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7" r:id="rId6"/>
    <p:sldId id="273" r:id="rId7"/>
    <p:sldId id="259" r:id="rId8"/>
    <p:sldId id="266" r:id="rId9"/>
    <p:sldId id="274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FF5B7F"/>
    <a:srgbClr val="008691"/>
    <a:srgbClr val="04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/>
    <p:restoredTop sz="94611"/>
  </p:normalViewPr>
  <p:slideViewPr>
    <p:cSldViewPr snapToGrid="0">
      <p:cViewPr varScale="1">
        <p:scale>
          <a:sx n="120" d="100"/>
          <a:sy n="120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95E16-BFB2-56BB-7C44-000AD1568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3B8B3-7C35-053D-DB5C-80E0E7A544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0FAE-B7D3-DE41-AC46-0C3051F1689F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35B0B-F893-D581-6A6D-1B263E0E0E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D977D-6E53-D200-B06B-CD8D3B7738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6E38-4A23-3347-83C4-1C49830A3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71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D50-DF1B-D14C-AFDA-9B3167AD3A48}" type="datetimeFigureOut">
              <a:rPr lang="nl-NL" smtClean="0"/>
              <a:t>16-03-2026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5721-C4BE-9640-9AC3-0C6434FE0F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8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Here goes the subtitle</a:t>
            </a:r>
          </a:p>
        </p:txBody>
      </p:sp>
    </p:spTree>
    <p:extLst>
      <p:ext uri="{BB962C8B-B14F-4D97-AF65-F5344CB8AC3E}">
        <p14:creationId xmlns:p14="http://schemas.microsoft.com/office/powerpoint/2010/main" val="33539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Here goes the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642D4D-6EFC-37B5-71D7-0CF15BF85E0C}"/>
              </a:ext>
            </a:extLst>
          </p:cNvPr>
          <p:cNvSpPr/>
          <p:nvPr userDrawn="1"/>
        </p:nvSpPr>
        <p:spPr>
          <a:xfrm>
            <a:off x="477078" y="427383"/>
            <a:ext cx="2325757" cy="616226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A9E8B305-CFB4-5F28-1B01-9F0385D3F5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7" y="309769"/>
            <a:ext cx="4704520" cy="8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5377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353617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1013121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3A8F246-9187-262D-8EC1-219E3ABAB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6" y="6348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en-US"/>
              <a:t>27 February 2025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, no tw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pic>
        <p:nvPicPr>
          <p:cNvPr id="5" name="Picture 4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FE752ED-40E2-C64A-2245-EE55EE3A4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436970"/>
            <a:ext cx="1297422" cy="2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74582F7-7A91-F2A1-9A91-FE310393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6" y="6348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en-US"/>
              <a:t>27 February 2025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98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E2B70E-5485-79A1-4FA6-DDE226FB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6" y="6348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en-US"/>
              <a:t>27 February 2025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08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2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chemeClr val="bg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83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chemeClr val="bg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03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261FB-322C-8A0F-329F-54EA2DD2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en-US"/>
              <a:t>27 February 2025</a:t>
            </a: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9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1" r:id="rId3"/>
    <p:sldLayoutId id="2147483668" r:id="rId4"/>
    <p:sldLayoutId id="2147483662" r:id="rId5"/>
    <p:sldLayoutId id="2147483665" r:id="rId6"/>
    <p:sldLayoutId id="2147483657" r:id="rId7"/>
    <p:sldLayoutId id="2147483666" r:id="rId8"/>
    <p:sldLayoutId id="2147483667" r:id="rId9"/>
    <p:sldLayoutId id="2147483651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ai-generated-linked-data-gems-7975704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illustrations/artificial-intelligence-network-370656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omputer-circuit-board-cpu-security-6560745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ai-generated-europe-puzzle-jigsaw-8258049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ai-generated-dna-analysis-research-8789243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oney-profit-finance-business-2696219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europe-refugees-people-escape-4904411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33ACEE-4389-B55D-8F43-326E6168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43" y="1464782"/>
            <a:ext cx="11028252" cy="4170474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latin typeface="Roboto Light" panose="02000000000000000000" pitchFamily="2" charset="0"/>
              </a:rPr>
              <a:t>These slides showcase </a:t>
            </a:r>
            <a:r>
              <a:rPr lang="en-GB" sz="1700" dirty="0">
                <a:latin typeface="Roboto Medium" panose="02000000000000000000" pitchFamily="2" charset="0"/>
                <a:ea typeface="Roboto Medium" panose="02000000000000000000" pitchFamily="2" charset="0"/>
              </a:rPr>
              <a:t>seven policy areas in which EOSC features as a strategic priority for the EU </a:t>
            </a:r>
            <a:r>
              <a:rPr lang="en-GB" sz="1700" dirty="0">
                <a:latin typeface="Roboto Light" panose="02000000000000000000" pitchFamily="2" charset="0"/>
              </a:rPr>
              <a:t>to build a trusted, secure and sovereign research data ecosystem.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latin typeface="Roboto Light" panose="02000000000000000000" pitchFamily="2" charset="0"/>
              </a:rPr>
              <a:t>They describe the ways in which a reinforced European Partnership for the European Open Science Cloud will </a:t>
            </a:r>
            <a:r>
              <a:rPr lang="en-GB" sz="1700" dirty="0">
                <a:latin typeface="Roboto Medium" panose="02000000000000000000" pitchFamily="2" charset="0"/>
                <a:ea typeface="Roboto Medium" panose="02000000000000000000" pitchFamily="2" charset="0"/>
              </a:rPr>
              <a:t>support the objectives of the European Commission’s proposal for Horizon Europe 2028-2034 (FP10).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latin typeface="Roboto Light" panose="02000000000000000000" pitchFamily="2" charset="0"/>
              </a:rPr>
              <a:t>You are encouraged to </a:t>
            </a:r>
            <a:r>
              <a:rPr lang="en-GB" sz="1700" dirty="0">
                <a:latin typeface="Roboto Medium" panose="02000000000000000000" pitchFamily="2" charset="0"/>
                <a:ea typeface="Roboto Medium" panose="02000000000000000000" pitchFamily="2" charset="0"/>
              </a:rPr>
              <a:t>use these slides in your advocacy efforts </a:t>
            </a:r>
            <a:r>
              <a:rPr lang="en-GB" sz="1700" dirty="0">
                <a:latin typeface="Roboto Light" panose="02000000000000000000" pitchFamily="2" charset="0"/>
              </a:rPr>
              <a:t>in support of EOSC, EOSC-A and the EOSC Federation. </a:t>
            </a:r>
            <a:r>
              <a:rPr lang="en-GB" sz="1700" dirty="0">
                <a:latin typeface="Roboto Medium" panose="02000000000000000000" pitchFamily="2" charset="0"/>
                <a:ea typeface="Roboto Medium" panose="02000000000000000000" pitchFamily="2" charset="0"/>
              </a:rPr>
              <a:t>The content has been approved by the EOSC Tripartite, and we ask that you do not alter it.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latin typeface="Roboto Light" panose="02000000000000000000" pitchFamily="2" charset="0"/>
              </a:rPr>
              <a:t>The images in these slides are </a:t>
            </a:r>
            <a:r>
              <a:rPr lang="en-GB" sz="1700" dirty="0">
                <a:latin typeface="Roboto Medium" panose="02000000000000000000" pitchFamily="2" charset="0"/>
                <a:ea typeface="Roboto Medium" panose="02000000000000000000" pitchFamily="2" charset="0"/>
              </a:rPr>
              <a:t>free to use </a:t>
            </a:r>
            <a:r>
              <a:rPr lang="en-GB" sz="1700" dirty="0">
                <a:latin typeface="Roboto Light" panose="02000000000000000000" pitchFamily="2" charset="0"/>
              </a:rPr>
              <a:t>so long as the author credits on each slide remain visible.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latin typeface="Roboto Light" panose="02000000000000000000" pitchFamily="2" charset="0"/>
              </a:rPr>
              <a:t>For any questions regarding the content or use of the slides, please contact the EOSC-A Secretariat at </a:t>
            </a:r>
            <a:r>
              <a:rPr lang="en-GB" sz="1700" dirty="0" err="1">
                <a:latin typeface="Roboto Light" panose="02000000000000000000" pitchFamily="2" charset="0"/>
              </a:rPr>
              <a:t>info@eosc.eu</a:t>
            </a:r>
            <a:r>
              <a:rPr lang="en-GB" sz="1700" dirty="0">
                <a:latin typeface="Roboto Light" panose="02000000000000000000" pitchFamily="2" charset="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72C4A-DBFB-7449-B138-FEE3E890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network&#10;&#10;AI-generated content may be incorrect.">
            <a:extLst>
              <a:ext uri="{FF2B5EF4-FFF2-40B4-BE49-F238E27FC236}">
                <a16:creationId xmlns:a16="http://schemas.microsoft.com/office/drawing/2014/main" id="{314E8C42-129A-290B-E853-5F36859BB6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7E52F5F-5544-C8EA-CB02-0E612FCC5320}"/>
              </a:ext>
            </a:extLst>
          </p:cNvPr>
          <p:cNvSpPr/>
          <p:nvPr/>
        </p:nvSpPr>
        <p:spPr>
          <a:xfrm>
            <a:off x="1042989" y="1"/>
            <a:ext cx="4672012" cy="5555225"/>
          </a:xfrm>
          <a:prstGeom prst="rect">
            <a:avLst/>
          </a:prstGeom>
          <a:solidFill>
            <a:srgbClr val="FF5B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E211E-3CEF-51AC-F369-D31EC20BB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53" y="318015"/>
            <a:ext cx="1289043" cy="29003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B59F1-5CB8-E0B3-0935-EBD237A851C3}"/>
              </a:ext>
            </a:extLst>
          </p:cNvPr>
          <p:cNvSpPr txBox="1"/>
          <p:nvPr/>
        </p:nvSpPr>
        <p:spPr>
          <a:xfrm>
            <a:off x="1240204" y="783624"/>
            <a:ext cx="4591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Quicksand" pitchFamily="2" charset="77"/>
              </a:rPr>
              <a:t>EOSC to safeguard European data sovereignty</a:t>
            </a:r>
            <a:endParaRPr lang="en-BE" sz="400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E4656-964A-7E5D-DAC9-DFBAFDA9149D}"/>
              </a:ext>
            </a:extLst>
          </p:cNvPr>
          <p:cNvSpPr txBox="1"/>
          <p:nvPr/>
        </p:nvSpPr>
        <p:spPr>
          <a:xfrm>
            <a:off x="9584267" y="6362477"/>
            <a:ext cx="260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Image by </a:t>
            </a: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Jorge Franganillo</a:t>
            </a: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from </a:t>
            </a:r>
            <a:r>
              <a:rPr lang="en-GB" sz="10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Pixabay</a:t>
            </a:r>
            <a:endParaRPr lang="en-GB" sz="1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321DC-FC6C-4879-2C69-034241AA40CB}"/>
              </a:ext>
            </a:extLst>
          </p:cNvPr>
          <p:cNvSpPr txBox="1"/>
          <p:nvPr/>
        </p:nvSpPr>
        <p:spPr>
          <a:xfrm>
            <a:off x="1265289" y="4084463"/>
            <a:ext cx="396593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EOSC ensures 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/>
              </a:rPr>
              <a:t>long‑term, secure, and trustworthy access </a:t>
            </a:r>
            <a:r>
              <a:rPr lang="en-GB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to research data in compliance with EU regulations.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C3975-1BA5-59F9-C515-F0C00FC634CC}"/>
              </a:ext>
            </a:extLst>
          </p:cNvPr>
          <p:cNvSpPr txBox="1"/>
          <p:nvPr/>
        </p:nvSpPr>
        <p:spPr>
          <a:xfrm>
            <a:off x="4646426" y="505046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eosc.eu</a:t>
            </a:r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5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58332-F2E8-6B98-D53C-B538ADEF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uit board with a brain and numbers&#10;&#10;AI-generated content may be incorrect.">
            <a:extLst>
              <a:ext uri="{FF2B5EF4-FFF2-40B4-BE49-F238E27FC236}">
                <a16:creationId xmlns:a16="http://schemas.microsoft.com/office/drawing/2014/main" id="{2E730B34-0D21-98DE-A562-A8D4A42DAA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00869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23E2DB0-3932-45FF-4A61-E1E3B27A8C89}"/>
              </a:ext>
            </a:extLst>
          </p:cNvPr>
          <p:cNvSpPr/>
          <p:nvPr/>
        </p:nvSpPr>
        <p:spPr>
          <a:xfrm>
            <a:off x="1042989" y="1"/>
            <a:ext cx="4672012" cy="5555225"/>
          </a:xfrm>
          <a:prstGeom prst="rect">
            <a:avLst/>
          </a:prstGeom>
          <a:solidFill>
            <a:srgbClr val="00869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5169-04B6-2707-D759-5F90DF5B2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53" y="318015"/>
            <a:ext cx="1289043" cy="29003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7E584-C2DC-E3DB-30D7-719BFC5DF1F0}"/>
              </a:ext>
            </a:extLst>
          </p:cNvPr>
          <p:cNvSpPr txBox="1"/>
          <p:nvPr/>
        </p:nvSpPr>
        <p:spPr>
          <a:xfrm>
            <a:off x="1240204" y="783624"/>
            <a:ext cx="4295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Quicksand" pitchFamily="2" charset="77"/>
              </a:rPr>
              <a:t>EOSC to foster European leadership in AI</a:t>
            </a:r>
            <a:endParaRPr lang="en-BE" sz="400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6EDF5-4973-3694-4F61-F9372B4F4CDB}"/>
              </a:ext>
            </a:extLst>
          </p:cNvPr>
          <p:cNvSpPr txBox="1"/>
          <p:nvPr/>
        </p:nvSpPr>
        <p:spPr>
          <a:xfrm>
            <a:off x="1265289" y="2991594"/>
            <a:ext cx="436996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unlocking large, diverse, machine‑actionable FAIR datasets, EOSC directly 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supports AI development and reduces data scarcity. 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It also ensures interoperability, provenance, and reproducibility, which mitigate “black box” risks and enable responsible AI.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9573B-DA91-18E0-306F-97A84D895B0E}"/>
              </a:ext>
            </a:extLst>
          </p:cNvPr>
          <p:cNvSpPr txBox="1"/>
          <p:nvPr/>
        </p:nvSpPr>
        <p:spPr>
          <a:xfrm>
            <a:off x="9743455" y="6354797"/>
            <a:ext cx="2326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Image by 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from </a:t>
            </a:r>
            <a:r>
              <a:rPr lang="en-GB" sz="10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Pixabay</a:t>
            </a:r>
            <a:endParaRPr lang="en-GB" sz="10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49B80-172B-DC47-1CAB-27BB8F2DD230}"/>
              </a:ext>
            </a:extLst>
          </p:cNvPr>
          <p:cNvSpPr txBox="1"/>
          <p:nvPr/>
        </p:nvSpPr>
        <p:spPr>
          <a:xfrm>
            <a:off x="4646426" y="505046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eosc.eu</a:t>
            </a:r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9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CFE1-DE27-8741-D57C-5DF4097E7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rcuit board with a lock&#10;&#10;AI-generated content may be incorrect.">
            <a:extLst>
              <a:ext uri="{FF2B5EF4-FFF2-40B4-BE49-F238E27FC236}">
                <a16:creationId xmlns:a16="http://schemas.microsoft.com/office/drawing/2014/main" id="{33F14F8D-6431-7E1C-C3D2-F2514B62B3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FF5B7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0B3BC6-957A-2C9E-E129-E2F76BC54FD7}"/>
              </a:ext>
            </a:extLst>
          </p:cNvPr>
          <p:cNvSpPr/>
          <p:nvPr/>
        </p:nvSpPr>
        <p:spPr>
          <a:xfrm>
            <a:off x="1042989" y="1"/>
            <a:ext cx="4672012" cy="5555225"/>
          </a:xfrm>
          <a:prstGeom prst="rect">
            <a:avLst/>
          </a:prstGeom>
          <a:solidFill>
            <a:srgbClr val="15151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215AF-25C7-8257-153F-0B2A2C28A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53" y="318015"/>
            <a:ext cx="1289043" cy="29003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649A5-56FB-964A-7187-68915642EC07}"/>
              </a:ext>
            </a:extLst>
          </p:cNvPr>
          <p:cNvSpPr txBox="1"/>
          <p:nvPr/>
        </p:nvSpPr>
        <p:spPr>
          <a:xfrm>
            <a:off x="1240204" y="783624"/>
            <a:ext cx="4703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Quicksand" pitchFamily="2" charset="77"/>
              </a:rPr>
              <a:t>EOSC to increase security in research &amp; data management</a:t>
            </a:r>
            <a:endParaRPr lang="en-BE" sz="400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74767-B6E4-DAE8-D2AF-1534DBC63E7B}"/>
              </a:ext>
            </a:extLst>
          </p:cNvPr>
          <p:cNvSpPr txBox="1"/>
          <p:nvPr/>
        </p:nvSpPr>
        <p:spPr>
          <a:xfrm>
            <a:off x="1265288" y="3819234"/>
            <a:ext cx="44337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 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safeguards sensitive resources 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while enabling scientific innovation and fostering cross-border, cross-disciplinary collaboration.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6D14C-32FA-D0D3-1006-6088E261CD9B}"/>
              </a:ext>
            </a:extLst>
          </p:cNvPr>
          <p:cNvSpPr txBox="1"/>
          <p:nvPr/>
        </p:nvSpPr>
        <p:spPr>
          <a:xfrm>
            <a:off x="9905108" y="6397234"/>
            <a:ext cx="2014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Image by 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from </a:t>
            </a:r>
            <a:r>
              <a:rPr lang="en-GB" sz="10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Pixabay</a:t>
            </a:r>
            <a:endParaRPr lang="en-GB" sz="10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7FDC3-10E5-8EA1-7397-F67655C3D8B5}"/>
              </a:ext>
            </a:extLst>
          </p:cNvPr>
          <p:cNvSpPr txBox="1"/>
          <p:nvPr/>
        </p:nvSpPr>
        <p:spPr>
          <a:xfrm>
            <a:off x="4646426" y="505046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eosc.eu</a:t>
            </a:r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8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E2FBB-C890-6BFB-3E59-E887F8B53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zzle of a map of europe&#10;&#10;AI-generated content may be incorrect.">
            <a:extLst>
              <a:ext uri="{FF2B5EF4-FFF2-40B4-BE49-F238E27FC236}">
                <a16:creationId xmlns:a16="http://schemas.microsoft.com/office/drawing/2014/main" id="{00A1340E-5B2F-8E7F-64D2-24029EE007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5492CA3-7086-0DF0-8C90-69F0C040A6C8}"/>
              </a:ext>
            </a:extLst>
          </p:cNvPr>
          <p:cNvSpPr/>
          <p:nvPr/>
        </p:nvSpPr>
        <p:spPr>
          <a:xfrm>
            <a:off x="1042989" y="1"/>
            <a:ext cx="4672012" cy="5555225"/>
          </a:xfrm>
          <a:prstGeom prst="rect">
            <a:avLst/>
          </a:prstGeom>
          <a:solidFill>
            <a:srgbClr val="15151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FD0EA-761C-CA7E-346E-F87EA368D1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53" y="318015"/>
            <a:ext cx="1289043" cy="29003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311BD-7EE1-B7F1-8A32-9EEEAE2503C1}"/>
              </a:ext>
            </a:extLst>
          </p:cNvPr>
          <p:cNvSpPr txBox="1"/>
          <p:nvPr/>
        </p:nvSpPr>
        <p:spPr>
          <a:xfrm>
            <a:off x="1240204" y="783624"/>
            <a:ext cx="4224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Quicksand" pitchFamily="2" charset="77"/>
              </a:rPr>
              <a:t>EOSC to establish the EU Single Market</a:t>
            </a:r>
            <a:br>
              <a:rPr lang="en-GB" sz="4000" dirty="0">
                <a:solidFill>
                  <a:schemeClr val="bg1"/>
                </a:solidFill>
                <a:latin typeface="Quicksand" pitchFamily="2" charset="77"/>
              </a:rPr>
            </a:br>
            <a:r>
              <a:rPr lang="en-GB" sz="4000" dirty="0">
                <a:solidFill>
                  <a:schemeClr val="bg1"/>
                </a:solidFill>
                <a:latin typeface="Quicksand" pitchFamily="2" charset="77"/>
              </a:rPr>
              <a:t>for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901C3-8314-965B-D6F7-1E1F45CF4C57}"/>
              </a:ext>
            </a:extLst>
          </p:cNvPr>
          <p:cNvSpPr txBox="1"/>
          <p:nvPr/>
        </p:nvSpPr>
        <p:spPr>
          <a:xfrm>
            <a:off x="1265289" y="3393343"/>
            <a:ext cx="420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 plays a central role in removing barriers within the European Single Market for knowledge by 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enabling seamless sharing and reuse of research data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across countries, disciplines, and infrastructures.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A6E1B-E2E4-EC7E-7C86-2BFBEC042F15}"/>
              </a:ext>
            </a:extLst>
          </p:cNvPr>
          <p:cNvSpPr txBox="1"/>
          <p:nvPr/>
        </p:nvSpPr>
        <p:spPr>
          <a:xfrm>
            <a:off x="9496926" y="6331647"/>
            <a:ext cx="2575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Image by 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Jorge </a:t>
            </a:r>
            <a:r>
              <a:rPr lang="en-GB" sz="10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Franganillo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from </a:t>
            </a:r>
            <a:r>
              <a:rPr lang="en-GB" sz="10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Pixabay</a:t>
            </a:r>
            <a:endParaRPr lang="en-GB" sz="10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599913-20E2-49DC-880E-258DF78793C4}"/>
              </a:ext>
            </a:extLst>
          </p:cNvPr>
          <p:cNvSpPr txBox="1"/>
          <p:nvPr/>
        </p:nvSpPr>
        <p:spPr>
          <a:xfrm>
            <a:off x="4646426" y="505046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eosc.eu</a:t>
            </a:r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4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C50BD-015D-F035-8640-5AF58FCE5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na strands in blue light&#10;&#10;AI-generated content may be incorrect.">
            <a:extLst>
              <a:ext uri="{FF2B5EF4-FFF2-40B4-BE49-F238E27FC236}">
                <a16:creationId xmlns:a16="http://schemas.microsoft.com/office/drawing/2014/main" id="{06F75BF0-E89C-9D9F-A660-00D8D6920F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922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61C7115-E9D8-5CD3-7B13-41C703A0A3CB}"/>
              </a:ext>
            </a:extLst>
          </p:cNvPr>
          <p:cNvSpPr/>
          <p:nvPr/>
        </p:nvSpPr>
        <p:spPr>
          <a:xfrm>
            <a:off x="1042989" y="1"/>
            <a:ext cx="4672012" cy="5555225"/>
          </a:xfrm>
          <a:prstGeom prst="rect">
            <a:avLst/>
          </a:prstGeom>
          <a:solidFill>
            <a:srgbClr val="FF5B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249CB-1AF8-5D1C-220F-4DB1E7DAA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53" y="318015"/>
            <a:ext cx="1289043" cy="29003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A45ED-085E-455A-9A59-3C9A09BFDE28}"/>
              </a:ext>
            </a:extLst>
          </p:cNvPr>
          <p:cNvSpPr txBox="1"/>
          <p:nvPr/>
        </p:nvSpPr>
        <p:spPr>
          <a:xfrm>
            <a:off x="1240204" y="783624"/>
            <a:ext cx="4543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Quicksand" pitchFamily="2" charset="77"/>
              </a:rPr>
              <a:t>EOSC to enhance Europe’s global scientific competitiveness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24860-F65E-EFF5-72B3-2DB155062CD5}"/>
              </a:ext>
            </a:extLst>
          </p:cNvPr>
          <p:cNvSpPr txBox="1"/>
          <p:nvPr/>
        </p:nvSpPr>
        <p:spPr>
          <a:xfrm>
            <a:off x="1265288" y="3382711"/>
            <a:ext cx="443376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standardising data sharing protocols and 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ensuring interoperability across disciplines and borders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EOSC facilitates the interdisciplinary collaboration required to address complex global challenges such as climate change, health,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3BC10-F069-4846-6DDD-8F4B67D1C9D0}"/>
              </a:ext>
            </a:extLst>
          </p:cNvPr>
          <p:cNvSpPr txBox="1"/>
          <p:nvPr/>
        </p:nvSpPr>
        <p:spPr>
          <a:xfrm>
            <a:off x="9781954" y="6390726"/>
            <a:ext cx="2913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Image by 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from </a:t>
            </a:r>
            <a:r>
              <a:rPr lang="en-GB" sz="10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Pixabay</a:t>
            </a:r>
            <a:endParaRPr lang="en-GB" sz="10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0E7F3-4940-3DB5-0A1E-39999D9FCB92}"/>
              </a:ext>
            </a:extLst>
          </p:cNvPr>
          <p:cNvSpPr txBox="1"/>
          <p:nvPr/>
        </p:nvSpPr>
        <p:spPr>
          <a:xfrm>
            <a:off x="4646426" y="505046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eosc.eu</a:t>
            </a:r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6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4F136-040C-C3CF-22C7-F8908D56D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cks of coins with a plant growing on them&#10;&#10;AI-generated content may be incorrect.">
            <a:extLst>
              <a:ext uri="{FF2B5EF4-FFF2-40B4-BE49-F238E27FC236}">
                <a16:creationId xmlns:a16="http://schemas.microsoft.com/office/drawing/2014/main" id="{0540A84B-6712-36A4-75D9-038714794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1723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454A374-B0D6-5A48-F20A-6A8E2F18068D}"/>
              </a:ext>
            </a:extLst>
          </p:cNvPr>
          <p:cNvSpPr/>
          <p:nvPr/>
        </p:nvSpPr>
        <p:spPr>
          <a:xfrm>
            <a:off x="1042989" y="1"/>
            <a:ext cx="4672012" cy="5555225"/>
          </a:xfrm>
          <a:prstGeom prst="rect">
            <a:avLst/>
          </a:prstGeom>
          <a:solidFill>
            <a:srgbClr val="00869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FF55E-CB5C-617D-74A0-1D00A39218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53" y="318015"/>
            <a:ext cx="1289043" cy="29003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D5F62-D228-5B67-6181-E734B79497CC}"/>
              </a:ext>
            </a:extLst>
          </p:cNvPr>
          <p:cNvSpPr txBox="1"/>
          <p:nvPr/>
        </p:nvSpPr>
        <p:spPr>
          <a:xfrm>
            <a:off x="1240203" y="783624"/>
            <a:ext cx="4069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Quicksand" pitchFamily="2" charset="77"/>
              </a:rPr>
              <a:t>EOSC to boost European data economy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82296-A068-4A5F-7E7C-77A02C591E74}"/>
              </a:ext>
            </a:extLst>
          </p:cNvPr>
          <p:cNvSpPr txBox="1"/>
          <p:nvPr/>
        </p:nvSpPr>
        <p:spPr>
          <a:xfrm>
            <a:off x="1265288" y="3277693"/>
            <a:ext cx="411478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/>
              </a:rPr>
              <a:t>EOSC enhances Europe’s productivity by transforming fragmented assets into interoperable, high‑value capabilities, reducing costly duplication of efforts and 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/>
              </a:rPr>
              <a:t>maximising the return on public investments.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DEAC5-64B2-EE53-6A84-79500C998136}"/>
              </a:ext>
            </a:extLst>
          </p:cNvPr>
          <p:cNvSpPr txBox="1"/>
          <p:nvPr/>
        </p:nvSpPr>
        <p:spPr>
          <a:xfrm>
            <a:off x="9278679" y="6403435"/>
            <a:ext cx="2913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Image by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Nattanan Kanchanaprat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 from </a:t>
            </a:r>
            <a:r>
              <a:rPr lang="en-GB" sz="1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Pixabay</a:t>
            </a:r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E7CEC-C03D-04A4-11E7-E9D398699ABD}"/>
              </a:ext>
            </a:extLst>
          </p:cNvPr>
          <p:cNvSpPr txBox="1"/>
          <p:nvPr/>
        </p:nvSpPr>
        <p:spPr>
          <a:xfrm>
            <a:off x="4646426" y="505046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eosc.eu</a:t>
            </a:r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5B6F1-B30E-4A9D-8609-D598E1E4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flag&#10;&#10;AI-generated content may be incorrect.">
            <a:extLst>
              <a:ext uri="{FF2B5EF4-FFF2-40B4-BE49-F238E27FC236}">
                <a16:creationId xmlns:a16="http://schemas.microsoft.com/office/drawing/2014/main" id="{C72BEDBA-B166-BC26-AB43-D6CA9888CE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9A326D9-571B-8314-D191-558DD2CC726B}"/>
              </a:ext>
            </a:extLst>
          </p:cNvPr>
          <p:cNvSpPr/>
          <p:nvPr/>
        </p:nvSpPr>
        <p:spPr>
          <a:xfrm>
            <a:off x="1042989" y="1"/>
            <a:ext cx="4672012" cy="5555225"/>
          </a:xfrm>
          <a:prstGeom prst="rect">
            <a:avLst/>
          </a:prstGeom>
          <a:solidFill>
            <a:srgbClr val="FF5B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3E29F-0839-8898-21B1-2C2BA366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53" y="318015"/>
            <a:ext cx="1289043" cy="29003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77929-B4DE-AE8E-048B-359ABA9777FD}"/>
              </a:ext>
            </a:extLst>
          </p:cNvPr>
          <p:cNvSpPr txBox="1"/>
          <p:nvPr/>
        </p:nvSpPr>
        <p:spPr>
          <a:xfrm>
            <a:off x="1265289" y="3372078"/>
            <a:ext cx="4210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providing open access to FAIR datasets, EOSC empowers researchers, educators, and innovators from all regions to engage in cutting-edge scientific work, 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democratising access to research resources 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across Europe.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389F0-E822-C942-7E27-01D718C51D12}"/>
              </a:ext>
            </a:extLst>
          </p:cNvPr>
          <p:cNvSpPr txBox="1"/>
          <p:nvPr/>
        </p:nvSpPr>
        <p:spPr>
          <a:xfrm>
            <a:off x="9734055" y="6289091"/>
            <a:ext cx="2913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Image by 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GB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from </a:t>
            </a:r>
            <a:r>
              <a:rPr lang="en-GB" sz="100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Pixabay</a:t>
            </a:r>
            <a:endParaRPr lang="en-GB" sz="10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4A10A-42BD-EBA9-2AA7-FCADEEE5CD23}"/>
              </a:ext>
            </a:extLst>
          </p:cNvPr>
          <p:cNvSpPr txBox="1"/>
          <p:nvPr/>
        </p:nvSpPr>
        <p:spPr>
          <a:xfrm>
            <a:off x="1240204" y="783624"/>
            <a:ext cx="4033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Quicksand" pitchFamily="2" charset="77"/>
              </a:rPr>
              <a:t>EOSC to empower European 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136F9-A670-413B-6566-D43E3B7F32F9}"/>
              </a:ext>
            </a:extLst>
          </p:cNvPr>
          <p:cNvSpPr txBox="1"/>
          <p:nvPr/>
        </p:nvSpPr>
        <p:spPr>
          <a:xfrm>
            <a:off x="4646426" y="505046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eosc.eu</a:t>
            </a:r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272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69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500" b="0" i="0"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OSC template 2025" id="{928E3A1D-CD32-B84A-B552-BBBE793C7DB5}" vid="{B88D889E-2D60-6C4F-820D-EE39FF2837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f4a6ae-13a5-4397-80f3-aea8e9f411f0" xsi:nil="true"/>
    <lcf76f155ced4ddcb4097134ff3c332f xmlns="496d62f4-75b2-40d8-99f4-e416e0428c04">
      <Terms xmlns="http://schemas.microsoft.com/office/infopath/2007/PartnerControls"/>
    </lcf76f155ced4ddcb4097134ff3c332f>
    <Permanentlink xmlns="496d62f4-75b2-40d8-99f4-e416e0428c04" xsi:nil="true"/>
    <_dlc_DocId xmlns="f0f4a6ae-13a5-4397-80f3-aea8e9f411f0">EOSC-167323429-142424</_dlc_DocId>
    <_dlc_DocIdUrl xmlns="f0f4a6ae-13a5-4397-80f3-aea8e9f411f0">
      <Url>https://europeanopensciencecloud.sharepoint.com/sites/Data/_layouts/15/DocIdRedir.aspx?ID=EOSC-167323429-142424</Url>
      <Description>EOSC-167323429-142424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A2657F33C78458957214F412992C5" ma:contentTypeVersion="17" ma:contentTypeDescription="Create a new document." ma:contentTypeScope="" ma:versionID="df0ee56cede248a9dd7bdde8f84231de">
  <xsd:schema xmlns:xsd="http://www.w3.org/2001/XMLSchema" xmlns:xs="http://www.w3.org/2001/XMLSchema" xmlns:p="http://schemas.microsoft.com/office/2006/metadata/properties" xmlns:ns2="496d62f4-75b2-40d8-99f4-e416e0428c04" xmlns:ns3="f0f4a6ae-13a5-4397-80f3-aea8e9f411f0" targetNamespace="http://schemas.microsoft.com/office/2006/metadata/properties" ma:root="true" ma:fieldsID="1bffa8149ff7cde30af9021f7dfec945" ns2:_="" ns3:_="">
    <xsd:import namespace="496d62f4-75b2-40d8-99f4-e416e0428c04"/>
    <xsd:import namespace="f0f4a6ae-13a5-4397-80f3-aea8e9f411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Permanent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d62f4-75b2-40d8-99f4-e416e0428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da2a577-abbe-4683-8229-b3bb4b57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Permanentlink" ma:index="26" nillable="true" ma:displayName="Permanent link" ma:format="Dropdown" ma:internalName="Permanentlink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a6ae-13a5-4397-80f3-aea8e9f411f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9d882f0-47c2-44ed-bbac-0735b4e91be2}" ma:internalName="TaxCatchAll" ma:showField="CatchAllData" ma:web="f0f4a6ae-13a5-4397-80f3-aea8e9f4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46BD9-7BD4-449E-AADE-09F7FA0FA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2DAE8-C1CE-4A59-BC81-6599A44FCC5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ED906E2-6F6B-4B18-881B-22E551C5ACE2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96d62f4-75b2-40d8-99f4-e416e0428c04"/>
    <ds:schemaRef ds:uri="http://purl.org/dc/elements/1.1/"/>
    <ds:schemaRef ds:uri="http://schemas.openxmlformats.org/package/2006/metadata/core-properties"/>
    <ds:schemaRef ds:uri="f0f4a6ae-13a5-4397-80f3-aea8e9f411f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A7BA22C-EEA5-4EEE-A17C-066A46CD2B94}">
  <ds:schemaRefs>
    <ds:schemaRef ds:uri="496d62f4-75b2-40d8-99f4-e416e0428c04"/>
    <ds:schemaRef ds:uri="f0f4a6ae-13a5-4397-80f3-aea8e9f411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202</TotalTime>
  <Words>467</Words>
  <Application>Microsoft Macintosh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Quicksand</vt:lpstr>
      <vt:lpstr>Roboto</vt:lpstr>
      <vt:lpstr>Roboto Light</vt:lpstr>
      <vt:lpstr>Roboto Medium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Unge</dc:creator>
  <cp:lastModifiedBy>James Tierney</cp:lastModifiedBy>
  <cp:revision>6</cp:revision>
  <dcterms:created xsi:type="dcterms:W3CDTF">2026-02-17T11:19:03Z</dcterms:created>
  <dcterms:modified xsi:type="dcterms:W3CDTF">2026-03-16T12:16:10Z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0x01010011BA2657F33C78458957214F412992C5</vt:lpwstr>
  </property>
  <property fmtid="{D5CDD505-2E9C-101B-9397-08002B2CF9AE}" pid="3" name="Order">
    <vt:r8>1389400</vt:r8>
  </property>
  <property fmtid="{D5CDD505-2E9C-101B-9397-08002B2CF9AE}" pid="4" name="MediaServiceImageTags">
    <vt:lpwstr/>
  </property>
  <property fmtid="{D5CDD505-2E9C-101B-9397-08002B2CF9AE}" pid="5" name="_dlc_DocIdItemGuid">
    <vt:lpwstr>d98556e0-3811-4eb7-9924-f1912bf7aa42</vt:lpwstr>
  </property>
</Properties>
</file>