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Roboto Thin"/>
      <p:regular r:id="rId17"/>
      <p:bold r:id="rId18"/>
      <p:italic r:id="rId19"/>
      <p:boldItalic r:id="rId20"/>
    </p:embeddedFont>
    <p:embeddedFont>
      <p:font typeface="Roboto"/>
      <p:regular r:id="rId21"/>
      <p:bold r:id="rId22"/>
      <p:italic r:id="rId23"/>
      <p:boldItalic r:id="rId24"/>
    </p:embeddedFont>
    <p:embeddedFont>
      <p:font typeface="Roboto Ligh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iMB6cuwWw7vxN3Nr8VnThA8xQa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C8C69C0-B8D8-43F8-985A-D25166E53EFA}">
  <a:tblStyle styleId="{9C8C69C0-B8D8-43F8-985A-D25166E53EF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font" Target="fonts/RobotoLight-bold.fntdata"/><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RobotoThin-bold.fntdata"/><Relationship Id="rId21" Type="http://schemas.openxmlformats.org/officeDocument/2006/relationships/font" Target="fonts/Roboto-regular.fntdata"/><Relationship Id="rId3" Type="http://schemas.openxmlformats.org/officeDocument/2006/relationships/tableStyles" Target="tableStyles.xml"/><Relationship Id="rId25" Type="http://schemas.openxmlformats.org/officeDocument/2006/relationships/font" Target="fonts/RobotoLight-regular.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RobotoThin-regular.fntdata"/><Relationship Id="rId20" Type="http://schemas.openxmlformats.org/officeDocument/2006/relationships/font" Target="fonts/RobotoThin-boldItalic.fntdata"/><Relationship Id="rId2" Type="http://schemas.openxmlformats.org/officeDocument/2006/relationships/presProps" Target="presProps.xml"/><Relationship Id="rId29" Type="http://customschemas.google.com/relationships/presentationmetadata" Target="metadata"/><Relationship Id="rId16" Type="http://schemas.openxmlformats.org/officeDocument/2006/relationships/slide" Target="slides/slide10.xml"/><Relationship Id="rId24" Type="http://schemas.openxmlformats.org/officeDocument/2006/relationships/font" Target="fonts/Roboto-boldItalic.fntdata"/><Relationship Id="rId1" Type="http://schemas.openxmlformats.org/officeDocument/2006/relationships/theme" Target="theme/theme1.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customXml" Target="../customXml/item3.xml"/><Relationship Id="rId23" Type="http://schemas.openxmlformats.org/officeDocument/2006/relationships/font" Target="fonts/Roboto-italic.fntdata"/><Relationship Id="rId28" Type="http://schemas.openxmlformats.org/officeDocument/2006/relationships/font" Target="fonts/RobotoLight-boldItalic.fntdata"/><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font" Target="fonts/RobotoThin-italic.fntdata"/><Relationship Id="rId31" Type="http://schemas.openxmlformats.org/officeDocument/2006/relationships/customXml" Target="../customXml/item2.xml"/><Relationship Id="rId22" Type="http://schemas.openxmlformats.org/officeDocument/2006/relationships/font" Target="fonts/Roboto-bold.fntdata"/><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RobotoLight-italic.fntdata"/><Relationship Id="rId14" Type="http://schemas.openxmlformats.org/officeDocument/2006/relationships/slide" Target="slides/slide8.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nl-N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5228e54752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5228e54752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228e54752_0_7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25228e54752_0_7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5228e54752_0_6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g25228e54752_0_6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228e54752_0_543:notes"/>
          <p:cNvSpPr txBox="1"/>
          <p:nvPr>
            <p:ph idx="1" type="body"/>
          </p:nvPr>
        </p:nvSpPr>
        <p:spPr>
          <a:xfrm>
            <a:off x="685784" y="4343396"/>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nl-NL"/>
              <a:t>Technology providers and development: INDIGO, DEEP and AI4EOSC, supporting use cases coming from the EOSC, the EOSC DIH, the EGI-ACE (like INRAE and JRC) and now iMagine</a:t>
            </a:r>
            <a:endParaRPr/>
          </a:p>
        </p:txBody>
      </p:sp>
      <p:sp>
        <p:nvSpPr>
          <p:cNvPr id="229" name="Google Shape;229;g25228e54752_0_543:notes"/>
          <p:cNvSpPr/>
          <p:nvPr>
            <p:ph idx="2" type="sldImg"/>
          </p:nvPr>
        </p:nvSpPr>
        <p:spPr>
          <a:xfrm>
            <a:off x="1143208" y="685791"/>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age 3">
  <p:cSld name="Text Page 3">
    <p:spTree>
      <p:nvGrpSpPr>
        <p:cNvPr id="14" name="Shape 14"/>
        <p:cNvGrpSpPr/>
        <p:nvPr/>
      </p:nvGrpSpPr>
      <p:grpSpPr>
        <a:xfrm>
          <a:off x="0" y="0"/>
          <a:ext cx="0" cy="0"/>
          <a:chOff x="0" y="0"/>
          <a:chExt cx="0" cy="0"/>
        </a:xfrm>
      </p:grpSpPr>
      <p:pic>
        <p:nvPicPr>
          <p:cNvPr id="15" name="Google Shape;15;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6" name="Google Shape;16;p8"/>
          <p:cNvSpPr txBox="1"/>
          <p:nvPr>
            <p:ph idx="1" type="body"/>
          </p:nvPr>
        </p:nvSpPr>
        <p:spPr>
          <a:xfrm>
            <a:off x="1721738" y="1570383"/>
            <a:ext cx="9830179" cy="4382541"/>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500"/>
              <a:buNone/>
              <a:defRPr b="0" i="0" sz="1500">
                <a:solidFill>
                  <a:schemeClr val="dk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8"/>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691"/>
              </a:buClr>
              <a:buSzPts val="3500"/>
              <a:buFont typeface="Roboto"/>
              <a:buNone/>
              <a:defRPr b="0" i="0" sz="350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8"/>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
        <p:nvSpPr>
          <p:cNvPr id="19" name="Google Shape;19;p8"/>
          <p:cNvSpPr txBox="1"/>
          <p:nvPr>
            <p:ph idx="2"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8"/>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79" name="Shape 79"/>
        <p:cNvGrpSpPr/>
        <p:nvPr/>
      </p:nvGrpSpPr>
      <p:grpSpPr>
        <a:xfrm>
          <a:off x="0" y="0"/>
          <a:ext cx="0" cy="0"/>
          <a:chOff x="0" y="0"/>
          <a:chExt cx="0" cy="0"/>
        </a:xfrm>
      </p:grpSpPr>
      <p:sp>
        <p:nvSpPr>
          <p:cNvPr id="80" name="Google Shape;80;g25228e54752_0_610"/>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g25228e54752_0_610"/>
          <p:cNvSpPr txBox="1"/>
          <p:nvPr>
            <p:ph idx="1" type="subTitle"/>
          </p:nvPr>
        </p:nvSpPr>
        <p:spPr>
          <a:xfrm>
            <a:off x="5591520" y="3185640"/>
            <a:ext cx="2146200" cy="9120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g25228e54752_0_610"/>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83" name="Shape 83"/>
        <p:cNvGrpSpPr/>
        <p:nvPr/>
      </p:nvGrpSpPr>
      <p:grpSpPr>
        <a:xfrm>
          <a:off x="0" y="0"/>
          <a:ext cx="0" cy="0"/>
          <a:chOff x="0" y="0"/>
          <a:chExt cx="0" cy="0"/>
        </a:xfrm>
      </p:grpSpPr>
      <p:sp>
        <p:nvSpPr>
          <p:cNvPr id="84" name="Google Shape;84;g25228e54752_0_614"/>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g25228e54752_0_614"/>
          <p:cNvSpPr txBox="1"/>
          <p:nvPr>
            <p:ph idx="1" type="body"/>
          </p:nvPr>
        </p:nvSpPr>
        <p:spPr>
          <a:xfrm>
            <a:off x="5591520" y="3460680"/>
            <a:ext cx="2146200" cy="3618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86" name="Google Shape;86;g25228e54752_0_614"/>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87" name="Shape 87"/>
        <p:cNvGrpSpPr/>
        <p:nvPr/>
      </p:nvGrpSpPr>
      <p:grpSpPr>
        <a:xfrm>
          <a:off x="0" y="0"/>
          <a:ext cx="0" cy="0"/>
          <a:chOff x="0" y="0"/>
          <a:chExt cx="0" cy="0"/>
        </a:xfrm>
      </p:grpSpPr>
      <p:sp>
        <p:nvSpPr>
          <p:cNvPr id="88" name="Google Shape;88;g25228e54752_0_618"/>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5228e54752_0_618"/>
          <p:cNvSpPr txBox="1"/>
          <p:nvPr>
            <p:ph idx="1" type="body"/>
          </p:nvPr>
        </p:nvSpPr>
        <p:spPr>
          <a:xfrm>
            <a:off x="5591520" y="3460680"/>
            <a:ext cx="1047300" cy="3618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0" name="Google Shape;90;g25228e54752_0_618"/>
          <p:cNvSpPr txBox="1"/>
          <p:nvPr>
            <p:ph idx="2" type="body"/>
          </p:nvPr>
        </p:nvSpPr>
        <p:spPr>
          <a:xfrm>
            <a:off x="6691680" y="3460680"/>
            <a:ext cx="1047300" cy="3618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91" name="Google Shape;91;g25228e54752_0_618"/>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 name="Shape 92"/>
        <p:cNvGrpSpPr/>
        <p:nvPr/>
      </p:nvGrpSpPr>
      <p:grpSpPr>
        <a:xfrm>
          <a:off x="0" y="0"/>
          <a:ext cx="0" cy="0"/>
          <a:chOff x="0" y="0"/>
          <a:chExt cx="0" cy="0"/>
        </a:xfrm>
      </p:grpSpPr>
      <p:sp>
        <p:nvSpPr>
          <p:cNvPr id="93" name="Google Shape;93;g25228e54752_0_623"/>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5228e54752_0_623"/>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95" name="Shape 95"/>
        <p:cNvGrpSpPr/>
        <p:nvPr/>
      </p:nvGrpSpPr>
      <p:grpSpPr>
        <a:xfrm>
          <a:off x="0" y="0"/>
          <a:ext cx="0" cy="0"/>
          <a:chOff x="0" y="0"/>
          <a:chExt cx="0" cy="0"/>
        </a:xfrm>
      </p:grpSpPr>
      <p:sp>
        <p:nvSpPr>
          <p:cNvPr id="96" name="Google Shape;96;g25228e54752_0_626"/>
          <p:cNvSpPr txBox="1"/>
          <p:nvPr>
            <p:ph idx="1" type="subTitle"/>
          </p:nvPr>
        </p:nvSpPr>
        <p:spPr>
          <a:xfrm>
            <a:off x="0" y="4096080"/>
            <a:ext cx="12192000" cy="58518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g25228e54752_0_626"/>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98" name="Shape 98"/>
        <p:cNvGrpSpPr/>
        <p:nvPr/>
      </p:nvGrpSpPr>
      <p:grpSpPr>
        <a:xfrm>
          <a:off x="0" y="0"/>
          <a:ext cx="0" cy="0"/>
          <a:chOff x="0" y="0"/>
          <a:chExt cx="0" cy="0"/>
        </a:xfrm>
      </p:grpSpPr>
      <p:sp>
        <p:nvSpPr>
          <p:cNvPr id="99" name="Google Shape;99;g25228e54752_0_629"/>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5228e54752_0_629"/>
          <p:cNvSpPr txBox="1"/>
          <p:nvPr>
            <p:ph idx="1" type="body"/>
          </p:nvPr>
        </p:nvSpPr>
        <p:spPr>
          <a:xfrm>
            <a:off x="5591520" y="346068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1" name="Google Shape;101;g25228e54752_0_629"/>
          <p:cNvSpPr txBox="1"/>
          <p:nvPr>
            <p:ph idx="2" type="body"/>
          </p:nvPr>
        </p:nvSpPr>
        <p:spPr>
          <a:xfrm>
            <a:off x="6691680" y="3460680"/>
            <a:ext cx="1047300" cy="3618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2" name="Google Shape;102;g25228e54752_0_629"/>
          <p:cNvSpPr txBox="1"/>
          <p:nvPr>
            <p:ph idx="3" type="body"/>
          </p:nvPr>
        </p:nvSpPr>
        <p:spPr>
          <a:xfrm>
            <a:off x="5591520" y="365004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3" name="Google Shape;103;g25228e54752_0_629"/>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04" name="Shape 104"/>
        <p:cNvGrpSpPr/>
        <p:nvPr/>
      </p:nvGrpSpPr>
      <p:grpSpPr>
        <a:xfrm>
          <a:off x="0" y="0"/>
          <a:ext cx="0" cy="0"/>
          <a:chOff x="0" y="0"/>
          <a:chExt cx="0" cy="0"/>
        </a:xfrm>
      </p:grpSpPr>
      <p:sp>
        <p:nvSpPr>
          <p:cNvPr id="105" name="Google Shape;105;g25228e54752_0_635"/>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5228e54752_0_635"/>
          <p:cNvSpPr txBox="1"/>
          <p:nvPr>
            <p:ph idx="1" type="body"/>
          </p:nvPr>
        </p:nvSpPr>
        <p:spPr>
          <a:xfrm>
            <a:off x="5591520" y="3460680"/>
            <a:ext cx="1047300" cy="3618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7" name="Google Shape;107;g25228e54752_0_635"/>
          <p:cNvSpPr txBox="1"/>
          <p:nvPr>
            <p:ph idx="2" type="body"/>
          </p:nvPr>
        </p:nvSpPr>
        <p:spPr>
          <a:xfrm>
            <a:off x="6691680" y="346068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8" name="Google Shape;108;g25228e54752_0_635"/>
          <p:cNvSpPr txBox="1"/>
          <p:nvPr>
            <p:ph idx="3" type="body"/>
          </p:nvPr>
        </p:nvSpPr>
        <p:spPr>
          <a:xfrm>
            <a:off x="6691680" y="365004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09" name="Google Shape;109;g25228e54752_0_635"/>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10" name="Shape 110"/>
        <p:cNvGrpSpPr/>
        <p:nvPr/>
      </p:nvGrpSpPr>
      <p:grpSpPr>
        <a:xfrm>
          <a:off x="0" y="0"/>
          <a:ext cx="0" cy="0"/>
          <a:chOff x="0" y="0"/>
          <a:chExt cx="0" cy="0"/>
        </a:xfrm>
      </p:grpSpPr>
      <p:sp>
        <p:nvSpPr>
          <p:cNvPr id="111" name="Google Shape;111;g25228e54752_0_641"/>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25228e54752_0_641"/>
          <p:cNvSpPr txBox="1"/>
          <p:nvPr>
            <p:ph idx="1" type="body"/>
          </p:nvPr>
        </p:nvSpPr>
        <p:spPr>
          <a:xfrm>
            <a:off x="5591520" y="346068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3" name="Google Shape;113;g25228e54752_0_641"/>
          <p:cNvSpPr txBox="1"/>
          <p:nvPr>
            <p:ph idx="2" type="body"/>
          </p:nvPr>
        </p:nvSpPr>
        <p:spPr>
          <a:xfrm>
            <a:off x="6691680" y="346068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4" name="Google Shape;114;g25228e54752_0_641"/>
          <p:cNvSpPr txBox="1"/>
          <p:nvPr>
            <p:ph idx="3" type="body"/>
          </p:nvPr>
        </p:nvSpPr>
        <p:spPr>
          <a:xfrm>
            <a:off x="5591520" y="3650040"/>
            <a:ext cx="21462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5" name="Google Shape;115;g25228e54752_0_641"/>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16" name="Shape 116"/>
        <p:cNvGrpSpPr/>
        <p:nvPr/>
      </p:nvGrpSpPr>
      <p:grpSpPr>
        <a:xfrm>
          <a:off x="0" y="0"/>
          <a:ext cx="0" cy="0"/>
          <a:chOff x="0" y="0"/>
          <a:chExt cx="0" cy="0"/>
        </a:xfrm>
      </p:grpSpPr>
      <p:sp>
        <p:nvSpPr>
          <p:cNvPr id="117" name="Google Shape;117;g25228e54752_0_647"/>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g25228e54752_0_647"/>
          <p:cNvSpPr txBox="1"/>
          <p:nvPr>
            <p:ph idx="1" type="body"/>
          </p:nvPr>
        </p:nvSpPr>
        <p:spPr>
          <a:xfrm>
            <a:off x="5591520" y="3460680"/>
            <a:ext cx="21462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19" name="Google Shape;119;g25228e54752_0_647"/>
          <p:cNvSpPr txBox="1"/>
          <p:nvPr>
            <p:ph idx="2" type="body"/>
          </p:nvPr>
        </p:nvSpPr>
        <p:spPr>
          <a:xfrm>
            <a:off x="5591520" y="3650040"/>
            <a:ext cx="21462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20" name="Google Shape;120;g25228e54752_0_647"/>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21" name="Shape 121"/>
        <p:cNvGrpSpPr/>
        <p:nvPr/>
      </p:nvGrpSpPr>
      <p:grpSpPr>
        <a:xfrm>
          <a:off x="0" y="0"/>
          <a:ext cx="0" cy="0"/>
          <a:chOff x="0" y="0"/>
          <a:chExt cx="0" cy="0"/>
        </a:xfrm>
      </p:grpSpPr>
      <p:sp>
        <p:nvSpPr>
          <p:cNvPr id="122" name="Google Shape;122;g25228e54752_0_652"/>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5228e54752_0_652"/>
          <p:cNvSpPr txBox="1"/>
          <p:nvPr>
            <p:ph idx="1" type="body"/>
          </p:nvPr>
        </p:nvSpPr>
        <p:spPr>
          <a:xfrm>
            <a:off x="5591520" y="346068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24" name="Google Shape;124;g25228e54752_0_652"/>
          <p:cNvSpPr txBox="1"/>
          <p:nvPr>
            <p:ph idx="2" type="body"/>
          </p:nvPr>
        </p:nvSpPr>
        <p:spPr>
          <a:xfrm>
            <a:off x="6691680" y="346068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25" name="Google Shape;125;g25228e54752_0_652"/>
          <p:cNvSpPr txBox="1"/>
          <p:nvPr>
            <p:ph idx="3" type="body"/>
          </p:nvPr>
        </p:nvSpPr>
        <p:spPr>
          <a:xfrm>
            <a:off x="5591520" y="365004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26" name="Google Shape;126;g25228e54752_0_652"/>
          <p:cNvSpPr txBox="1"/>
          <p:nvPr>
            <p:ph idx="4" type="body"/>
          </p:nvPr>
        </p:nvSpPr>
        <p:spPr>
          <a:xfrm>
            <a:off x="6691680" y="3650040"/>
            <a:ext cx="10473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27" name="Google Shape;127;g25228e54752_0_652"/>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type="title">
  <p:cSld name="TITLE">
    <p:spTree>
      <p:nvGrpSpPr>
        <p:cNvPr id="21" name="Shape 21"/>
        <p:cNvGrpSpPr/>
        <p:nvPr/>
      </p:nvGrpSpPr>
      <p:grpSpPr>
        <a:xfrm>
          <a:off x="0" y="0"/>
          <a:ext cx="0" cy="0"/>
          <a:chOff x="0" y="0"/>
          <a:chExt cx="0" cy="0"/>
        </a:xfrm>
      </p:grpSpPr>
      <p:pic>
        <p:nvPicPr>
          <p:cNvPr id="22" name="Google Shape;22;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3" name="Google Shape;23;p9"/>
          <p:cNvSpPr txBox="1"/>
          <p:nvPr>
            <p:ph type="ctrTitle"/>
          </p:nvPr>
        </p:nvSpPr>
        <p:spPr>
          <a:xfrm>
            <a:off x="423013" y="1600200"/>
            <a:ext cx="9144000" cy="10064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500"/>
              <a:buFont typeface="Roboto"/>
              <a:buNone/>
              <a:defRPr b="0" i="0" sz="65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9"/>
          <p:cNvSpPr txBox="1"/>
          <p:nvPr>
            <p:ph idx="1" type="subTitle"/>
          </p:nvPr>
        </p:nvSpPr>
        <p:spPr>
          <a:xfrm>
            <a:off x="423013" y="2825750"/>
            <a:ext cx="9144000" cy="165576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000"/>
              <a:buNone/>
              <a:defRPr b="0" i="0" sz="3000">
                <a:solidFill>
                  <a:schemeClr val="lt1"/>
                </a:solidFill>
                <a:latin typeface="Roboto"/>
                <a:ea typeface="Roboto"/>
                <a:cs typeface="Roboto"/>
                <a:sym typeface="Robot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9"/>
          <p:cNvSpPr txBox="1"/>
          <p:nvPr>
            <p:ph idx="11" type="ftr"/>
          </p:nvPr>
        </p:nvSpPr>
        <p:spPr>
          <a:xfrm>
            <a:off x="423013" y="6173787"/>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28" name="Shape 128"/>
        <p:cNvGrpSpPr/>
        <p:nvPr/>
      </p:nvGrpSpPr>
      <p:grpSpPr>
        <a:xfrm>
          <a:off x="0" y="0"/>
          <a:ext cx="0" cy="0"/>
          <a:chOff x="0" y="0"/>
          <a:chExt cx="0" cy="0"/>
        </a:xfrm>
      </p:grpSpPr>
      <p:sp>
        <p:nvSpPr>
          <p:cNvPr id="129" name="Google Shape;129;g25228e54752_0_659"/>
          <p:cNvSpPr txBox="1"/>
          <p:nvPr>
            <p:ph type="title"/>
          </p:nvPr>
        </p:nvSpPr>
        <p:spPr>
          <a:xfrm>
            <a:off x="0" y="4096080"/>
            <a:ext cx="12192000" cy="12621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g25228e54752_0_659"/>
          <p:cNvSpPr txBox="1"/>
          <p:nvPr>
            <p:ph idx="1" type="body"/>
          </p:nvPr>
        </p:nvSpPr>
        <p:spPr>
          <a:xfrm>
            <a:off x="5591520" y="3460680"/>
            <a:ext cx="6909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31" name="Google Shape;131;g25228e54752_0_659"/>
          <p:cNvSpPr txBox="1"/>
          <p:nvPr>
            <p:ph idx="2" type="body"/>
          </p:nvPr>
        </p:nvSpPr>
        <p:spPr>
          <a:xfrm>
            <a:off x="6317280" y="3460680"/>
            <a:ext cx="6909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32" name="Google Shape;132;g25228e54752_0_659"/>
          <p:cNvSpPr txBox="1"/>
          <p:nvPr>
            <p:ph idx="3" type="body"/>
          </p:nvPr>
        </p:nvSpPr>
        <p:spPr>
          <a:xfrm>
            <a:off x="7043040" y="3460680"/>
            <a:ext cx="6909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33" name="Google Shape;133;g25228e54752_0_659"/>
          <p:cNvSpPr txBox="1"/>
          <p:nvPr>
            <p:ph idx="4" type="body"/>
          </p:nvPr>
        </p:nvSpPr>
        <p:spPr>
          <a:xfrm>
            <a:off x="5591520" y="3650040"/>
            <a:ext cx="6909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34" name="Google Shape;134;g25228e54752_0_659"/>
          <p:cNvSpPr txBox="1"/>
          <p:nvPr>
            <p:ph idx="5" type="body"/>
          </p:nvPr>
        </p:nvSpPr>
        <p:spPr>
          <a:xfrm>
            <a:off x="6317280" y="3650040"/>
            <a:ext cx="6909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35" name="Google Shape;135;g25228e54752_0_659"/>
          <p:cNvSpPr txBox="1"/>
          <p:nvPr>
            <p:ph idx="6" type="body"/>
          </p:nvPr>
        </p:nvSpPr>
        <p:spPr>
          <a:xfrm>
            <a:off x="7043040" y="3650040"/>
            <a:ext cx="690900" cy="172500"/>
          </a:xfrm>
          <a:prstGeom prst="rect">
            <a:avLst/>
          </a:prstGeom>
          <a:noFill/>
          <a:ln>
            <a:noFill/>
          </a:ln>
        </p:spPr>
        <p:txBody>
          <a:bodyPr anchorCtr="0" anchor="b" bIns="0" lIns="0" spcFirstLastPara="1" rIns="0" wrap="square" tIns="0">
            <a:normAutofit/>
          </a:bodyPr>
          <a:lstStyle>
            <a:lvl1pPr indent="-228600" lvl="0" marL="457200" rtl="0" algn="l">
              <a:spcBef>
                <a:spcPts val="0"/>
              </a:spcBef>
              <a:spcAft>
                <a:spcPts val="0"/>
              </a:spcAft>
              <a:buSzPts val="1400"/>
              <a:buNone/>
              <a:defRPr/>
            </a:lvl1pPr>
            <a:lvl2pPr indent="-228600" lvl="1" marL="914400" rtl="0" algn="l">
              <a:spcBef>
                <a:spcPts val="0"/>
              </a:spcBef>
              <a:spcAft>
                <a:spcPts val="0"/>
              </a:spcAft>
              <a:buSzPts val="1400"/>
              <a:buNone/>
              <a:defRPr/>
            </a:lvl2pPr>
            <a:lvl3pPr indent="-228600" lvl="2" marL="1371600" rtl="0" algn="l">
              <a:spcBef>
                <a:spcPts val="0"/>
              </a:spcBef>
              <a:spcAft>
                <a:spcPts val="0"/>
              </a:spcAft>
              <a:buSzPts val="1400"/>
              <a:buNone/>
              <a:defRPr/>
            </a:lvl3pPr>
            <a:lvl4pPr indent="-228600" lvl="3" marL="1828800" rtl="0" algn="l">
              <a:spcBef>
                <a:spcPts val="0"/>
              </a:spcBef>
              <a:spcAft>
                <a:spcPts val="0"/>
              </a:spcAft>
              <a:buSzPts val="1400"/>
              <a:buNone/>
              <a:defRPr/>
            </a:lvl4pPr>
            <a:lvl5pPr indent="-228600" lvl="4" marL="2286000" rtl="0" algn="l">
              <a:spcBef>
                <a:spcPts val="0"/>
              </a:spcBef>
              <a:spcAft>
                <a:spcPts val="0"/>
              </a:spcAft>
              <a:buSzPts val="1400"/>
              <a:buNone/>
              <a:defRPr/>
            </a:lvl5pPr>
            <a:lvl6pPr indent="-228600" lvl="5" marL="2743200" rtl="0" algn="l">
              <a:spcBef>
                <a:spcPts val="0"/>
              </a:spcBef>
              <a:spcAft>
                <a:spcPts val="0"/>
              </a:spcAft>
              <a:buSzPts val="1400"/>
              <a:buNone/>
              <a:defRPr/>
            </a:lvl6pPr>
            <a:lvl7pPr indent="-228600" lvl="6" marL="3200400" rtl="0" algn="l">
              <a:spcBef>
                <a:spcPts val="0"/>
              </a:spcBef>
              <a:spcAft>
                <a:spcPts val="0"/>
              </a:spcAft>
              <a:buSzPts val="1400"/>
              <a:buNone/>
              <a:defRPr/>
            </a:lvl7pPr>
            <a:lvl8pPr indent="-228600" lvl="7" marL="3657600" rtl="0" algn="l">
              <a:spcBef>
                <a:spcPts val="0"/>
              </a:spcBef>
              <a:spcAft>
                <a:spcPts val="0"/>
              </a:spcAft>
              <a:buSzPts val="1400"/>
              <a:buNone/>
              <a:defRPr/>
            </a:lvl8pPr>
            <a:lvl9pPr indent="-228600" lvl="8" marL="4114800" rtl="0" algn="l">
              <a:spcBef>
                <a:spcPts val="0"/>
              </a:spcBef>
              <a:spcAft>
                <a:spcPts val="0"/>
              </a:spcAft>
              <a:buSzPts val="1400"/>
              <a:buNone/>
              <a:defRPr/>
            </a:lvl9pPr>
          </a:lstStyle>
          <a:p/>
        </p:txBody>
      </p:sp>
      <p:sp>
        <p:nvSpPr>
          <p:cNvPr id="136" name="Google Shape;136;g25228e54752_0_659"/>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Image Page 2">
  <p:cSld name="Text + Image Page 2">
    <p:spTree>
      <p:nvGrpSpPr>
        <p:cNvPr id="26" name="Shape 26"/>
        <p:cNvGrpSpPr/>
        <p:nvPr/>
      </p:nvGrpSpPr>
      <p:grpSpPr>
        <a:xfrm>
          <a:off x="0" y="0"/>
          <a:ext cx="0" cy="0"/>
          <a:chOff x="0" y="0"/>
          <a:chExt cx="0" cy="0"/>
        </a:xfrm>
      </p:grpSpPr>
      <p:pic>
        <p:nvPicPr>
          <p:cNvPr id="27" name="Google Shape;27;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10"/>
          <p:cNvSpPr txBox="1"/>
          <p:nvPr>
            <p:ph idx="1" type="body"/>
          </p:nvPr>
        </p:nvSpPr>
        <p:spPr>
          <a:xfrm>
            <a:off x="1721736" y="1570384"/>
            <a:ext cx="4658743" cy="4382570"/>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500"/>
              <a:buNone/>
              <a:defRPr b="0" i="0" sz="1500">
                <a:solidFill>
                  <a:schemeClr val="dk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0"/>
          <p:cNvSpPr/>
          <p:nvPr>
            <p:ph idx="2" type="pic"/>
          </p:nvPr>
        </p:nvSpPr>
        <p:spPr>
          <a:xfrm>
            <a:off x="6624662" y="1570355"/>
            <a:ext cx="4927256" cy="4382570"/>
          </a:xfrm>
          <a:prstGeom prst="rect">
            <a:avLst/>
          </a:prstGeom>
          <a:noFill/>
          <a:ln>
            <a:noFill/>
          </a:ln>
        </p:spPr>
      </p:sp>
      <p:sp>
        <p:nvSpPr>
          <p:cNvPr id="30" name="Google Shape;30;p10"/>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691"/>
              </a:buClr>
              <a:buSzPts val="3500"/>
              <a:buFont typeface="Roboto"/>
              <a:buNone/>
              <a:defRPr b="0" i="0" sz="350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0"/>
          <p:cNvSpPr txBox="1"/>
          <p:nvPr>
            <p:ph idx="3"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0"/>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0"/>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Page 2">
  <p:cSld name="Image Page 2">
    <p:spTree>
      <p:nvGrpSpPr>
        <p:cNvPr id="34" name="Shape 34"/>
        <p:cNvGrpSpPr/>
        <p:nvPr/>
      </p:nvGrpSpPr>
      <p:grpSpPr>
        <a:xfrm>
          <a:off x="0" y="0"/>
          <a:ext cx="0" cy="0"/>
          <a:chOff x="0" y="0"/>
          <a:chExt cx="0" cy="0"/>
        </a:xfrm>
      </p:grpSpPr>
      <p:pic>
        <p:nvPicPr>
          <p:cNvPr id="35" name="Google Shape;35;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6" name="Google Shape;36;p11"/>
          <p:cNvSpPr/>
          <p:nvPr>
            <p:ph idx="2" type="pic"/>
          </p:nvPr>
        </p:nvSpPr>
        <p:spPr>
          <a:xfrm>
            <a:off x="1721736" y="1570354"/>
            <a:ext cx="9830180" cy="4382570"/>
          </a:xfrm>
          <a:prstGeom prst="rect">
            <a:avLst/>
          </a:prstGeom>
          <a:noFill/>
          <a:ln>
            <a:noFill/>
          </a:ln>
        </p:spPr>
      </p:sp>
      <p:sp>
        <p:nvSpPr>
          <p:cNvPr id="37" name="Google Shape;37;p11"/>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8691"/>
              </a:buClr>
              <a:buSzPts val="3500"/>
              <a:buFont typeface="Roboto"/>
              <a:buNone/>
              <a:defRPr b="0" i="0" sz="3500">
                <a:solidFill>
                  <a:srgbClr val="00869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1"/>
          <p:cNvSpPr txBox="1"/>
          <p:nvPr>
            <p:ph idx="1"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C0C0C"/>
              </a:buClr>
              <a:buSzPts val="1900"/>
              <a:buNone/>
              <a:defRPr b="0" i="0" sz="1900">
                <a:solidFill>
                  <a:srgbClr val="0C0C0C"/>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1"/>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1"/>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age Image">
  <p:cSld name="Full Page Image">
    <p:spTree>
      <p:nvGrpSpPr>
        <p:cNvPr id="41" name="Shape 41"/>
        <p:cNvGrpSpPr/>
        <p:nvPr/>
      </p:nvGrpSpPr>
      <p:grpSpPr>
        <a:xfrm>
          <a:off x="0" y="0"/>
          <a:ext cx="0" cy="0"/>
          <a:chOff x="0" y="0"/>
          <a:chExt cx="0" cy="0"/>
        </a:xfrm>
      </p:grpSpPr>
      <p:sp>
        <p:nvSpPr>
          <p:cNvPr id="42" name="Google Shape;42;p12"/>
          <p:cNvSpPr/>
          <p:nvPr>
            <p:ph idx="2" type="pic"/>
          </p:nvPr>
        </p:nvSpPr>
        <p:spPr>
          <a:xfrm>
            <a:off x="0" y="0"/>
            <a:ext cx="12192000" cy="6857999"/>
          </a:xfrm>
          <a:prstGeom prst="rect">
            <a:avLst/>
          </a:prstGeom>
          <a:noFill/>
          <a:ln>
            <a:noFill/>
          </a:ln>
        </p:spPr>
      </p:sp>
      <p:pic>
        <p:nvPicPr>
          <p:cNvPr id="43" name="Google Shape;43;p12"/>
          <p:cNvPicPr preferRelativeResize="0"/>
          <p:nvPr/>
        </p:nvPicPr>
        <p:blipFill rotWithShape="1">
          <a:blip r:embed="rId2">
            <a:alphaModFix/>
          </a:blip>
          <a:srcRect b="0" l="0" r="0" t="0"/>
          <a:stretch/>
        </p:blipFill>
        <p:spPr>
          <a:xfrm>
            <a:off x="358140" y="360654"/>
            <a:ext cx="1196340" cy="340893"/>
          </a:xfrm>
          <a:prstGeom prst="rect">
            <a:avLst/>
          </a:prstGeom>
          <a:noFill/>
          <a:ln>
            <a:noFill/>
          </a:ln>
        </p:spPr>
      </p:pic>
      <p:sp>
        <p:nvSpPr>
          <p:cNvPr id="44" name="Google Shape;44;p12"/>
          <p:cNvSpPr txBox="1"/>
          <p:nvPr>
            <p:ph idx="1" type="body"/>
          </p:nvPr>
        </p:nvSpPr>
        <p:spPr>
          <a:xfrm>
            <a:off x="311150" y="418955"/>
            <a:ext cx="1289043" cy="29003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00"/>
              <a:buFont typeface="Roboto Light"/>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2"/>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00869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2"/>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1">
  <p:cSld name="Divider Page 1">
    <p:spTree>
      <p:nvGrpSpPr>
        <p:cNvPr id="47" name="Shape 47"/>
        <p:cNvGrpSpPr/>
        <p:nvPr/>
      </p:nvGrpSpPr>
      <p:grpSpPr>
        <a:xfrm>
          <a:off x="0" y="0"/>
          <a:ext cx="0" cy="0"/>
          <a:chOff x="0" y="0"/>
          <a:chExt cx="0" cy="0"/>
        </a:xfrm>
      </p:grpSpPr>
      <p:pic>
        <p:nvPicPr>
          <p:cNvPr id="48" name="Google Shape;48;p13"/>
          <p:cNvPicPr preferRelativeResize="0"/>
          <p:nvPr/>
        </p:nvPicPr>
        <p:blipFill rotWithShape="1">
          <a:blip r:embed="rId2">
            <a:alphaModFix/>
          </a:blip>
          <a:srcRect b="0" l="0" r="0" t="0"/>
          <a:stretch/>
        </p:blipFill>
        <p:spPr>
          <a:xfrm>
            <a:off x="0" y="0"/>
            <a:ext cx="6096000" cy="6858000"/>
          </a:xfrm>
          <a:prstGeom prst="rect">
            <a:avLst/>
          </a:prstGeom>
          <a:noFill/>
          <a:ln>
            <a:noFill/>
          </a:ln>
        </p:spPr>
      </p:pic>
      <p:sp>
        <p:nvSpPr>
          <p:cNvPr id="49" name="Google Shape;49;p13"/>
          <p:cNvSpPr/>
          <p:nvPr>
            <p:ph idx="2" type="pic"/>
          </p:nvPr>
        </p:nvSpPr>
        <p:spPr>
          <a:xfrm>
            <a:off x="6096000" y="0"/>
            <a:ext cx="6096000" cy="6857999"/>
          </a:xfrm>
          <a:prstGeom prst="rect">
            <a:avLst/>
          </a:prstGeom>
          <a:noFill/>
          <a:ln>
            <a:noFill/>
          </a:ln>
        </p:spPr>
      </p:sp>
      <p:sp>
        <p:nvSpPr>
          <p:cNvPr id="50" name="Google Shape;50;p13"/>
          <p:cNvSpPr txBox="1"/>
          <p:nvPr>
            <p:ph type="title"/>
          </p:nvPr>
        </p:nvSpPr>
        <p:spPr>
          <a:xfrm>
            <a:off x="668192" y="940672"/>
            <a:ext cx="5082367"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00"/>
              <a:buFont typeface="Roboto"/>
              <a:buNone/>
              <a:defRPr b="0" i="0" sz="35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3"/>
          <p:cNvSpPr txBox="1"/>
          <p:nvPr>
            <p:ph idx="1" type="body"/>
          </p:nvPr>
        </p:nvSpPr>
        <p:spPr>
          <a:xfrm>
            <a:off x="668192" y="1650367"/>
            <a:ext cx="5082368"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13"/>
          <p:cNvSpPr txBox="1"/>
          <p:nvPr>
            <p:ph idx="3" type="body"/>
          </p:nvPr>
        </p:nvSpPr>
        <p:spPr>
          <a:xfrm>
            <a:off x="668192" y="2270760"/>
            <a:ext cx="5082367" cy="368216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1500"/>
              <a:buNone/>
              <a:defRPr b="0" i="0" sz="1500">
                <a:solidFill>
                  <a:schemeClr val="lt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3"/>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2" type="sldNum"/>
          </p:nvPr>
        </p:nvSpPr>
        <p:spPr>
          <a:xfrm>
            <a:off x="4737652" y="643947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Page 2">
  <p:cSld name="Divider Page 2">
    <p:spTree>
      <p:nvGrpSpPr>
        <p:cNvPr id="55" name="Shape 55"/>
        <p:cNvGrpSpPr/>
        <p:nvPr/>
      </p:nvGrpSpPr>
      <p:grpSpPr>
        <a:xfrm>
          <a:off x="0" y="0"/>
          <a:ext cx="0" cy="0"/>
          <a:chOff x="0" y="0"/>
          <a:chExt cx="0" cy="0"/>
        </a:xfrm>
      </p:grpSpPr>
      <p:pic>
        <p:nvPicPr>
          <p:cNvPr id="56" name="Google Shape;56;p14"/>
          <p:cNvPicPr preferRelativeResize="0"/>
          <p:nvPr/>
        </p:nvPicPr>
        <p:blipFill rotWithShape="1">
          <a:blip r:embed="rId2">
            <a:alphaModFix/>
          </a:blip>
          <a:srcRect b="0" l="0" r="0" t="0"/>
          <a:stretch/>
        </p:blipFill>
        <p:spPr>
          <a:xfrm>
            <a:off x="6096000" y="-1"/>
            <a:ext cx="6096000" cy="6858000"/>
          </a:xfrm>
          <a:prstGeom prst="rect">
            <a:avLst/>
          </a:prstGeom>
          <a:noFill/>
          <a:ln>
            <a:noFill/>
          </a:ln>
        </p:spPr>
      </p:pic>
      <p:sp>
        <p:nvSpPr>
          <p:cNvPr id="57" name="Google Shape;57;p14"/>
          <p:cNvSpPr/>
          <p:nvPr>
            <p:ph idx="2" type="pic"/>
          </p:nvPr>
        </p:nvSpPr>
        <p:spPr>
          <a:xfrm>
            <a:off x="0" y="1"/>
            <a:ext cx="6096000" cy="6857999"/>
          </a:xfrm>
          <a:prstGeom prst="rect">
            <a:avLst/>
          </a:prstGeom>
          <a:noFill/>
          <a:ln>
            <a:noFill/>
          </a:ln>
        </p:spPr>
      </p:sp>
      <p:sp>
        <p:nvSpPr>
          <p:cNvPr id="58" name="Google Shape;58;p14"/>
          <p:cNvSpPr txBox="1"/>
          <p:nvPr>
            <p:ph type="title"/>
          </p:nvPr>
        </p:nvSpPr>
        <p:spPr>
          <a:xfrm>
            <a:off x="6787052" y="940672"/>
            <a:ext cx="5082367" cy="60388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00"/>
              <a:buFont typeface="Roboto"/>
              <a:buNone/>
              <a:defRPr b="0" i="0" sz="35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4"/>
          <p:cNvSpPr txBox="1"/>
          <p:nvPr>
            <p:ph idx="1" type="body"/>
          </p:nvPr>
        </p:nvSpPr>
        <p:spPr>
          <a:xfrm>
            <a:off x="6787052" y="1650367"/>
            <a:ext cx="5082368" cy="36476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None/>
              <a:defRPr b="0" i="0" sz="2000">
                <a:solidFill>
                  <a:schemeClr val="lt1"/>
                </a:solidFill>
                <a:latin typeface="Roboto"/>
                <a:ea typeface="Roboto"/>
                <a:cs typeface="Roboto"/>
                <a:sym typeface="Roboto"/>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4"/>
          <p:cNvSpPr txBox="1"/>
          <p:nvPr>
            <p:ph idx="3" type="body"/>
          </p:nvPr>
        </p:nvSpPr>
        <p:spPr>
          <a:xfrm>
            <a:off x="6787052" y="2270760"/>
            <a:ext cx="5082367" cy="3682163"/>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lt1"/>
              </a:buClr>
              <a:buSzPts val="1500"/>
              <a:buNone/>
              <a:defRPr b="0" i="0" sz="1500">
                <a:solidFill>
                  <a:schemeClr val="lt1"/>
                </a:solidFill>
                <a:latin typeface="Roboto"/>
                <a:ea typeface="Roboto"/>
                <a:cs typeface="Roboto"/>
                <a:sym typeface="Roboto"/>
              </a:defRPr>
            </a:lvl1pPr>
            <a:lvl2pPr indent="-323850" lvl="1" marL="9144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2pPr>
            <a:lvl3pPr indent="-323850" lvl="2" marL="13716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3pPr>
            <a:lvl4pPr indent="-323850" lvl="3" marL="18288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4pPr>
            <a:lvl5pPr indent="-323850" lvl="4" marL="2286000" algn="l">
              <a:lnSpc>
                <a:spcPct val="90000"/>
              </a:lnSpc>
              <a:spcBef>
                <a:spcPts val="500"/>
              </a:spcBef>
              <a:spcAft>
                <a:spcPts val="0"/>
              </a:spcAft>
              <a:buClr>
                <a:srgbClr val="3A3838"/>
              </a:buClr>
              <a:buSzPts val="1500"/>
              <a:buChar char="•"/>
              <a:defRPr sz="1500">
                <a:solidFill>
                  <a:srgbClr val="3A3838"/>
                </a:solidFill>
                <a:latin typeface="Roboto Light"/>
                <a:ea typeface="Roboto Light"/>
                <a:cs typeface="Roboto Light"/>
                <a:sym typeface="Roboto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4"/>
          <p:cNvSpPr txBox="1"/>
          <p:nvPr>
            <p:ph idx="4" type="body"/>
          </p:nvPr>
        </p:nvSpPr>
        <p:spPr>
          <a:xfrm>
            <a:off x="311150" y="418955"/>
            <a:ext cx="1289043" cy="29003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00"/>
              <a:buFont typeface="Roboto Light"/>
              <a:buNone/>
              <a:defRPr sz="1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4"/>
          <p:cNvSpPr txBox="1"/>
          <p:nvPr>
            <p:ph idx="11" type="ftr"/>
          </p:nvPr>
        </p:nvSpPr>
        <p:spPr>
          <a:xfrm>
            <a:off x="6225209" y="6363216"/>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008691"/>
                </a:solidFill>
                <a:latin typeface="Roboto Light"/>
                <a:ea typeface="Roboto Light"/>
                <a:cs typeface="Roboto Light"/>
                <a:sym typeface="Roboto Light"/>
              </a:defRPr>
            </a:lvl1pPr>
            <a:lvl2pPr indent="0" lvl="1" marL="0" algn="r">
              <a:spcBef>
                <a:spcPts val="0"/>
              </a:spcBef>
              <a:buNone/>
              <a:defRPr b="0" i="0" sz="900" u="none" cap="none" strike="noStrike">
                <a:solidFill>
                  <a:srgbClr val="008691"/>
                </a:solidFill>
                <a:latin typeface="Roboto Light"/>
                <a:ea typeface="Roboto Light"/>
                <a:cs typeface="Roboto Light"/>
                <a:sym typeface="Roboto Light"/>
              </a:defRPr>
            </a:lvl2pPr>
            <a:lvl3pPr indent="0" lvl="2" marL="0" algn="r">
              <a:spcBef>
                <a:spcPts val="0"/>
              </a:spcBef>
              <a:buNone/>
              <a:defRPr b="0" i="0" sz="900" u="none" cap="none" strike="noStrike">
                <a:solidFill>
                  <a:srgbClr val="008691"/>
                </a:solidFill>
                <a:latin typeface="Roboto Light"/>
                <a:ea typeface="Roboto Light"/>
                <a:cs typeface="Roboto Light"/>
                <a:sym typeface="Roboto Light"/>
              </a:defRPr>
            </a:lvl3pPr>
            <a:lvl4pPr indent="0" lvl="3" marL="0" algn="r">
              <a:spcBef>
                <a:spcPts val="0"/>
              </a:spcBef>
              <a:buNone/>
              <a:defRPr b="0" i="0" sz="900" u="none" cap="none" strike="noStrike">
                <a:solidFill>
                  <a:srgbClr val="008691"/>
                </a:solidFill>
                <a:latin typeface="Roboto Light"/>
                <a:ea typeface="Roboto Light"/>
                <a:cs typeface="Roboto Light"/>
                <a:sym typeface="Roboto Light"/>
              </a:defRPr>
            </a:lvl4pPr>
            <a:lvl5pPr indent="0" lvl="4" marL="0" algn="r">
              <a:spcBef>
                <a:spcPts val="0"/>
              </a:spcBef>
              <a:buNone/>
              <a:defRPr b="0" i="0" sz="900" u="none" cap="none" strike="noStrike">
                <a:solidFill>
                  <a:srgbClr val="008691"/>
                </a:solidFill>
                <a:latin typeface="Roboto Light"/>
                <a:ea typeface="Roboto Light"/>
                <a:cs typeface="Roboto Light"/>
                <a:sym typeface="Roboto Light"/>
              </a:defRPr>
            </a:lvl5pPr>
            <a:lvl6pPr indent="0" lvl="5" marL="0" algn="r">
              <a:spcBef>
                <a:spcPts val="0"/>
              </a:spcBef>
              <a:buNone/>
              <a:defRPr b="0" i="0" sz="900" u="none" cap="none" strike="noStrike">
                <a:solidFill>
                  <a:srgbClr val="008691"/>
                </a:solidFill>
                <a:latin typeface="Roboto Light"/>
                <a:ea typeface="Roboto Light"/>
                <a:cs typeface="Roboto Light"/>
                <a:sym typeface="Roboto Light"/>
              </a:defRPr>
            </a:lvl6pPr>
            <a:lvl7pPr indent="0" lvl="6" marL="0" algn="r">
              <a:spcBef>
                <a:spcPts val="0"/>
              </a:spcBef>
              <a:buNone/>
              <a:defRPr b="0" i="0" sz="900" u="none" cap="none" strike="noStrike">
                <a:solidFill>
                  <a:srgbClr val="008691"/>
                </a:solidFill>
                <a:latin typeface="Roboto Light"/>
                <a:ea typeface="Roboto Light"/>
                <a:cs typeface="Roboto Light"/>
                <a:sym typeface="Roboto Light"/>
              </a:defRPr>
            </a:lvl7pPr>
            <a:lvl8pPr indent="0" lvl="7" marL="0" algn="r">
              <a:spcBef>
                <a:spcPts val="0"/>
              </a:spcBef>
              <a:buNone/>
              <a:defRPr b="0" i="0" sz="900" u="none" cap="none" strike="noStrike">
                <a:solidFill>
                  <a:srgbClr val="008691"/>
                </a:solidFill>
                <a:latin typeface="Roboto Light"/>
                <a:ea typeface="Roboto Light"/>
                <a:cs typeface="Roboto Light"/>
                <a:sym typeface="Roboto Light"/>
              </a:defRPr>
            </a:lvl8pPr>
            <a:lvl9pPr indent="0" lvl="8" marL="0" algn="r">
              <a:spcBef>
                <a:spcPts val="0"/>
              </a:spcBef>
              <a:buNone/>
              <a:defRPr b="0" i="0" sz="900" u="none" cap="none" strike="noStrike">
                <a:solidFill>
                  <a:srgbClr val="008691"/>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ekop">
  <p:cSld name="Sectiekop">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bg>
      <p:bgPr>
        <a:solidFill>
          <a:srgbClr val="008792">
            <a:alpha val="17650"/>
          </a:srgbClr>
        </a:solidFill>
      </p:bgPr>
    </p:bg>
    <p:spTree>
      <p:nvGrpSpPr>
        <p:cNvPr id="77" name="Shape 77"/>
        <p:cNvGrpSpPr/>
        <p:nvPr/>
      </p:nvGrpSpPr>
      <p:grpSpPr>
        <a:xfrm>
          <a:off x="0" y="0"/>
          <a:ext cx="0" cy="0"/>
          <a:chOff x="0" y="0"/>
          <a:chExt cx="0" cy="0"/>
        </a:xfrm>
      </p:grpSpPr>
      <p:sp>
        <p:nvSpPr>
          <p:cNvPr id="78" name="Google Shape;78;g25228e54752_0_608"/>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lvl1pPr lvl="0" rtl="0">
              <a:buNone/>
              <a:defRPr sz="1300">
                <a:solidFill>
                  <a:srgbClr val="000000"/>
                </a:solidFill>
                <a:latin typeface="Arial"/>
                <a:ea typeface="Arial"/>
                <a:cs typeface="Arial"/>
                <a:sym typeface="Arial"/>
              </a:defRPr>
            </a:lvl1pPr>
            <a:lvl2pPr lvl="1" rtl="0">
              <a:buNone/>
              <a:defRPr sz="1300">
                <a:solidFill>
                  <a:srgbClr val="000000"/>
                </a:solidFill>
                <a:latin typeface="Arial"/>
                <a:ea typeface="Arial"/>
                <a:cs typeface="Arial"/>
                <a:sym typeface="Arial"/>
              </a:defRPr>
            </a:lvl2pPr>
            <a:lvl3pPr lvl="2" rtl="0">
              <a:buNone/>
              <a:defRPr sz="1300">
                <a:solidFill>
                  <a:srgbClr val="000000"/>
                </a:solidFill>
                <a:latin typeface="Arial"/>
                <a:ea typeface="Arial"/>
                <a:cs typeface="Arial"/>
                <a:sym typeface="Arial"/>
              </a:defRPr>
            </a:lvl3pPr>
            <a:lvl4pPr lvl="3" rtl="0">
              <a:buNone/>
              <a:defRPr sz="1300">
                <a:solidFill>
                  <a:srgbClr val="000000"/>
                </a:solidFill>
                <a:latin typeface="Arial"/>
                <a:ea typeface="Arial"/>
                <a:cs typeface="Arial"/>
                <a:sym typeface="Arial"/>
              </a:defRPr>
            </a:lvl4pPr>
            <a:lvl5pPr lvl="4" rtl="0">
              <a:buNone/>
              <a:defRPr sz="1300">
                <a:solidFill>
                  <a:srgbClr val="000000"/>
                </a:solidFill>
                <a:latin typeface="Arial"/>
                <a:ea typeface="Arial"/>
                <a:cs typeface="Arial"/>
                <a:sym typeface="Arial"/>
              </a:defRPr>
            </a:lvl5pPr>
            <a:lvl6pPr lvl="5" rtl="0">
              <a:buNone/>
              <a:defRPr sz="1300">
                <a:solidFill>
                  <a:srgbClr val="000000"/>
                </a:solidFill>
                <a:latin typeface="Arial"/>
                <a:ea typeface="Arial"/>
                <a:cs typeface="Arial"/>
                <a:sym typeface="Arial"/>
              </a:defRPr>
            </a:lvl6pPr>
            <a:lvl7pPr lvl="6" rtl="0">
              <a:buNone/>
              <a:defRPr sz="1300">
                <a:solidFill>
                  <a:srgbClr val="000000"/>
                </a:solidFill>
                <a:latin typeface="Arial"/>
                <a:ea typeface="Arial"/>
                <a:cs typeface="Arial"/>
                <a:sym typeface="Arial"/>
              </a:defRPr>
            </a:lvl7pPr>
            <a:lvl8pPr lvl="7" rtl="0">
              <a:buNone/>
              <a:defRPr sz="1300">
                <a:solidFill>
                  <a:srgbClr val="000000"/>
                </a:solidFill>
                <a:latin typeface="Arial"/>
                <a:ea typeface="Arial"/>
                <a:cs typeface="Arial"/>
                <a:sym typeface="Arial"/>
              </a:defRPr>
            </a:lvl8pPr>
            <a:lvl9pPr lvl="8" rtl="0">
              <a:buNone/>
              <a:defRPr sz="13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0" Type="http://schemas.openxmlformats.org/officeDocument/2006/relationships/slideLayout" Target="../slideLayouts/slideLayout16.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 Type="http://schemas.openxmlformats.org/officeDocument/2006/relationships/image" Target="../media/image35.png"/><Relationship Id="rId2" Type="http://schemas.openxmlformats.org/officeDocument/2006/relationships/image" Target="../media/image10.png"/><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5" Type="http://schemas.openxmlformats.org/officeDocument/2006/relationships/theme" Target="../theme/theme3.xml"/><Relationship Id="rId14" Type="http://schemas.openxmlformats.org/officeDocument/2006/relationships/slideLayout" Target="../slideLayouts/slideLayout2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Roboto Light"/>
              <a:buNone/>
              <a:defRPr b="0" i="0" sz="4400" u="none" cap="none" strike="noStrike">
                <a:solidFill>
                  <a:schemeClr val="dk1"/>
                </a:solidFill>
                <a:latin typeface="Roboto Light"/>
                <a:ea typeface="Roboto Light"/>
                <a:cs typeface="Roboto Light"/>
                <a:sym typeface="Roboto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Roboto Light"/>
                <a:ea typeface="Roboto Light"/>
                <a:cs typeface="Roboto Light"/>
                <a:sym typeface="Roboto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Roboto Light"/>
                <a:ea typeface="Roboto Light"/>
                <a:cs typeface="Roboto Light"/>
                <a:sym typeface="Roboto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Roboto Light"/>
                <a:ea typeface="Roboto Light"/>
                <a:cs typeface="Roboto Light"/>
                <a:sym typeface="Roboto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Light"/>
                <a:ea typeface="Roboto Light"/>
                <a:cs typeface="Roboto Light"/>
                <a:sym typeface="Roboto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1" type="ftr"/>
          </p:nvPr>
        </p:nvSpPr>
        <p:spPr>
          <a:xfrm>
            <a:off x="838200" y="6361596"/>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500" u="none" cap="none" strike="noStrike">
                <a:solidFill>
                  <a:srgbClr val="888888"/>
                </a:solidFill>
                <a:latin typeface="Roboto Light"/>
                <a:ea typeface="Roboto Light"/>
                <a:cs typeface="Roboto Light"/>
                <a:sym typeface="Roboto Light"/>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Roboto Light"/>
                <a:ea typeface="Roboto Light"/>
                <a:cs typeface="Roboto Light"/>
                <a:sym typeface="Roboto Light"/>
              </a:defRPr>
            </a:lvl1pPr>
            <a:lvl2pPr indent="0" lvl="1" marL="0" marR="0" rtl="0" algn="r">
              <a:spcBef>
                <a:spcPts val="0"/>
              </a:spcBef>
              <a:buNone/>
              <a:defRPr b="0" i="0" sz="1200" u="none" cap="none" strike="noStrike">
                <a:solidFill>
                  <a:srgbClr val="888888"/>
                </a:solidFill>
                <a:latin typeface="Roboto Light"/>
                <a:ea typeface="Roboto Light"/>
                <a:cs typeface="Roboto Light"/>
                <a:sym typeface="Roboto Light"/>
              </a:defRPr>
            </a:lvl2pPr>
            <a:lvl3pPr indent="0" lvl="2" marL="0" marR="0" rtl="0" algn="r">
              <a:spcBef>
                <a:spcPts val="0"/>
              </a:spcBef>
              <a:buNone/>
              <a:defRPr b="0" i="0" sz="1200" u="none" cap="none" strike="noStrike">
                <a:solidFill>
                  <a:srgbClr val="888888"/>
                </a:solidFill>
                <a:latin typeface="Roboto Light"/>
                <a:ea typeface="Roboto Light"/>
                <a:cs typeface="Roboto Light"/>
                <a:sym typeface="Roboto Light"/>
              </a:defRPr>
            </a:lvl3pPr>
            <a:lvl4pPr indent="0" lvl="3" marL="0" marR="0" rtl="0" algn="r">
              <a:spcBef>
                <a:spcPts val="0"/>
              </a:spcBef>
              <a:buNone/>
              <a:defRPr b="0" i="0" sz="1200" u="none" cap="none" strike="noStrike">
                <a:solidFill>
                  <a:srgbClr val="888888"/>
                </a:solidFill>
                <a:latin typeface="Roboto Light"/>
                <a:ea typeface="Roboto Light"/>
                <a:cs typeface="Roboto Light"/>
                <a:sym typeface="Roboto Light"/>
              </a:defRPr>
            </a:lvl4pPr>
            <a:lvl5pPr indent="0" lvl="4" marL="0" marR="0" rtl="0" algn="r">
              <a:spcBef>
                <a:spcPts val="0"/>
              </a:spcBef>
              <a:buNone/>
              <a:defRPr b="0" i="0" sz="1200" u="none" cap="none" strike="noStrike">
                <a:solidFill>
                  <a:srgbClr val="888888"/>
                </a:solidFill>
                <a:latin typeface="Roboto Light"/>
                <a:ea typeface="Roboto Light"/>
                <a:cs typeface="Roboto Light"/>
                <a:sym typeface="Roboto Light"/>
              </a:defRPr>
            </a:lvl5pPr>
            <a:lvl6pPr indent="0" lvl="5" marL="0" marR="0" rtl="0" algn="r">
              <a:spcBef>
                <a:spcPts val="0"/>
              </a:spcBef>
              <a:buNone/>
              <a:defRPr b="0" i="0" sz="1200" u="none" cap="none" strike="noStrike">
                <a:solidFill>
                  <a:srgbClr val="888888"/>
                </a:solidFill>
                <a:latin typeface="Roboto Light"/>
                <a:ea typeface="Roboto Light"/>
                <a:cs typeface="Roboto Light"/>
                <a:sym typeface="Roboto Light"/>
              </a:defRPr>
            </a:lvl6pPr>
            <a:lvl7pPr indent="0" lvl="6" marL="0" marR="0" rtl="0" algn="r">
              <a:spcBef>
                <a:spcPts val="0"/>
              </a:spcBef>
              <a:buNone/>
              <a:defRPr b="0" i="0" sz="1200" u="none" cap="none" strike="noStrike">
                <a:solidFill>
                  <a:srgbClr val="888888"/>
                </a:solidFill>
                <a:latin typeface="Roboto Light"/>
                <a:ea typeface="Roboto Light"/>
                <a:cs typeface="Roboto Light"/>
                <a:sym typeface="Roboto Light"/>
              </a:defRPr>
            </a:lvl7pPr>
            <a:lvl8pPr indent="0" lvl="7" marL="0" marR="0" rtl="0" algn="r">
              <a:spcBef>
                <a:spcPts val="0"/>
              </a:spcBef>
              <a:buNone/>
              <a:defRPr b="0" i="0" sz="1200" u="none" cap="none" strike="noStrike">
                <a:solidFill>
                  <a:srgbClr val="888888"/>
                </a:solidFill>
                <a:latin typeface="Roboto Light"/>
                <a:ea typeface="Roboto Light"/>
                <a:cs typeface="Roboto Light"/>
                <a:sym typeface="Roboto Light"/>
              </a:defRPr>
            </a:lvl8pPr>
            <a:lvl9pPr indent="0" lvl="8" marL="0" marR="0" rtl="0" algn="r">
              <a:spcBef>
                <a:spcPts val="0"/>
              </a:spcBef>
              <a:buNone/>
              <a:defRPr b="0" i="0" sz="1200" u="none" cap="none" strike="noStrike">
                <a:solidFill>
                  <a:srgbClr val="888888"/>
                </a:solidFill>
                <a:latin typeface="Roboto Light"/>
                <a:ea typeface="Roboto Light"/>
                <a:cs typeface="Roboto Light"/>
                <a:sym typeface="Roboto Light"/>
              </a:defRPr>
            </a:lvl9pPr>
          </a:lstStyle>
          <a:p>
            <a:pPr indent="0" lvl="0" marL="0" rtl="0" algn="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8792">
            <a:alpha val="17650"/>
          </a:srgbClr>
        </a:solidFill>
      </p:bgPr>
    </p:bg>
    <p:spTree>
      <p:nvGrpSpPr>
        <p:cNvPr id="66" name="Shape 66"/>
        <p:cNvGrpSpPr/>
        <p:nvPr/>
      </p:nvGrpSpPr>
      <p:grpSpPr>
        <a:xfrm>
          <a:off x="0" y="0"/>
          <a:ext cx="0" cy="0"/>
          <a:chOff x="0" y="0"/>
          <a:chExt cx="0" cy="0"/>
        </a:xfrm>
      </p:grpSpPr>
      <p:pic>
        <p:nvPicPr>
          <p:cNvPr descr="Interfaz de usuario gráfica, Texto&#10;&#10;Descripción generada automáticamente" id="67" name="Google Shape;67;g25228e54752_0_597"/>
          <p:cNvPicPr preferRelativeResize="0"/>
          <p:nvPr/>
        </p:nvPicPr>
        <p:blipFill rotWithShape="1">
          <a:blip r:embed="rId1">
            <a:alphaModFix/>
          </a:blip>
          <a:srcRect b="0" l="0" r="0" t="0"/>
          <a:stretch/>
        </p:blipFill>
        <p:spPr>
          <a:xfrm>
            <a:off x="10271860" y="179160"/>
            <a:ext cx="1704961" cy="357841"/>
          </a:xfrm>
          <a:prstGeom prst="rect">
            <a:avLst/>
          </a:prstGeom>
          <a:noFill/>
          <a:ln>
            <a:noFill/>
          </a:ln>
        </p:spPr>
      </p:pic>
      <p:pic>
        <p:nvPicPr>
          <p:cNvPr id="68" name="Google Shape;68;g25228e54752_0_597"/>
          <p:cNvPicPr preferRelativeResize="0"/>
          <p:nvPr/>
        </p:nvPicPr>
        <p:blipFill rotWithShape="1">
          <a:blip r:embed="rId2">
            <a:alphaModFix/>
          </a:blip>
          <a:srcRect b="0" l="0" r="0" t="0"/>
          <a:stretch/>
        </p:blipFill>
        <p:spPr>
          <a:xfrm>
            <a:off x="7923960" y="128880"/>
            <a:ext cx="2139840" cy="763200"/>
          </a:xfrm>
          <a:prstGeom prst="rect">
            <a:avLst/>
          </a:prstGeom>
          <a:noFill/>
          <a:ln>
            <a:noFill/>
          </a:ln>
        </p:spPr>
      </p:pic>
      <p:sp>
        <p:nvSpPr>
          <p:cNvPr id="69" name="Google Shape;69;g25228e54752_0_597"/>
          <p:cNvSpPr txBox="1"/>
          <p:nvPr>
            <p:ph type="title"/>
          </p:nvPr>
        </p:nvSpPr>
        <p:spPr>
          <a:xfrm>
            <a:off x="839880" y="668160"/>
            <a:ext cx="10515600" cy="10224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0" name="Google Shape;70;g25228e54752_0_597"/>
          <p:cNvSpPr txBox="1"/>
          <p:nvPr>
            <p:ph idx="1" type="body"/>
          </p:nvPr>
        </p:nvSpPr>
        <p:spPr>
          <a:xfrm>
            <a:off x="839880" y="1681200"/>
            <a:ext cx="5157600" cy="824100"/>
          </a:xfrm>
          <a:prstGeom prst="rect">
            <a:avLst/>
          </a:prstGeom>
          <a:noFill/>
          <a:ln>
            <a:noFill/>
          </a:ln>
        </p:spPr>
        <p:txBody>
          <a:bodyPr anchorCtr="0" anchor="b"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1" name="Google Shape;71;g25228e54752_0_597"/>
          <p:cNvSpPr txBox="1"/>
          <p:nvPr>
            <p:ph idx="2" type="title"/>
          </p:nvPr>
        </p:nvSpPr>
        <p:spPr>
          <a:xfrm>
            <a:off x="839880" y="2505240"/>
            <a:ext cx="5157600" cy="36846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2" name="Google Shape;72;g25228e54752_0_597"/>
          <p:cNvSpPr txBox="1"/>
          <p:nvPr>
            <p:ph idx="3" type="body"/>
          </p:nvPr>
        </p:nvSpPr>
        <p:spPr>
          <a:xfrm>
            <a:off x="6172200" y="1681200"/>
            <a:ext cx="5183400" cy="824100"/>
          </a:xfrm>
          <a:prstGeom prst="rect">
            <a:avLst/>
          </a:prstGeom>
          <a:noFill/>
          <a:ln>
            <a:noFill/>
          </a:ln>
        </p:spPr>
        <p:txBody>
          <a:bodyPr anchorCtr="0" anchor="b"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3" name="Google Shape;73;g25228e54752_0_597"/>
          <p:cNvSpPr txBox="1"/>
          <p:nvPr>
            <p:ph idx="4" type="title"/>
          </p:nvPr>
        </p:nvSpPr>
        <p:spPr>
          <a:xfrm>
            <a:off x="6172200" y="2505240"/>
            <a:ext cx="5183400" cy="36846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4" name="Google Shape;74;g25228e54752_0_597"/>
          <p:cNvSpPr txBox="1"/>
          <p:nvPr>
            <p:ph idx="10" type="dt"/>
          </p:nvPr>
        </p:nvSpPr>
        <p:spPr>
          <a:xfrm>
            <a:off x="838080" y="635652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5" name="Google Shape;75;g25228e54752_0_597"/>
          <p:cNvSpPr txBox="1"/>
          <p:nvPr>
            <p:ph idx="11" type="ftr"/>
          </p:nvPr>
        </p:nvSpPr>
        <p:spPr>
          <a:xfrm>
            <a:off x="4038480" y="6356520"/>
            <a:ext cx="4114800" cy="36510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6" name="Google Shape;76;g25228e54752_0_597"/>
          <p:cNvSpPr txBox="1"/>
          <p:nvPr>
            <p:ph idx="12" type="sldNum"/>
          </p:nvPr>
        </p:nvSpPr>
        <p:spPr>
          <a:xfrm>
            <a:off x="8610480" y="635652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Roboto"/>
                <a:ea typeface="Roboto"/>
                <a:cs typeface="Roboto"/>
                <a:sym typeface="Roboto"/>
              </a:defRPr>
            </a:lvl1pPr>
            <a:lvl2pPr indent="0" lvl="1" marL="0" marR="0" rtl="0" algn="r">
              <a:lnSpc>
                <a:spcPct val="100000"/>
              </a:lnSpc>
              <a:spcBef>
                <a:spcPts val="0"/>
              </a:spcBef>
              <a:buNone/>
              <a:defRPr b="0" i="0" sz="1200" u="none" cap="none" strike="noStrike">
                <a:solidFill>
                  <a:srgbClr val="898989"/>
                </a:solidFill>
                <a:latin typeface="Roboto"/>
                <a:ea typeface="Roboto"/>
                <a:cs typeface="Roboto"/>
                <a:sym typeface="Roboto"/>
              </a:defRPr>
            </a:lvl2pPr>
            <a:lvl3pPr indent="0" lvl="2" marL="0" marR="0" rtl="0" algn="r">
              <a:lnSpc>
                <a:spcPct val="100000"/>
              </a:lnSpc>
              <a:spcBef>
                <a:spcPts val="0"/>
              </a:spcBef>
              <a:buNone/>
              <a:defRPr b="0" i="0" sz="1200" u="none" cap="none" strike="noStrike">
                <a:solidFill>
                  <a:srgbClr val="898989"/>
                </a:solidFill>
                <a:latin typeface="Roboto"/>
                <a:ea typeface="Roboto"/>
                <a:cs typeface="Roboto"/>
                <a:sym typeface="Roboto"/>
              </a:defRPr>
            </a:lvl3pPr>
            <a:lvl4pPr indent="0" lvl="3" marL="0" marR="0" rtl="0" algn="r">
              <a:lnSpc>
                <a:spcPct val="100000"/>
              </a:lnSpc>
              <a:spcBef>
                <a:spcPts val="0"/>
              </a:spcBef>
              <a:buNone/>
              <a:defRPr b="0" i="0" sz="1200" u="none" cap="none" strike="noStrike">
                <a:solidFill>
                  <a:srgbClr val="898989"/>
                </a:solidFill>
                <a:latin typeface="Roboto"/>
                <a:ea typeface="Roboto"/>
                <a:cs typeface="Roboto"/>
                <a:sym typeface="Roboto"/>
              </a:defRPr>
            </a:lvl4pPr>
            <a:lvl5pPr indent="0" lvl="4" marL="0" marR="0" rtl="0" algn="r">
              <a:lnSpc>
                <a:spcPct val="100000"/>
              </a:lnSpc>
              <a:spcBef>
                <a:spcPts val="0"/>
              </a:spcBef>
              <a:buNone/>
              <a:defRPr b="0" i="0" sz="1200" u="none" cap="none" strike="noStrike">
                <a:solidFill>
                  <a:srgbClr val="898989"/>
                </a:solidFill>
                <a:latin typeface="Roboto"/>
                <a:ea typeface="Roboto"/>
                <a:cs typeface="Roboto"/>
                <a:sym typeface="Roboto"/>
              </a:defRPr>
            </a:lvl5pPr>
            <a:lvl6pPr indent="0" lvl="5" marL="0" marR="0" rtl="0" algn="r">
              <a:lnSpc>
                <a:spcPct val="100000"/>
              </a:lnSpc>
              <a:spcBef>
                <a:spcPts val="0"/>
              </a:spcBef>
              <a:buNone/>
              <a:defRPr b="0" i="0" sz="1200" u="none" cap="none" strike="noStrike">
                <a:solidFill>
                  <a:srgbClr val="898989"/>
                </a:solidFill>
                <a:latin typeface="Roboto"/>
                <a:ea typeface="Roboto"/>
                <a:cs typeface="Roboto"/>
                <a:sym typeface="Roboto"/>
              </a:defRPr>
            </a:lvl6pPr>
            <a:lvl7pPr indent="0" lvl="6" marL="0" marR="0" rtl="0" algn="r">
              <a:lnSpc>
                <a:spcPct val="100000"/>
              </a:lnSpc>
              <a:spcBef>
                <a:spcPts val="0"/>
              </a:spcBef>
              <a:buNone/>
              <a:defRPr b="0" i="0" sz="1200" u="none" cap="none" strike="noStrike">
                <a:solidFill>
                  <a:srgbClr val="898989"/>
                </a:solidFill>
                <a:latin typeface="Roboto"/>
                <a:ea typeface="Roboto"/>
                <a:cs typeface="Roboto"/>
                <a:sym typeface="Roboto"/>
              </a:defRPr>
            </a:lvl7pPr>
            <a:lvl8pPr indent="0" lvl="7" marL="0" marR="0" rtl="0" algn="r">
              <a:lnSpc>
                <a:spcPct val="100000"/>
              </a:lnSpc>
              <a:spcBef>
                <a:spcPts val="0"/>
              </a:spcBef>
              <a:buNone/>
              <a:defRPr b="0" i="0" sz="1200" u="none" cap="none" strike="noStrike">
                <a:solidFill>
                  <a:srgbClr val="898989"/>
                </a:solidFill>
                <a:latin typeface="Roboto"/>
                <a:ea typeface="Roboto"/>
                <a:cs typeface="Roboto"/>
                <a:sym typeface="Roboto"/>
              </a:defRPr>
            </a:lvl8pPr>
            <a:lvl9pPr indent="0" lvl="8" marL="0" marR="0" rtl="0" algn="r">
              <a:lnSpc>
                <a:spcPct val="100000"/>
              </a:lnSpc>
              <a:spcBef>
                <a:spcPts val="0"/>
              </a:spcBef>
              <a:buNone/>
              <a:defRPr b="0" i="0" sz="1200" u="none" cap="none" strike="noStrike">
                <a:solidFill>
                  <a:srgbClr val="898989"/>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nl-NL"/>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5.png"/><Relationship Id="rId13" Type="http://schemas.openxmlformats.org/officeDocument/2006/relationships/image" Target="../media/image17.png"/><Relationship Id="rId12"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24.png"/><Relationship Id="rId14" Type="http://schemas.openxmlformats.org/officeDocument/2006/relationships/image" Target="../media/image18.png"/><Relationship Id="rId5" Type="http://schemas.openxmlformats.org/officeDocument/2006/relationships/image" Target="../media/image33.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dx.doi.org/10.20350/digitalCSIC/14559"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github.com/AI4EOSC/ai4-papi" TargetMode="External"/><Relationship Id="rId4" Type="http://schemas.openxmlformats.org/officeDocument/2006/relationships/hyperlink" Target="https://github.com/AI4EOSC/ai4-architecture" TargetMode="External"/><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32.png"/><Relationship Id="rId6" Type="http://schemas.openxmlformats.org/officeDocument/2006/relationships/image" Target="../media/image26.png"/></Relationships>
</file>

<file path=ppt/slides/_rels/slide8.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8.png"/><Relationship Id="rId7" Type="http://schemas.openxmlformats.org/officeDocument/2006/relationships/image" Target="../media/image18.png"/><Relationship Id="rId8"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
          <p:cNvSpPr txBox="1"/>
          <p:nvPr>
            <p:ph idx="1" type="body"/>
          </p:nvPr>
        </p:nvSpPr>
        <p:spPr>
          <a:xfrm>
            <a:off x="1721738" y="1494183"/>
            <a:ext cx="9830100" cy="4382400"/>
          </a:xfrm>
          <a:prstGeom prst="rect">
            <a:avLst/>
          </a:prstGeom>
          <a:noFill/>
          <a:ln>
            <a:noFill/>
          </a:ln>
        </p:spPr>
        <p:txBody>
          <a:bodyPr anchorCtr="0" anchor="t" bIns="45700" lIns="91425" spcFirstLastPara="1" rIns="91425" wrap="square" tIns="45700">
            <a:normAutofit/>
          </a:bodyPr>
          <a:lstStyle/>
          <a:p>
            <a:pPr indent="-330200" lvl="0" marL="457200" rtl="0" algn="l">
              <a:spcBef>
                <a:spcPts val="1000"/>
              </a:spcBef>
              <a:spcAft>
                <a:spcPts val="0"/>
              </a:spcAft>
              <a:buSzPts val="1600"/>
              <a:buChar char="●"/>
            </a:pPr>
            <a:r>
              <a:rPr b="1" lang="nl-NL" sz="1600"/>
              <a:t>Project name:</a:t>
            </a:r>
            <a:r>
              <a:rPr lang="nl-NL" sz="1600">
                <a:latin typeface="Roboto Light"/>
                <a:ea typeface="Roboto Light"/>
                <a:cs typeface="Roboto Light"/>
                <a:sym typeface="Roboto Light"/>
              </a:rPr>
              <a:t> Artificial Intelligence for the European Open Science Cloud</a:t>
            </a:r>
            <a:endParaRPr sz="1600">
              <a:latin typeface="Roboto Light"/>
              <a:ea typeface="Roboto Light"/>
              <a:cs typeface="Roboto Light"/>
              <a:sym typeface="Roboto Light"/>
            </a:endParaRPr>
          </a:p>
          <a:p>
            <a:pPr indent="-330200" lvl="0" marL="457200" rtl="0" algn="l">
              <a:spcBef>
                <a:spcPts val="0"/>
              </a:spcBef>
              <a:spcAft>
                <a:spcPts val="0"/>
              </a:spcAft>
              <a:buSzPts val="1600"/>
              <a:buFont typeface="Roboto Light"/>
              <a:buChar char="●"/>
            </a:pPr>
            <a:r>
              <a:rPr lang="nl-NL" sz="1600">
                <a:latin typeface="Roboto Light"/>
                <a:ea typeface="Roboto Light"/>
                <a:cs typeface="Roboto Light"/>
                <a:sym typeface="Roboto Light"/>
              </a:rPr>
              <a:t>Advanced set services for the development of AI, ML and DL models and applications in the EOSC. The services will make use of advanced features such as distributed, federated and split learning; provenance metadata; event-driven data processing services or provisioning of AI/ML/DL services based on serverless computing.</a:t>
            </a:r>
            <a:endParaRPr sz="1600">
              <a:latin typeface="Roboto Light"/>
              <a:ea typeface="Roboto Light"/>
              <a:cs typeface="Roboto Light"/>
              <a:sym typeface="Roboto Light"/>
            </a:endParaRPr>
          </a:p>
          <a:p>
            <a:pPr indent="-330200" lvl="0" marL="457200" rtl="0" algn="l">
              <a:spcBef>
                <a:spcPts val="0"/>
              </a:spcBef>
              <a:spcAft>
                <a:spcPts val="0"/>
              </a:spcAft>
              <a:buSzPts val="1600"/>
              <a:buChar char="●"/>
            </a:pPr>
            <a:r>
              <a:rPr b="1" lang="nl-NL" sz="1600"/>
              <a:t>Start date: </a:t>
            </a:r>
            <a:r>
              <a:rPr lang="nl-NL" sz="1600">
                <a:latin typeface="Roboto Light"/>
                <a:ea typeface="Roboto Light"/>
                <a:cs typeface="Roboto Light"/>
                <a:sym typeface="Roboto Light"/>
              </a:rPr>
              <a:t>1 September 2022. </a:t>
            </a:r>
            <a:r>
              <a:rPr b="1" lang="nl-NL" sz="1600"/>
              <a:t>End date: </a:t>
            </a:r>
            <a:r>
              <a:rPr lang="nl-NL" sz="1600">
                <a:latin typeface="Roboto Light"/>
                <a:ea typeface="Roboto Light"/>
                <a:cs typeface="Roboto Light"/>
                <a:sym typeface="Roboto Light"/>
              </a:rPr>
              <a:t>31 August 2025</a:t>
            </a:r>
            <a:endParaRPr sz="1600">
              <a:latin typeface="Roboto Light"/>
              <a:ea typeface="Roboto Light"/>
              <a:cs typeface="Roboto Light"/>
              <a:sym typeface="Roboto Light"/>
            </a:endParaRPr>
          </a:p>
          <a:p>
            <a:pPr indent="-330200" lvl="0" marL="457200" rtl="0" algn="l">
              <a:spcBef>
                <a:spcPts val="0"/>
              </a:spcBef>
              <a:spcAft>
                <a:spcPts val="0"/>
              </a:spcAft>
              <a:buSzPts val="1600"/>
              <a:buChar char="●"/>
            </a:pPr>
            <a:r>
              <a:rPr b="1" lang="nl-NL" sz="1600"/>
              <a:t>Coordinator: </a:t>
            </a:r>
            <a:r>
              <a:rPr lang="nl-NL" sz="1600">
                <a:latin typeface="Roboto Light"/>
                <a:ea typeface="Roboto Light"/>
                <a:cs typeface="Roboto Light"/>
                <a:sym typeface="Roboto Light"/>
              </a:rPr>
              <a:t>Spanish National Research Council (CSIC)</a:t>
            </a:r>
            <a:endParaRPr sz="1600">
              <a:latin typeface="Roboto Light"/>
              <a:ea typeface="Roboto Light"/>
              <a:cs typeface="Roboto Light"/>
              <a:sym typeface="Roboto Light"/>
            </a:endParaRPr>
          </a:p>
          <a:p>
            <a:pPr indent="-330200" lvl="0" marL="457200" rtl="0" algn="l">
              <a:spcBef>
                <a:spcPts val="0"/>
              </a:spcBef>
              <a:spcAft>
                <a:spcPts val="0"/>
              </a:spcAft>
              <a:buSzPts val="1600"/>
              <a:buFont typeface="Roboto"/>
              <a:buChar char="●"/>
            </a:pPr>
            <a:r>
              <a:rPr b="1" lang="nl-NL" sz="1600"/>
              <a:t>Consortium:</a:t>
            </a:r>
            <a:r>
              <a:rPr lang="nl-NL" sz="1600">
                <a:latin typeface="Roboto Light"/>
                <a:ea typeface="Roboto Light"/>
                <a:cs typeface="Roboto Light"/>
                <a:sym typeface="Roboto Light"/>
              </a:rPr>
              <a:t> 7 academic + 2 SME + 1 non-profit</a:t>
            </a:r>
            <a:endParaRPr sz="1600">
              <a:latin typeface="Roboto Light"/>
              <a:ea typeface="Roboto Light"/>
              <a:cs typeface="Roboto Light"/>
              <a:sym typeface="Roboto Light"/>
            </a:endParaRPr>
          </a:p>
        </p:txBody>
      </p:sp>
      <p:sp>
        <p:nvSpPr>
          <p:cNvPr id="142" name="Google Shape;142;p1"/>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AI4EOSC</a:t>
            </a:r>
            <a:endParaRPr/>
          </a:p>
        </p:txBody>
      </p:sp>
      <p:sp>
        <p:nvSpPr>
          <p:cNvPr id="143" name="Google Shape;143;p1"/>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144" name="Google Shape;144;p1"/>
          <p:cNvSpPr txBox="1"/>
          <p:nvPr>
            <p:ph idx="2"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C0C0C"/>
              </a:buClr>
              <a:buSzPts val="1900"/>
              <a:buNone/>
            </a:pPr>
            <a:r>
              <a:rPr lang="nl-NL"/>
              <a:t>Project in a Nutshell</a:t>
            </a:r>
            <a:endParaRPr/>
          </a:p>
        </p:txBody>
      </p:sp>
      <p:sp>
        <p:nvSpPr>
          <p:cNvPr id="145" name="Google Shape;145;p1"/>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nl-NL"/>
              <a:t>15 | 06 | 2023 - Álvaro López García</a:t>
            </a:r>
            <a:endParaRPr/>
          </a:p>
        </p:txBody>
      </p:sp>
      <p:pic>
        <p:nvPicPr>
          <p:cNvPr id="146" name="Google Shape;146;p1"/>
          <p:cNvPicPr preferRelativeResize="0"/>
          <p:nvPr/>
        </p:nvPicPr>
        <p:blipFill rotWithShape="1">
          <a:blip r:embed="rId3">
            <a:alphaModFix/>
          </a:blip>
          <a:srcRect b="0" l="0" r="0" t="0"/>
          <a:stretch/>
        </p:blipFill>
        <p:spPr>
          <a:xfrm>
            <a:off x="7463035" y="3341350"/>
            <a:ext cx="4088879" cy="3227399"/>
          </a:xfrm>
          <a:prstGeom prst="rect">
            <a:avLst/>
          </a:prstGeom>
          <a:noFill/>
          <a:ln>
            <a:noFill/>
          </a:ln>
          <a:effectLst>
            <a:outerShdw dist="19080">
              <a:srgbClr val="000000">
                <a:alpha val="49800"/>
              </a:srgbClr>
            </a:outerShdw>
          </a:effectLst>
        </p:spPr>
      </p:pic>
      <p:grpSp>
        <p:nvGrpSpPr>
          <p:cNvPr id="147" name="Google Shape;147;p1"/>
          <p:cNvGrpSpPr/>
          <p:nvPr/>
        </p:nvGrpSpPr>
        <p:grpSpPr>
          <a:xfrm>
            <a:off x="2613050" y="4130350"/>
            <a:ext cx="4343400" cy="2286000"/>
            <a:chOff x="2542925" y="4137500"/>
            <a:chExt cx="4343400" cy="2286000"/>
          </a:xfrm>
        </p:grpSpPr>
        <p:pic>
          <p:nvPicPr>
            <p:cNvPr id="148" name="Google Shape;148;p1"/>
            <p:cNvPicPr preferRelativeResize="0"/>
            <p:nvPr/>
          </p:nvPicPr>
          <p:blipFill rotWithShape="1">
            <a:blip r:embed="rId4">
              <a:alphaModFix/>
            </a:blip>
            <a:srcRect b="0" l="0" r="0" t="0"/>
            <a:stretch/>
          </p:blipFill>
          <p:spPr>
            <a:xfrm>
              <a:off x="2547245" y="4145420"/>
              <a:ext cx="1354320" cy="392040"/>
            </a:xfrm>
            <a:prstGeom prst="rect">
              <a:avLst/>
            </a:prstGeom>
            <a:noFill/>
            <a:ln>
              <a:noFill/>
            </a:ln>
          </p:spPr>
        </p:pic>
        <p:pic>
          <p:nvPicPr>
            <p:cNvPr id="149" name="Google Shape;149;p1"/>
            <p:cNvPicPr preferRelativeResize="0"/>
            <p:nvPr/>
          </p:nvPicPr>
          <p:blipFill rotWithShape="1">
            <a:blip r:embed="rId5">
              <a:alphaModFix/>
            </a:blip>
            <a:srcRect b="0" l="0" r="0" t="0"/>
            <a:stretch/>
          </p:blipFill>
          <p:spPr>
            <a:xfrm>
              <a:off x="2542925" y="4748060"/>
              <a:ext cx="1938960" cy="407520"/>
            </a:xfrm>
            <a:prstGeom prst="rect">
              <a:avLst/>
            </a:prstGeom>
            <a:noFill/>
            <a:ln>
              <a:noFill/>
            </a:ln>
          </p:spPr>
        </p:pic>
        <p:pic>
          <p:nvPicPr>
            <p:cNvPr id="150" name="Google Shape;150;p1"/>
            <p:cNvPicPr preferRelativeResize="0"/>
            <p:nvPr/>
          </p:nvPicPr>
          <p:blipFill rotWithShape="1">
            <a:blip r:embed="rId6">
              <a:alphaModFix/>
            </a:blip>
            <a:srcRect b="0" l="0" r="0" t="0"/>
            <a:stretch/>
          </p:blipFill>
          <p:spPr>
            <a:xfrm>
              <a:off x="2542925" y="5374820"/>
              <a:ext cx="753120" cy="470520"/>
            </a:xfrm>
            <a:prstGeom prst="rect">
              <a:avLst/>
            </a:prstGeom>
            <a:noFill/>
            <a:ln>
              <a:noFill/>
            </a:ln>
          </p:spPr>
        </p:pic>
        <p:pic>
          <p:nvPicPr>
            <p:cNvPr id="151" name="Google Shape;151;p1"/>
            <p:cNvPicPr preferRelativeResize="0"/>
            <p:nvPr/>
          </p:nvPicPr>
          <p:blipFill rotWithShape="1">
            <a:blip r:embed="rId7">
              <a:alphaModFix/>
            </a:blip>
            <a:srcRect b="0" l="0" r="0" t="0"/>
            <a:stretch/>
          </p:blipFill>
          <p:spPr>
            <a:xfrm>
              <a:off x="4444445" y="4137500"/>
              <a:ext cx="816120" cy="407520"/>
            </a:xfrm>
            <a:prstGeom prst="rect">
              <a:avLst/>
            </a:prstGeom>
            <a:noFill/>
            <a:ln>
              <a:noFill/>
            </a:ln>
          </p:spPr>
        </p:pic>
        <p:pic>
          <p:nvPicPr>
            <p:cNvPr id="152" name="Google Shape;152;p1"/>
            <p:cNvPicPr preferRelativeResize="0"/>
            <p:nvPr/>
          </p:nvPicPr>
          <p:blipFill rotWithShape="1">
            <a:blip r:embed="rId8">
              <a:alphaModFix/>
            </a:blip>
            <a:srcRect b="0" l="0" r="0" t="0"/>
            <a:stretch/>
          </p:blipFill>
          <p:spPr>
            <a:xfrm>
              <a:off x="5803085" y="4137500"/>
              <a:ext cx="626040" cy="407520"/>
            </a:xfrm>
            <a:prstGeom prst="rect">
              <a:avLst/>
            </a:prstGeom>
            <a:noFill/>
            <a:ln>
              <a:noFill/>
            </a:ln>
          </p:spPr>
        </p:pic>
        <p:pic>
          <p:nvPicPr>
            <p:cNvPr id="153" name="Google Shape;153;p1"/>
            <p:cNvPicPr preferRelativeResize="0"/>
            <p:nvPr/>
          </p:nvPicPr>
          <p:blipFill rotWithShape="1">
            <a:blip r:embed="rId9">
              <a:alphaModFix/>
            </a:blip>
            <a:srcRect b="0" l="0" r="0" t="0"/>
            <a:stretch/>
          </p:blipFill>
          <p:spPr>
            <a:xfrm>
              <a:off x="3955925" y="5437820"/>
              <a:ext cx="1101600" cy="407520"/>
            </a:xfrm>
            <a:prstGeom prst="rect">
              <a:avLst/>
            </a:prstGeom>
            <a:noFill/>
            <a:ln>
              <a:noFill/>
            </a:ln>
          </p:spPr>
        </p:pic>
        <p:pic>
          <p:nvPicPr>
            <p:cNvPr id="154" name="Google Shape;154;p1"/>
            <p:cNvPicPr preferRelativeResize="0"/>
            <p:nvPr/>
          </p:nvPicPr>
          <p:blipFill rotWithShape="1">
            <a:blip r:embed="rId10">
              <a:alphaModFix/>
            </a:blip>
            <a:srcRect b="0" l="0" r="0" t="0"/>
            <a:stretch/>
          </p:blipFill>
          <p:spPr>
            <a:xfrm>
              <a:off x="5246885" y="4669580"/>
              <a:ext cx="1410842" cy="486001"/>
            </a:xfrm>
            <a:prstGeom prst="rect">
              <a:avLst/>
            </a:prstGeom>
            <a:noFill/>
            <a:ln>
              <a:noFill/>
            </a:ln>
          </p:spPr>
        </p:pic>
        <p:pic>
          <p:nvPicPr>
            <p:cNvPr id="155" name="Google Shape;155;p1"/>
            <p:cNvPicPr preferRelativeResize="0"/>
            <p:nvPr/>
          </p:nvPicPr>
          <p:blipFill rotWithShape="1">
            <a:blip r:embed="rId11">
              <a:alphaModFix/>
            </a:blip>
            <a:srcRect b="0" l="0" r="0" t="0"/>
            <a:stretch/>
          </p:blipFill>
          <p:spPr>
            <a:xfrm>
              <a:off x="5093525" y="6015980"/>
              <a:ext cx="1792800" cy="407520"/>
            </a:xfrm>
            <a:prstGeom prst="rect">
              <a:avLst/>
            </a:prstGeom>
            <a:noFill/>
            <a:ln>
              <a:noFill/>
            </a:ln>
          </p:spPr>
        </p:pic>
        <p:pic>
          <p:nvPicPr>
            <p:cNvPr id="156" name="Google Shape;156;p1"/>
            <p:cNvPicPr preferRelativeResize="0"/>
            <p:nvPr/>
          </p:nvPicPr>
          <p:blipFill rotWithShape="1">
            <a:blip r:embed="rId12">
              <a:alphaModFix/>
            </a:blip>
            <a:srcRect b="0" l="0" r="0" t="0"/>
            <a:stretch/>
          </p:blipFill>
          <p:spPr>
            <a:xfrm>
              <a:off x="2547245" y="6064580"/>
              <a:ext cx="2281680" cy="310320"/>
            </a:xfrm>
            <a:prstGeom prst="rect">
              <a:avLst/>
            </a:prstGeom>
            <a:noFill/>
            <a:ln>
              <a:noFill/>
            </a:ln>
          </p:spPr>
        </p:pic>
        <p:pic>
          <p:nvPicPr>
            <p:cNvPr id="157" name="Google Shape;157;p1"/>
            <p:cNvPicPr preferRelativeResize="0"/>
            <p:nvPr/>
          </p:nvPicPr>
          <p:blipFill rotWithShape="1">
            <a:blip r:embed="rId13">
              <a:alphaModFix/>
            </a:blip>
            <a:srcRect b="0" l="0" r="0" t="0"/>
            <a:stretch/>
          </p:blipFill>
          <p:spPr>
            <a:xfrm>
              <a:off x="5514725" y="5256980"/>
              <a:ext cx="863640" cy="664560"/>
            </a:xfrm>
            <a:prstGeom prst="rect">
              <a:avLst/>
            </a:prstGeom>
            <a:noFill/>
            <a:ln>
              <a:noFill/>
            </a:ln>
          </p:spPr>
        </p:pic>
      </p:grpSp>
      <p:pic>
        <p:nvPicPr>
          <p:cNvPr id="158" name="Google Shape;158;p1"/>
          <p:cNvPicPr preferRelativeResize="0"/>
          <p:nvPr/>
        </p:nvPicPr>
        <p:blipFill rotWithShape="1">
          <a:blip r:embed="rId14">
            <a:alphaModFix/>
          </a:blip>
          <a:srcRect b="18912" l="8559" r="7442" t="23793"/>
          <a:stretch/>
        </p:blipFill>
        <p:spPr>
          <a:xfrm rot="-5400000">
            <a:off x="-1472326" y="3098274"/>
            <a:ext cx="4861175" cy="1184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
          <p:cNvSpPr txBox="1"/>
          <p:nvPr>
            <p:ph idx="1" type="body"/>
          </p:nvPr>
        </p:nvSpPr>
        <p:spPr>
          <a:xfrm>
            <a:off x="1721738" y="1570383"/>
            <a:ext cx="9830179" cy="4382541"/>
          </a:xfrm>
          <a:prstGeom prst="rect">
            <a:avLst/>
          </a:prstGeom>
          <a:noFill/>
          <a:ln>
            <a:noFill/>
          </a:ln>
        </p:spPr>
        <p:txBody>
          <a:bodyPr anchorCtr="0" anchor="t" bIns="45700" lIns="91425" spcFirstLastPara="1" rIns="91425" wrap="square" tIns="45700">
            <a:normAutofit/>
          </a:bodyPr>
          <a:lstStyle/>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Collaboration is key to sucess… but </a:t>
            </a:r>
            <a:r>
              <a:rPr i="1" lang="nl-NL" sz="1600">
                <a:solidFill>
                  <a:srgbClr val="B45F06"/>
                </a:solidFill>
              </a:rPr>
              <a:t>too much collaboration</a:t>
            </a:r>
            <a:r>
              <a:rPr lang="nl-NL" sz="1600">
                <a:solidFill>
                  <a:srgbClr val="000000"/>
                </a:solidFill>
              </a:rPr>
              <a:t> is key to </a:t>
            </a:r>
            <a:r>
              <a:rPr lang="nl-NL" sz="1600">
                <a:highlight>
                  <a:schemeClr val="dk1"/>
                </a:highlight>
              </a:rPr>
              <a:t>[CENSORED</a:t>
            </a:r>
            <a:r>
              <a:rPr lang="nl-NL" sz="1600">
                <a:highlight>
                  <a:schemeClr val="dk1"/>
                </a:highlight>
              </a:rPr>
              <a:t>]</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Explosion of working groups, interest groups, task forces, remote meetings, in-person meetings, webinars…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Rationalization is needed (i.e. avoid overlap, reiterations of same content, macro alignment)</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Time consuming, especially for medium-sized projects</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Securing compute and storage resources for high-level services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Currenty bound to consortium participating in R&amp;D projects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EGI-ACE -&gt; EOSC Compute platform, provided services and tools for the EOSC</a:t>
            </a:r>
            <a:endParaRPr sz="1600">
              <a:solidFill>
                <a:srgbClr val="000000"/>
              </a:solidFill>
            </a:endParaRPr>
          </a:p>
          <a:p>
            <a:pPr indent="-330200" lvl="1" marL="914400" rtl="0" algn="l">
              <a:lnSpc>
                <a:spcPct val="130000"/>
              </a:lnSpc>
              <a:spcBef>
                <a:spcPts val="0"/>
              </a:spcBef>
              <a:spcAft>
                <a:spcPts val="0"/>
              </a:spcAft>
              <a:buClr>
                <a:schemeClr val="dk1"/>
              </a:buClr>
              <a:buSzPts val="1600"/>
              <a:buChar char="○"/>
            </a:pPr>
            <a:r>
              <a:rPr lang="nl-NL" sz="1600">
                <a:solidFill>
                  <a:schemeClr val="dk1"/>
                </a:solidFill>
              </a:rPr>
              <a:t>What next? </a:t>
            </a:r>
            <a:r>
              <a:rPr lang="nl-NL" sz="1600">
                <a:solidFill>
                  <a:srgbClr val="000000"/>
                </a:solidFill>
              </a:rPr>
              <a:t>Engagement of providers is key for EOSC success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SRIA Funding Models</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Ordering system (i.e. tracking orders, moderation, usage, etc.) must be taken into consideration (as part of EOSC-Core)</a:t>
            </a:r>
            <a:endParaRPr sz="1600">
              <a:solidFill>
                <a:srgbClr val="000000"/>
              </a:solidFill>
            </a:endParaRPr>
          </a:p>
        </p:txBody>
      </p:sp>
      <p:sp>
        <p:nvSpPr>
          <p:cNvPr id="307" name="Google Shape;307;p6"/>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Your vision</a:t>
            </a:r>
            <a:endParaRPr/>
          </a:p>
        </p:txBody>
      </p:sp>
      <p:sp>
        <p:nvSpPr>
          <p:cNvPr id="308" name="Google Shape;308;p6"/>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309" name="Google Shape;309;p6"/>
          <p:cNvSpPr txBox="1"/>
          <p:nvPr>
            <p:ph idx="2"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0C0C0C"/>
              </a:buClr>
              <a:buSzPts val="1900"/>
              <a:buNone/>
            </a:pPr>
            <a:r>
              <a:rPr lang="nl-NL"/>
              <a:t>AI4EOSC</a:t>
            </a:r>
            <a:endParaRPr/>
          </a:p>
        </p:txBody>
      </p:sp>
      <p:sp>
        <p:nvSpPr>
          <p:cNvPr id="310" name="Google Shape;310;p6"/>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nl-NL"/>
              <a:t>15 | 06 | 2023 - Álvaro López García</a:t>
            </a:r>
            <a:endParaRPr/>
          </a:p>
        </p:txBody>
      </p:sp>
      <p:pic>
        <p:nvPicPr>
          <p:cNvPr id="311" name="Google Shape;311;p6"/>
          <p:cNvPicPr preferRelativeResize="0"/>
          <p:nvPr/>
        </p:nvPicPr>
        <p:blipFill rotWithShape="1">
          <a:blip r:embed="rId3">
            <a:alphaModFix/>
          </a:blip>
          <a:srcRect b="18912" l="8559" r="7442" t="23793"/>
          <a:stretch/>
        </p:blipFill>
        <p:spPr>
          <a:xfrm rot="-5400000">
            <a:off x="-1472326" y="3098274"/>
            <a:ext cx="4861175" cy="1184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
          <p:cNvSpPr txBox="1"/>
          <p:nvPr>
            <p:ph idx="1" type="body"/>
          </p:nvPr>
        </p:nvSpPr>
        <p:spPr>
          <a:xfrm>
            <a:off x="1721738" y="1570383"/>
            <a:ext cx="9830179" cy="4382541"/>
          </a:xfrm>
          <a:prstGeom prst="rect">
            <a:avLst/>
          </a:prstGeom>
          <a:noFill/>
          <a:ln>
            <a:noFill/>
          </a:ln>
        </p:spPr>
        <p:txBody>
          <a:bodyPr anchorCtr="0" anchor="t" bIns="45700" lIns="91425" spcFirstLastPara="1" rIns="91425" wrap="square" tIns="45700">
            <a:normAutofit lnSpcReduction="20000"/>
          </a:bodyPr>
          <a:lstStyle/>
          <a:p>
            <a:pPr indent="-330200" lvl="0" marL="457200" rtl="0" algn="l">
              <a:lnSpc>
                <a:spcPct val="130000"/>
              </a:lnSpc>
              <a:spcBef>
                <a:spcPts val="0"/>
              </a:spcBef>
              <a:spcAft>
                <a:spcPts val="0"/>
              </a:spcAft>
              <a:buClr>
                <a:srgbClr val="000000"/>
              </a:buClr>
              <a:buSzPts val="1600"/>
              <a:buChar char="●"/>
            </a:pPr>
            <a:r>
              <a:rPr lang="nl-NL" sz="1600">
                <a:solidFill>
                  <a:srgbClr val="000000"/>
                </a:solidFill>
              </a:rPr>
              <a:t>Metadata and ontologies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Definition of ML model provenance tracking system, based on PROV-O, domain specific ontologies for specified cases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Explore integration with metadata registries for model provenance</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FAIR metrics and certification</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Adopting reccomendations of RDA FAIR Data Maturity, piloting for ML community</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Extension of FAIR EVA (</a:t>
            </a:r>
            <a:r>
              <a:rPr lang="nl-NL" sz="1600" u="sng">
                <a:solidFill>
                  <a:schemeClr val="hlink"/>
                </a:solidFill>
                <a:hlinkClick r:id="rId3"/>
              </a:rPr>
              <a:t>https://dx.doi.org/10.20350/digitalCSIC/14559</a:t>
            </a:r>
            <a:r>
              <a:rPr lang="nl-NL" sz="1600">
                <a:solidFill>
                  <a:srgbClr val="000000"/>
                </a:solidFill>
              </a:rPr>
              <a:t>) to support ML model provenance</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Authentication and authorisation</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Adoption of AARC BA for AAI services (i.e. IdP proxy)</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User environments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Composability of services through clear and well defined interfaces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Interoperability with community and state of the art tools and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Fostering community of practice around AI/ML in EOSC through collaborative environments and model exchange</a:t>
            </a:r>
            <a:endParaRPr sz="1600">
              <a:solidFill>
                <a:srgbClr val="000000"/>
              </a:solidFill>
            </a:endParaRPr>
          </a:p>
        </p:txBody>
      </p:sp>
      <p:sp>
        <p:nvSpPr>
          <p:cNvPr id="164" name="Google Shape;164;p2"/>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Key Contributions to EOSC SRIA </a:t>
            </a:r>
            <a:endParaRPr/>
          </a:p>
        </p:txBody>
      </p:sp>
      <p:sp>
        <p:nvSpPr>
          <p:cNvPr id="165" name="Google Shape;165;p2"/>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166" name="Google Shape;166;p2"/>
          <p:cNvSpPr txBox="1"/>
          <p:nvPr>
            <p:ph idx="2"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C0C0C"/>
              </a:buClr>
              <a:buSzPts val="1900"/>
              <a:buNone/>
            </a:pPr>
            <a:r>
              <a:rPr lang="nl-NL"/>
              <a:t>Contribution of AI4EOSC</a:t>
            </a:r>
            <a:endParaRPr/>
          </a:p>
        </p:txBody>
      </p:sp>
      <p:sp>
        <p:nvSpPr>
          <p:cNvPr id="167" name="Google Shape;167;p2"/>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nl-NL"/>
              <a:t>15 | 06 | 2023 - Álvaro López García</a:t>
            </a:r>
            <a:endParaRPr/>
          </a:p>
        </p:txBody>
      </p:sp>
      <p:pic>
        <p:nvPicPr>
          <p:cNvPr id="168" name="Google Shape;168;p2"/>
          <p:cNvPicPr preferRelativeResize="0"/>
          <p:nvPr/>
        </p:nvPicPr>
        <p:blipFill rotWithShape="1">
          <a:blip r:embed="rId4">
            <a:alphaModFix/>
          </a:blip>
          <a:srcRect b="18912" l="8559" r="7442" t="23793"/>
          <a:stretch/>
        </p:blipFill>
        <p:spPr>
          <a:xfrm rot="-5400000">
            <a:off x="-1472326" y="3098274"/>
            <a:ext cx="4861175" cy="1184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idx="1" type="body"/>
          </p:nvPr>
        </p:nvSpPr>
        <p:spPr>
          <a:xfrm>
            <a:off x="1721750" y="1570374"/>
            <a:ext cx="9830100" cy="4690800"/>
          </a:xfrm>
          <a:prstGeom prst="rect">
            <a:avLst/>
          </a:prstGeom>
          <a:noFill/>
          <a:ln>
            <a:noFill/>
          </a:ln>
        </p:spPr>
        <p:txBody>
          <a:bodyPr anchorCtr="0" anchor="t" bIns="45700" lIns="91425" spcFirstLastPara="1" rIns="91425" wrap="square" tIns="45700">
            <a:normAutofit fontScale="92500" lnSpcReduction="20000"/>
          </a:bodyPr>
          <a:lstStyle/>
          <a:p>
            <a:pPr indent="-322580" lvl="0" marL="457200" rtl="0" algn="l">
              <a:spcBef>
                <a:spcPts val="0"/>
              </a:spcBef>
              <a:spcAft>
                <a:spcPts val="0"/>
              </a:spcAft>
              <a:buSzPct val="100000"/>
              <a:buChar char="●"/>
            </a:pPr>
            <a:r>
              <a:rPr lang="nl-NL" sz="1600"/>
              <a:t>Resource provider environments</a:t>
            </a:r>
            <a:endParaRPr sz="1600"/>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Ease onboarding of providers through orchestration tools (i.e. PaaS Orchestrator)</a:t>
            </a:r>
            <a:endParaRPr sz="1600">
              <a:solidFill>
                <a:schemeClr val="dk1"/>
              </a:solidFill>
            </a:endParaRPr>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Automated provisioning of resources into AI4EOSC platform</a:t>
            </a:r>
            <a:endParaRPr sz="1600">
              <a:solidFill>
                <a:schemeClr val="dk1"/>
              </a:solidFill>
            </a:endParaRPr>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Multi-tenancy partitioning of resources within a single platform deployment</a:t>
            </a:r>
            <a:endParaRPr sz="1600">
              <a:solidFill>
                <a:schemeClr val="dk1"/>
              </a:solidFill>
            </a:endParaRPr>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Self-hosted automated deployment of AI4-based platform</a:t>
            </a:r>
            <a:endParaRPr sz="1600">
              <a:solidFill>
                <a:schemeClr val="dk1"/>
              </a:solidFill>
            </a:endParaRPr>
          </a:p>
          <a:p>
            <a:pPr indent="-322580" lvl="0" marL="457200" rtl="0" algn="l">
              <a:spcBef>
                <a:spcPts val="0"/>
              </a:spcBef>
              <a:spcAft>
                <a:spcPts val="0"/>
              </a:spcAft>
              <a:buSzPct val="100000"/>
              <a:buChar char="●"/>
            </a:pPr>
            <a:r>
              <a:rPr lang="nl-NL" sz="1600"/>
              <a:t>EOSC Interoperability framework</a:t>
            </a:r>
            <a:endParaRPr sz="1600"/>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AI services and platforms interoperability guidelines (collaboration with EOSC-Future)</a:t>
            </a:r>
            <a:endParaRPr sz="1600">
              <a:solidFill>
                <a:schemeClr val="dk1"/>
              </a:solidFill>
            </a:endParaRPr>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OpenAPI specifications for all services and platform APIs</a:t>
            </a:r>
            <a:endParaRPr sz="1600">
              <a:solidFill>
                <a:schemeClr val="dk1"/>
              </a:solidFill>
            </a:endParaRPr>
          </a:p>
          <a:p>
            <a:pPr indent="-322580" lvl="2" marL="1371600" rtl="0" algn="l">
              <a:lnSpc>
                <a:spcPct val="130000"/>
              </a:lnSpc>
              <a:spcBef>
                <a:spcPts val="0"/>
              </a:spcBef>
              <a:spcAft>
                <a:spcPts val="0"/>
              </a:spcAft>
              <a:buClr>
                <a:schemeClr val="dk1"/>
              </a:buClr>
              <a:buSzPct val="100000"/>
              <a:buChar char="■"/>
            </a:pPr>
            <a:r>
              <a:rPr lang="nl-NL" sz="1600">
                <a:solidFill>
                  <a:schemeClr val="dk1"/>
                </a:solidFill>
              </a:rPr>
              <a:t>e.g. </a:t>
            </a:r>
            <a:r>
              <a:rPr lang="nl-NL" sz="1600" u="sng">
                <a:solidFill>
                  <a:schemeClr val="hlink"/>
                </a:solidFill>
                <a:hlinkClick r:id="rId3"/>
              </a:rPr>
              <a:t>https://github.com/AI4EOSC/ai4-papi</a:t>
            </a:r>
            <a:r>
              <a:rPr lang="nl-NL" sz="1600">
                <a:solidFill>
                  <a:schemeClr val="dk1"/>
                </a:solidFill>
              </a:rPr>
              <a:t> </a:t>
            </a:r>
            <a:endParaRPr sz="1600">
              <a:solidFill>
                <a:schemeClr val="dk1"/>
              </a:solidFill>
            </a:endParaRPr>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Open architecture through C4 model description and arc42 architecture templates</a:t>
            </a:r>
            <a:endParaRPr sz="1600">
              <a:solidFill>
                <a:schemeClr val="dk1"/>
              </a:solidFill>
            </a:endParaRPr>
          </a:p>
          <a:p>
            <a:pPr indent="-322580" lvl="2" marL="1371600" rtl="0" algn="l">
              <a:lnSpc>
                <a:spcPct val="130000"/>
              </a:lnSpc>
              <a:spcBef>
                <a:spcPts val="0"/>
              </a:spcBef>
              <a:spcAft>
                <a:spcPts val="0"/>
              </a:spcAft>
              <a:buClr>
                <a:schemeClr val="dk1"/>
              </a:buClr>
              <a:buSzPct val="100000"/>
              <a:buChar char="■"/>
            </a:pPr>
            <a:r>
              <a:rPr lang="nl-NL" sz="1600" u="sng">
                <a:solidFill>
                  <a:schemeClr val="hlink"/>
                </a:solidFill>
                <a:hlinkClick r:id="rId4"/>
              </a:rPr>
              <a:t>https://github.com/AI4EOSC/ai4-architecture</a:t>
            </a:r>
            <a:r>
              <a:rPr lang="nl-NL" sz="1600">
                <a:solidFill>
                  <a:schemeClr val="dk1"/>
                </a:solidFill>
              </a:rPr>
              <a:t> </a:t>
            </a:r>
            <a:endParaRPr sz="1600">
              <a:solidFill>
                <a:schemeClr val="dk1"/>
              </a:solidFill>
            </a:endParaRPr>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FAIR-EVA adoption for metadta objects and content of digital objects</a:t>
            </a:r>
            <a:endParaRPr sz="1600">
              <a:solidFill>
                <a:schemeClr val="dk1"/>
              </a:solidFill>
            </a:endParaRPr>
          </a:p>
          <a:p>
            <a:pPr indent="-322580" lvl="1" marL="914400" rtl="0" algn="l">
              <a:lnSpc>
                <a:spcPct val="130000"/>
              </a:lnSpc>
              <a:spcBef>
                <a:spcPts val="0"/>
              </a:spcBef>
              <a:spcAft>
                <a:spcPts val="0"/>
              </a:spcAft>
              <a:buClr>
                <a:schemeClr val="dk1"/>
              </a:buClr>
              <a:buSzPct val="100000"/>
              <a:buChar char="○"/>
            </a:pPr>
            <a:r>
              <a:rPr lang="nl-NL" sz="1600">
                <a:solidFill>
                  <a:schemeClr val="dk1"/>
                </a:solidFill>
              </a:rPr>
              <a:t>Integration with EOSC-enabled repositories for digital assets</a:t>
            </a:r>
            <a:endParaRPr sz="1600">
              <a:solidFill>
                <a:schemeClr val="dk1"/>
              </a:solidFill>
            </a:endParaRPr>
          </a:p>
          <a:p>
            <a:pPr indent="-322580" lvl="0" marL="457200" rtl="0" algn="l">
              <a:lnSpc>
                <a:spcPct val="130000"/>
              </a:lnSpc>
              <a:spcBef>
                <a:spcPts val="0"/>
              </a:spcBef>
              <a:spcAft>
                <a:spcPts val="0"/>
              </a:spcAft>
              <a:buClr>
                <a:schemeClr val="dk1"/>
              </a:buClr>
              <a:buSzPct val="100000"/>
              <a:buChar char="●"/>
            </a:pPr>
            <a:r>
              <a:rPr lang="nl-NL" sz="1600"/>
              <a:t>Skills &amp; Training</a:t>
            </a:r>
            <a:endParaRPr sz="1600"/>
          </a:p>
          <a:p>
            <a:pPr indent="-322580" lvl="1" marL="914400" rtl="0" algn="l">
              <a:lnSpc>
                <a:spcPct val="130000"/>
              </a:lnSpc>
              <a:spcBef>
                <a:spcPts val="0"/>
              </a:spcBef>
              <a:spcAft>
                <a:spcPts val="0"/>
              </a:spcAft>
              <a:buSzPct val="100000"/>
              <a:buChar char="○"/>
            </a:pPr>
            <a:r>
              <a:rPr lang="nl-NL" sz="1600"/>
              <a:t>Extensive training and training materials about AI app. development in the EOSC and not only</a:t>
            </a:r>
            <a:endParaRPr sz="1600"/>
          </a:p>
          <a:p>
            <a:pPr indent="-322580" lvl="0" marL="457200" rtl="0" algn="l">
              <a:lnSpc>
                <a:spcPct val="130000"/>
              </a:lnSpc>
              <a:spcBef>
                <a:spcPts val="0"/>
              </a:spcBef>
              <a:spcAft>
                <a:spcPts val="0"/>
              </a:spcAft>
              <a:buClr>
                <a:schemeClr val="dk1"/>
              </a:buClr>
              <a:buSzPct val="100000"/>
              <a:buChar char="●"/>
            </a:pPr>
            <a:r>
              <a:rPr lang="nl-NL" sz="1600"/>
              <a:t>Widening to  public &amp; private sectors &amp; going global</a:t>
            </a:r>
            <a:endParaRPr sz="1600"/>
          </a:p>
          <a:p>
            <a:pPr indent="-322580" lvl="1" marL="914400" rtl="0" algn="l">
              <a:lnSpc>
                <a:spcPct val="130000"/>
              </a:lnSpc>
              <a:spcBef>
                <a:spcPts val="0"/>
              </a:spcBef>
              <a:spcAft>
                <a:spcPts val="0"/>
              </a:spcAft>
              <a:buSzPct val="100000"/>
              <a:buChar char="○"/>
            </a:pPr>
            <a:r>
              <a:rPr lang="nl-NL" sz="1600"/>
              <a:t>Collaboration witn AIoD</a:t>
            </a:r>
            <a:endParaRPr sz="1600"/>
          </a:p>
          <a:p>
            <a:pPr indent="-322580" lvl="1" marL="914400" rtl="0" algn="l">
              <a:lnSpc>
                <a:spcPct val="130000"/>
              </a:lnSpc>
              <a:spcBef>
                <a:spcPts val="0"/>
              </a:spcBef>
              <a:spcAft>
                <a:spcPts val="0"/>
              </a:spcAft>
              <a:buSzPct val="100000"/>
              <a:buChar char="○"/>
            </a:pPr>
            <a:r>
              <a:rPr lang="nl-NL" sz="1600"/>
              <a:t>Service uptake, consultancy, etc. through close collaboration with EOSC-DIH</a:t>
            </a:r>
            <a:endParaRPr sz="1600"/>
          </a:p>
        </p:txBody>
      </p:sp>
      <p:sp>
        <p:nvSpPr>
          <p:cNvPr id="174" name="Google Shape;174;p3"/>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Key Contributions to EOSC SRIA </a:t>
            </a:r>
            <a:endParaRPr/>
          </a:p>
        </p:txBody>
      </p:sp>
      <p:sp>
        <p:nvSpPr>
          <p:cNvPr id="175" name="Google Shape;175;p3"/>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176" name="Google Shape;176;p3"/>
          <p:cNvSpPr txBox="1"/>
          <p:nvPr>
            <p:ph idx="2"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C0C0C"/>
              </a:buClr>
              <a:buSzPts val="1900"/>
              <a:buNone/>
            </a:pPr>
            <a:r>
              <a:rPr lang="nl-NL"/>
              <a:t>Contribution of AI4EOSC</a:t>
            </a:r>
            <a:endParaRPr/>
          </a:p>
        </p:txBody>
      </p:sp>
      <p:sp>
        <p:nvSpPr>
          <p:cNvPr id="177" name="Google Shape;177;p3"/>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nl-NL"/>
              <a:t>15 | 06 | 2023 - Álvaro López García</a:t>
            </a:r>
            <a:endParaRPr/>
          </a:p>
        </p:txBody>
      </p:sp>
      <p:pic>
        <p:nvPicPr>
          <p:cNvPr id="178" name="Google Shape;178;p3"/>
          <p:cNvPicPr preferRelativeResize="0"/>
          <p:nvPr/>
        </p:nvPicPr>
        <p:blipFill rotWithShape="1">
          <a:blip r:embed="rId5">
            <a:alphaModFix/>
          </a:blip>
          <a:srcRect b="18912" l="8559" r="7442" t="23793"/>
          <a:stretch/>
        </p:blipFill>
        <p:spPr>
          <a:xfrm rot="-5400000">
            <a:off x="-1472326" y="3098274"/>
            <a:ext cx="4861175" cy="1184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
          <p:cNvSpPr txBox="1"/>
          <p:nvPr>
            <p:ph idx="1" type="body"/>
          </p:nvPr>
        </p:nvSpPr>
        <p:spPr>
          <a:xfrm>
            <a:off x="1721738" y="1570383"/>
            <a:ext cx="9830179" cy="4382541"/>
          </a:xfrm>
          <a:prstGeom prst="rect">
            <a:avLst/>
          </a:prstGeom>
          <a:noFill/>
          <a:ln>
            <a:noFill/>
          </a:ln>
        </p:spPr>
        <p:txBody>
          <a:bodyPr anchorCtr="0" anchor="t" bIns="45700" lIns="91425" spcFirstLastPara="1" rIns="91425" wrap="square" tIns="45700">
            <a:normAutofit lnSpcReduction="20000"/>
          </a:bodyPr>
          <a:lstStyle/>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Increased number of services in the EOSC Exchange</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AI/ML generic (AI4EOSC platform) or community specific</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Transforming developent of AI models for science in the EOSC</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FAIR, reproducibility of pipelines, model provenance</a:t>
            </a:r>
            <a:endParaRPr sz="1600">
              <a:solidFill>
                <a:srgbClr val="000000"/>
              </a:solidFill>
            </a:endParaRPr>
          </a:p>
          <a:p>
            <a:pPr indent="-330200" lvl="1" marL="914400" rtl="0" algn="l">
              <a:lnSpc>
                <a:spcPct val="130000"/>
              </a:lnSpc>
              <a:spcBef>
                <a:spcPts val="0"/>
              </a:spcBef>
              <a:spcAft>
                <a:spcPts val="0"/>
              </a:spcAft>
              <a:buClr>
                <a:schemeClr val="dk1"/>
              </a:buClr>
              <a:buSzPts val="1600"/>
              <a:buChar char="○"/>
            </a:pPr>
            <a:r>
              <a:rPr lang="nl-NL" sz="1600">
                <a:solidFill>
                  <a:schemeClr val="dk1"/>
                </a:solidFill>
              </a:rPr>
              <a:t>Best practices for development AI and ML models</a:t>
            </a:r>
            <a:endParaRPr sz="1600">
              <a:solidFill>
                <a:srgbClr val="000000"/>
              </a:solidFill>
            </a:endParaRPr>
          </a:p>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Improvement of robustness of AI systems -&gt; Trustworthy AI</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Drift detection</a:t>
            </a:r>
            <a:r>
              <a:rPr lang="nl-NL" sz="1600">
                <a:solidFill>
                  <a:srgbClr val="000000"/>
                </a:solidFill>
              </a:rPr>
              <a:t> tools and services to assess data/model/inference validity</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MLOps</a:t>
            </a:r>
            <a:r>
              <a:rPr lang="nl-NL" sz="1600">
                <a:solidFill>
                  <a:srgbClr val="000000"/>
                </a:solidFill>
              </a:rPr>
              <a:t> infrastructure and services for AI scientists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Provenance</a:t>
            </a:r>
            <a:r>
              <a:rPr lang="nl-NL" sz="1600">
                <a:solidFill>
                  <a:srgbClr val="000000"/>
                </a:solidFill>
              </a:rPr>
              <a:t> of models (reproducibility)</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(Main, relevant) Deliverables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 platform for the EOSC (AI4EOSC platform)</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Integrated IDE environments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Advanced ML features: federated learning, homomorphic encription, privacy tools and models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Composite AI, cross discipline pipelines, serverless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Software stack (AI4OS) to build customizez AI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Best-practice documents for the AI community of practice in the EOSC</a:t>
            </a:r>
            <a:endParaRPr/>
          </a:p>
        </p:txBody>
      </p:sp>
      <p:sp>
        <p:nvSpPr>
          <p:cNvPr id="184" name="Google Shape;184;p4"/>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Key impacts and deliverables</a:t>
            </a:r>
            <a:endParaRPr/>
          </a:p>
        </p:txBody>
      </p:sp>
      <p:sp>
        <p:nvSpPr>
          <p:cNvPr id="185" name="Google Shape;185;p4"/>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186" name="Google Shape;186;p4"/>
          <p:cNvSpPr txBox="1"/>
          <p:nvPr>
            <p:ph idx="2"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0C0C0C"/>
              </a:buClr>
              <a:buSzPts val="1900"/>
              <a:buNone/>
            </a:pPr>
            <a:r>
              <a:rPr lang="nl-NL"/>
              <a:t>AI4EOSC</a:t>
            </a:r>
            <a:endParaRPr/>
          </a:p>
        </p:txBody>
      </p:sp>
      <p:sp>
        <p:nvSpPr>
          <p:cNvPr id="187" name="Google Shape;187;p4"/>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nl-NL"/>
              <a:t>15 | 06 | 2023 - Álvaro López García</a:t>
            </a:r>
            <a:endParaRPr/>
          </a:p>
        </p:txBody>
      </p:sp>
      <p:pic>
        <p:nvPicPr>
          <p:cNvPr id="188" name="Google Shape;188;p4"/>
          <p:cNvPicPr preferRelativeResize="0"/>
          <p:nvPr/>
        </p:nvPicPr>
        <p:blipFill rotWithShape="1">
          <a:blip r:embed="rId3">
            <a:alphaModFix/>
          </a:blip>
          <a:srcRect b="18912" l="8559" r="7442" t="23793"/>
          <a:stretch/>
        </p:blipFill>
        <p:spPr>
          <a:xfrm rot="-5400000">
            <a:off x="-1472326" y="3098274"/>
            <a:ext cx="4861175" cy="1184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5228e54752_0_28"/>
          <p:cNvSpPr txBox="1"/>
          <p:nvPr>
            <p:ph idx="1" type="body"/>
          </p:nvPr>
        </p:nvSpPr>
        <p:spPr>
          <a:xfrm>
            <a:off x="1721738" y="1570383"/>
            <a:ext cx="9830100" cy="4382400"/>
          </a:xfrm>
          <a:prstGeom prst="rect">
            <a:avLst/>
          </a:prstGeom>
          <a:noFill/>
          <a:ln>
            <a:noFill/>
          </a:ln>
        </p:spPr>
        <p:txBody>
          <a:bodyPr anchorCtr="0" anchor="t" bIns="45700" lIns="91425" spcFirstLastPara="1" rIns="91425" wrap="square" tIns="45700">
            <a:normAutofit lnSpcReduction="20000"/>
          </a:bodyPr>
          <a:lstStyle/>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Increased number of services in the EOSC Exchange</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AI/ML generic (AI4EOSC platform) or community specific</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Transforming developent of AI models for science in the EOSC</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FAIR, reproducibility of pipelines, model provenance</a:t>
            </a:r>
            <a:endParaRPr sz="1600">
              <a:solidFill>
                <a:srgbClr val="000000"/>
              </a:solidFill>
            </a:endParaRPr>
          </a:p>
          <a:p>
            <a:pPr indent="-330200" lvl="1" marL="914400" rtl="0" algn="l">
              <a:lnSpc>
                <a:spcPct val="130000"/>
              </a:lnSpc>
              <a:spcBef>
                <a:spcPts val="0"/>
              </a:spcBef>
              <a:spcAft>
                <a:spcPts val="0"/>
              </a:spcAft>
              <a:buClr>
                <a:schemeClr val="dk1"/>
              </a:buClr>
              <a:buSzPts val="1600"/>
              <a:buChar char="○"/>
            </a:pPr>
            <a:r>
              <a:rPr lang="nl-NL" sz="1600">
                <a:solidFill>
                  <a:schemeClr val="dk1"/>
                </a:solidFill>
              </a:rPr>
              <a:t>Best practices for development AI and ML models</a:t>
            </a:r>
            <a:endParaRPr sz="1600">
              <a:solidFill>
                <a:srgbClr val="000000"/>
              </a:solidFill>
            </a:endParaRPr>
          </a:p>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Improvement of robustness of AI systems -&gt; Trustworthy AI</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Drift detection</a:t>
            </a:r>
            <a:r>
              <a:rPr lang="nl-NL" sz="1600">
                <a:solidFill>
                  <a:srgbClr val="000000"/>
                </a:solidFill>
              </a:rPr>
              <a:t> tools and services to assess data/model/inference validity</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MLOps</a:t>
            </a:r>
            <a:r>
              <a:rPr lang="nl-NL" sz="1600">
                <a:solidFill>
                  <a:srgbClr val="000000"/>
                </a:solidFill>
              </a:rPr>
              <a:t> infrastructure and services for AI scientists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Provenance</a:t>
            </a:r>
            <a:r>
              <a:rPr lang="nl-NL" sz="1600">
                <a:solidFill>
                  <a:srgbClr val="000000"/>
                </a:solidFill>
              </a:rPr>
              <a:t> of models (reproducibility)</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(Main, relevant) Deliverables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 platform for the EOSC (AI4EOSC platform)</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Integrated IDE environments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Advanced ML features: federated learning, homomorphic encription, privacy tools and models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Composite AI, cross discipline pipelines, serverless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Software stack (AI4OS) to build customizez AI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Best-practice documents for the AI community of practice in the EOSC</a:t>
            </a:r>
            <a:endParaRPr/>
          </a:p>
        </p:txBody>
      </p:sp>
      <p:sp>
        <p:nvSpPr>
          <p:cNvPr id="194" name="Google Shape;194;g25228e54752_0_28"/>
          <p:cNvSpPr txBox="1"/>
          <p:nvPr>
            <p:ph type="title"/>
          </p:nvPr>
        </p:nvSpPr>
        <p:spPr>
          <a:xfrm>
            <a:off x="1721738" y="235633"/>
            <a:ext cx="98301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Key impacts and deliverables</a:t>
            </a:r>
            <a:endParaRPr/>
          </a:p>
        </p:txBody>
      </p:sp>
      <p:sp>
        <p:nvSpPr>
          <p:cNvPr id="195" name="Google Shape;195;g25228e54752_0_28"/>
          <p:cNvSpPr txBox="1"/>
          <p:nvPr>
            <p:ph idx="12" type="sldNum"/>
          </p:nvPr>
        </p:nvSpPr>
        <p:spPr>
          <a:xfrm>
            <a:off x="10744200" y="6423497"/>
            <a:ext cx="1289100" cy="19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196" name="Google Shape;196;g25228e54752_0_28"/>
          <p:cNvSpPr txBox="1"/>
          <p:nvPr>
            <p:ph idx="2" type="body"/>
          </p:nvPr>
        </p:nvSpPr>
        <p:spPr>
          <a:xfrm>
            <a:off x="1721741" y="895137"/>
            <a:ext cx="98301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0C0C0C"/>
              </a:buClr>
              <a:buSzPts val="1900"/>
              <a:buNone/>
            </a:pPr>
            <a:r>
              <a:rPr lang="nl-NL"/>
              <a:t>AI4EOSC</a:t>
            </a:r>
            <a:endParaRPr/>
          </a:p>
        </p:txBody>
      </p:sp>
      <p:sp>
        <p:nvSpPr>
          <p:cNvPr id="197" name="Google Shape;197;g25228e54752_0_28"/>
          <p:cNvSpPr txBox="1"/>
          <p:nvPr>
            <p:ph idx="11" type="ftr"/>
          </p:nvPr>
        </p:nvSpPr>
        <p:spPr>
          <a:xfrm>
            <a:off x="311426" y="6356350"/>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nl-NL"/>
              <a:t>15 | 06 | 2023 - Álvaro López García</a:t>
            </a:r>
            <a:endParaRPr/>
          </a:p>
        </p:txBody>
      </p:sp>
      <p:pic>
        <p:nvPicPr>
          <p:cNvPr id="198" name="Google Shape;198;g25228e54752_0_28"/>
          <p:cNvPicPr preferRelativeResize="0"/>
          <p:nvPr/>
        </p:nvPicPr>
        <p:blipFill rotWithShape="1">
          <a:blip r:embed="rId3">
            <a:alphaModFix/>
          </a:blip>
          <a:srcRect b="18912" l="8559" r="7442" t="23793"/>
          <a:stretch/>
        </p:blipFill>
        <p:spPr>
          <a:xfrm rot="-5400000">
            <a:off x="-1472326" y="3098274"/>
            <a:ext cx="4861175" cy="1184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5228e54752_0_714"/>
          <p:cNvSpPr txBox="1"/>
          <p:nvPr>
            <p:ph idx="1" type="body"/>
          </p:nvPr>
        </p:nvSpPr>
        <p:spPr>
          <a:xfrm>
            <a:off x="1721750" y="1570374"/>
            <a:ext cx="9830100" cy="4861200"/>
          </a:xfrm>
          <a:prstGeom prst="rect">
            <a:avLst/>
          </a:prstGeom>
          <a:noFill/>
          <a:ln>
            <a:noFill/>
          </a:ln>
        </p:spPr>
        <p:txBody>
          <a:bodyPr anchorCtr="0" anchor="t" bIns="45700" lIns="91425" spcFirstLastPara="1" rIns="91425" wrap="square" tIns="45700">
            <a:normAutofit lnSpcReduction="20000"/>
          </a:bodyPr>
          <a:lstStyle/>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Increased number of services in the EOSC Exchange</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AI/ML generic (AI4EOSC platform) or community specific</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Transforming developement of AI models for science in the EOSC</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FAIR, reproducibility of pipelines, model provenance</a:t>
            </a:r>
            <a:endParaRPr sz="1600">
              <a:solidFill>
                <a:srgbClr val="000000"/>
              </a:solidFill>
            </a:endParaRPr>
          </a:p>
          <a:p>
            <a:pPr indent="-330200" lvl="1" marL="914400" rtl="0" algn="l">
              <a:lnSpc>
                <a:spcPct val="130000"/>
              </a:lnSpc>
              <a:spcBef>
                <a:spcPts val="0"/>
              </a:spcBef>
              <a:spcAft>
                <a:spcPts val="0"/>
              </a:spcAft>
              <a:buClr>
                <a:schemeClr val="dk1"/>
              </a:buClr>
              <a:buSzPts val="1600"/>
              <a:buChar char="○"/>
            </a:pPr>
            <a:r>
              <a:rPr lang="nl-NL" sz="1600">
                <a:solidFill>
                  <a:schemeClr val="dk1"/>
                </a:solidFill>
              </a:rPr>
              <a:t>Best practices for development AI and ML models</a:t>
            </a:r>
            <a:endParaRPr sz="1600">
              <a:solidFill>
                <a:srgbClr val="000000"/>
              </a:solidFill>
            </a:endParaRPr>
          </a:p>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Improvement of robustness of AI systems -&gt; Trustworthy AI</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Drift detection</a:t>
            </a:r>
            <a:r>
              <a:rPr lang="nl-NL" sz="1600">
                <a:solidFill>
                  <a:srgbClr val="000000"/>
                </a:solidFill>
              </a:rPr>
              <a:t> tools and services to assess </a:t>
            </a:r>
            <a:br>
              <a:rPr lang="nl-NL" sz="1600">
                <a:solidFill>
                  <a:srgbClr val="000000"/>
                </a:solidFill>
              </a:rPr>
            </a:br>
            <a:r>
              <a:rPr lang="nl-NL" sz="1600">
                <a:solidFill>
                  <a:srgbClr val="000000"/>
                </a:solidFill>
              </a:rPr>
              <a:t>data/model/inference validity</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MLOps</a:t>
            </a:r>
            <a:r>
              <a:rPr lang="nl-NL" sz="1600">
                <a:solidFill>
                  <a:srgbClr val="000000"/>
                </a:solidFill>
              </a:rPr>
              <a:t> infrastructure and services for AI scientists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Provenance</a:t>
            </a:r>
            <a:r>
              <a:rPr lang="nl-NL" sz="1600">
                <a:solidFill>
                  <a:srgbClr val="000000"/>
                </a:solidFill>
              </a:rPr>
              <a:t> of models (reproducibility)</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(Main, relevant) Deliverables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 platform for the EOSC (AI4EOSC platform)</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Integrated IDE environments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Advanced ML features: federated learning, homomorphic encription, privacy tools and models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Composite AI, cross discipline pipelines, serverless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Software stack (AI4OS) to build customizez AI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Best-practice documents for the AI community of practice in the EOSC</a:t>
            </a:r>
            <a:endParaRPr/>
          </a:p>
        </p:txBody>
      </p:sp>
      <p:sp>
        <p:nvSpPr>
          <p:cNvPr id="204" name="Google Shape;204;g25228e54752_0_714"/>
          <p:cNvSpPr txBox="1"/>
          <p:nvPr>
            <p:ph type="title"/>
          </p:nvPr>
        </p:nvSpPr>
        <p:spPr>
          <a:xfrm>
            <a:off x="1721738" y="235633"/>
            <a:ext cx="98301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Key impacts and deliverables</a:t>
            </a:r>
            <a:endParaRPr/>
          </a:p>
        </p:txBody>
      </p:sp>
      <p:sp>
        <p:nvSpPr>
          <p:cNvPr id="205" name="Google Shape;205;g25228e54752_0_714"/>
          <p:cNvSpPr txBox="1"/>
          <p:nvPr>
            <p:ph idx="12" type="sldNum"/>
          </p:nvPr>
        </p:nvSpPr>
        <p:spPr>
          <a:xfrm>
            <a:off x="10744200" y="6423497"/>
            <a:ext cx="1289100" cy="19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206" name="Google Shape;206;g25228e54752_0_714"/>
          <p:cNvSpPr txBox="1"/>
          <p:nvPr>
            <p:ph idx="2" type="body"/>
          </p:nvPr>
        </p:nvSpPr>
        <p:spPr>
          <a:xfrm>
            <a:off x="1721741" y="895137"/>
            <a:ext cx="98301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0C0C0C"/>
              </a:buClr>
              <a:buSzPts val="1900"/>
              <a:buNone/>
            </a:pPr>
            <a:r>
              <a:rPr lang="nl-NL"/>
              <a:t>AI4EOSC</a:t>
            </a:r>
            <a:endParaRPr/>
          </a:p>
        </p:txBody>
      </p:sp>
      <p:sp>
        <p:nvSpPr>
          <p:cNvPr id="207" name="Google Shape;207;g25228e54752_0_714"/>
          <p:cNvSpPr txBox="1"/>
          <p:nvPr>
            <p:ph idx="11" type="ftr"/>
          </p:nvPr>
        </p:nvSpPr>
        <p:spPr>
          <a:xfrm>
            <a:off x="311426" y="6356350"/>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nl-NL"/>
              <a:t>15 | 06 | 2023 - Álvaro López García</a:t>
            </a:r>
            <a:endParaRPr/>
          </a:p>
        </p:txBody>
      </p:sp>
      <p:pic>
        <p:nvPicPr>
          <p:cNvPr id="208" name="Google Shape;208;g25228e54752_0_714"/>
          <p:cNvPicPr preferRelativeResize="0"/>
          <p:nvPr/>
        </p:nvPicPr>
        <p:blipFill rotWithShape="1">
          <a:blip r:embed="rId3">
            <a:alphaModFix/>
          </a:blip>
          <a:srcRect b="18912" l="8559" r="7442" t="23793"/>
          <a:stretch/>
        </p:blipFill>
        <p:spPr>
          <a:xfrm rot="-5400000">
            <a:off x="-1472326" y="3098274"/>
            <a:ext cx="4861175" cy="1184425"/>
          </a:xfrm>
          <a:prstGeom prst="rect">
            <a:avLst/>
          </a:prstGeom>
          <a:noFill/>
          <a:ln>
            <a:noFill/>
          </a:ln>
        </p:spPr>
      </p:pic>
      <p:pic>
        <p:nvPicPr>
          <p:cNvPr id="209" name="Google Shape;209;g25228e54752_0_714"/>
          <p:cNvPicPr preferRelativeResize="0"/>
          <p:nvPr/>
        </p:nvPicPr>
        <p:blipFill>
          <a:blip r:embed="rId4">
            <a:alphaModFix/>
          </a:blip>
          <a:stretch>
            <a:fillRect/>
          </a:stretch>
        </p:blipFill>
        <p:spPr>
          <a:xfrm>
            <a:off x="7906176" y="2593077"/>
            <a:ext cx="4179950" cy="2076876"/>
          </a:xfrm>
          <a:prstGeom prst="rect">
            <a:avLst/>
          </a:prstGeom>
          <a:noFill/>
          <a:ln cap="flat" cmpd="sng" w="9525">
            <a:solidFill>
              <a:schemeClr val="dk2"/>
            </a:solidFill>
            <a:prstDash val="solid"/>
            <a:round/>
            <a:headEnd len="sm" w="sm" type="none"/>
            <a:tailEnd len="sm" w="sm" type="none"/>
          </a:ln>
        </p:spPr>
      </p:pic>
      <p:cxnSp>
        <p:nvCxnSpPr>
          <p:cNvPr id="210" name="Google Shape;210;g25228e54752_0_714"/>
          <p:cNvCxnSpPr/>
          <p:nvPr/>
        </p:nvCxnSpPr>
        <p:spPr>
          <a:xfrm flipH="1" rot="10800000">
            <a:off x="5726975" y="3407431"/>
            <a:ext cx="3820800" cy="1580100"/>
          </a:xfrm>
          <a:prstGeom prst="curvedConnector3">
            <a:avLst>
              <a:gd fmla="val 50000" name="adj1"/>
            </a:avLst>
          </a:prstGeom>
          <a:noFill/>
          <a:ln cap="flat" cmpd="sng" w="28575">
            <a:solidFill>
              <a:schemeClr val="accent2"/>
            </a:solidFill>
            <a:prstDash val="dash"/>
            <a:round/>
            <a:headEnd len="med" w="med" type="none"/>
            <a:tailEnd len="med" w="med"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5228e54752_0_699"/>
          <p:cNvSpPr txBox="1"/>
          <p:nvPr>
            <p:ph idx="1" type="body"/>
          </p:nvPr>
        </p:nvSpPr>
        <p:spPr>
          <a:xfrm>
            <a:off x="1721738" y="1570383"/>
            <a:ext cx="9830100" cy="4382400"/>
          </a:xfrm>
          <a:prstGeom prst="rect">
            <a:avLst/>
          </a:prstGeom>
          <a:noFill/>
          <a:ln>
            <a:noFill/>
          </a:ln>
        </p:spPr>
        <p:txBody>
          <a:bodyPr anchorCtr="0" anchor="t" bIns="45700" lIns="91425" spcFirstLastPara="1" rIns="91425" wrap="square" tIns="45700">
            <a:normAutofit lnSpcReduction="20000"/>
          </a:bodyPr>
          <a:lstStyle/>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Increased number of services in the EOSC Exchange</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AI/ML generic (AI4EOSC platform) or community specific</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Transforming developent of AI models for science in the EOSC</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FAIR, reproducibility of pipelines, model provenance</a:t>
            </a:r>
            <a:endParaRPr sz="1600">
              <a:solidFill>
                <a:srgbClr val="000000"/>
              </a:solidFill>
            </a:endParaRPr>
          </a:p>
          <a:p>
            <a:pPr indent="-330200" lvl="1" marL="914400" rtl="0" algn="l">
              <a:lnSpc>
                <a:spcPct val="130000"/>
              </a:lnSpc>
              <a:spcBef>
                <a:spcPts val="0"/>
              </a:spcBef>
              <a:spcAft>
                <a:spcPts val="0"/>
              </a:spcAft>
              <a:buClr>
                <a:schemeClr val="dk1"/>
              </a:buClr>
              <a:buSzPts val="1600"/>
              <a:buChar char="○"/>
            </a:pPr>
            <a:r>
              <a:rPr lang="nl-NL" sz="1600">
                <a:solidFill>
                  <a:schemeClr val="dk1"/>
                </a:solidFill>
              </a:rPr>
              <a:t>Best practices for development AI and ML models</a:t>
            </a:r>
            <a:endParaRPr sz="1600">
              <a:solidFill>
                <a:srgbClr val="000000"/>
              </a:solidFill>
            </a:endParaRPr>
          </a:p>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Improvement of robustness of AI systems -&gt; Trustworthy AI</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Drift detection</a:t>
            </a:r>
            <a:r>
              <a:rPr lang="nl-NL" sz="1600">
                <a:solidFill>
                  <a:srgbClr val="000000"/>
                </a:solidFill>
              </a:rPr>
              <a:t> tools and services to assess data/model/inference validity</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MLOps</a:t>
            </a:r>
            <a:r>
              <a:rPr lang="nl-NL" sz="1600">
                <a:solidFill>
                  <a:srgbClr val="000000"/>
                </a:solidFill>
              </a:rPr>
              <a:t> infrastructure and services for AI scientists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Provenance</a:t>
            </a:r>
            <a:r>
              <a:rPr lang="nl-NL" sz="1600">
                <a:solidFill>
                  <a:srgbClr val="000000"/>
                </a:solidFill>
              </a:rPr>
              <a:t> of models (reproducibility)</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(Main, relevant) Deliverables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AI platform for the EOSC (AI4EOSC platform)</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Integrated IDE environments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Advanced ML features: federated learning, homomorphic encription, privacy tools and models</a:t>
            </a:r>
            <a:endParaRPr sz="1600">
              <a:solidFill>
                <a:srgbClr val="000000"/>
              </a:solidFill>
            </a:endParaRPr>
          </a:p>
          <a:p>
            <a:pPr indent="-330200" lvl="2" marL="1371600" rtl="0" algn="l">
              <a:lnSpc>
                <a:spcPct val="130000"/>
              </a:lnSpc>
              <a:spcBef>
                <a:spcPts val="0"/>
              </a:spcBef>
              <a:spcAft>
                <a:spcPts val="0"/>
              </a:spcAft>
              <a:buClr>
                <a:srgbClr val="000000"/>
              </a:buClr>
              <a:buSzPts val="1600"/>
              <a:buChar char="■"/>
            </a:pPr>
            <a:r>
              <a:rPr lang="nl-NL" sz="1600">
                <a:solidFill>
                  <a:srgbClr val="000000"/>
                </a:solidFill>
              </a:rPr>
              <a:t>Composite AI, cross discipline pipelines, serverless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Software stack (AI4OS) to build customizez AI platforms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Best-practice documents for the AI community of practice in the EOSC</a:t>
            </a:r>
            <a:endParaRPr/>
          </a:p>
        </p:txBody>
      </p:sp>
      <p:sp>
        <p:nvSpPr>
          <p:cNvPr id="216" name="Google Shape;216;g25228e54752_0_699"/>
          <p:cNvSpPr txBox="1"/>
          <p:nvPr>
            <p:ph type="title"/>
          </p:nvPr>
        </p:nvSpPr>
        <p:spPr>
          <a:xfrm>
            <a:off x="1721738" y="235633"/>
            <a:ext cx="9830100" cy="603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Key impacts and deliverables</a:t>
            </a:r>
            <a:endParaRPr/>
          </a:p>
        </p:txBody>
      </p:sp>
      <p:sp>
        <p:nvSpPr>
          <p:cNvPr id="217" name="Google Shape;217;g25228e54752_0_699"/>
          <p:cNvSpPr txBox="1"/>
          <p:nvPr>
            <p:ph idx="12" type="sldNum"/>
          </p:nvPr>
        </p:nvSpPr>
        <p:spPr>
          <a:xfrm>
            <a:off x="10744200" y="6423497"/>
            <a:ext cx="1289100" cy="198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218" name="Google Shape;218;g25228e54752_0_699"/>
          <p:cNvSpPr txBox="1"/>
          <p:nvPr>
            <p:ph idx="2" type="body"/>
          </p:nvPr>
        </p:nvSpPr>
        <p:spPr>
          <a:xfrm>
            <a:off x="1721741" y="895137"/>
            <a:ext cx="9830100" cy="364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0C0C0C"/>
              </a:buClr>
              <a:buSzPts val="1900"/>
              <a:buNone/>
            </a:pPr>
            <a:r>
              <a:rPr lang="nl-NL"/>
              <a:t>AI4EOSC</a:t>
            </a:r>
            <a:endParaRPr/>
          </a:p>
        </p:txBody>
      </p:sp>
      <p:sp>
        <p:nvSpPr>
          <p:cNvPr id="219" name="Google Shape;219;g25228e54752_0_699"/>
          <p:cNvSpPr txBox="1"/>
          <p:nvPr>
            <p:ph idx="11" type="ftr"/>
          </p:nvPr>
        </p:nvSpPr>
        <p:spPr>
          <a:xfrm>
            <a:off x="311426" y="6356350"/>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nl-NL"/>
              <a:t>15 | 06 | 2023 - Álvaro López García</a:t>
            </a:r>
            <a:endParaRPr/>
          </a:p>
        </p:txBody>
      </p:sp>
      <p:pic>
        <p:nvPicPr>
          <p:cNvPr id="220" name="Google Shape;220;g25228e54752_0_699"/>
          <p:cNvPicPr preferRelativeResize="0"/>
          <p:nvPr/>
        </p:nvPicPr>
        <p:blipFill rotWithShape="1">
          <a:blip r:embed="rId3">
            <a:alphaModFix/>
          </a:blip>
          <a:srcRect b="18912" l="8559" r="7442" t="23793"/>
          <a:stretch/>
        </p:blipFill>
        <p:spPr>
          <a:xfrm rot="-5400000">
            <a:off x="-1472326" y="3098274"/>
            <a:ext cx="4861175" cy="1184425"/>
          </a:xfrm>
          <a:prstGeom prst="rect">
            <a:avLst/>
          </a:prstGeom>
          <a:noFill/>
          <a:ln>
            <a:noFill/>
          </a:ln>
        </p:spPr>
      </p:pic>
      <p:pic>
        <p:nvPicPr>
          <p:cNvPr id="221" name="Google Shape;221;g25228e54752_0_699"/>
          <p:cNvPicPr preferRelativeResize="0"/>
          <p:nvPr/>
        </p:nvPicPr>
        <p:blipFill>
          <a:blip r:embed="rId4">
            <a:alphaModFix/>
          </a:blip>
          <a:stretch>
            <a:fillRect/>
          </a:stretch>
        </p:blipFill>
        <p:spPr>
          <a:xfrm>
            <a:off x="7793200" y="895118"/>
            <a:ext cx="3878650" cy="1800475"/>
          </a:xfrm>
          <a:prstGeom prst="rect">
            <a:avLst/>
          </a:prstGeom>
          <a:noFill/>
          <a:ln cap="flat" cmpd="sng" w="9525">
            <a:solidFill>
              <a:schemeClr val="dk2"/>
            </a:solidFill>
            <a:prstDash val="solid"/>
            <a:round/>
            <a:headEnd len="sm" w="sm" type="none"/>
            <a:tailEnd len="sm" w="sm" type="none"/>
          </a:ln>
        </p:spPr>
      </p:pic>
      <p:pic>
        <p:nvPicPr>
          <p:cNvPr id="222" name="Google Shape;222;g25228e54752_0_699"/>
          <p:cNvPicPr preferRelativeResize="0"/>
          <p:nvPr/>
        </p:nvPicPr>
        <p:blipFill>
          <a:blip r:embed="rId5">
            <a:alphaModFix/>
          </a:blip>
          <a:stretch>
            <a:fillRect/>
          </a:stretch>
        </p:blipFill>
        <p:spPr>
          <a:xfrm>
            <a:off x="9521862" y="2861341"/>
            <a:ext cx="2710305" cy="1800476"/>
          </a:xfrm>
          <a:prstGeom prst="rect">
            <a:avLst/>
          </a:prstGeom>
          <a:noFill/>
          <a:ln cap="flat" cmpd="sng" w="9525">
            <a:solidFill>
              <a:schemeClr val="dk2"/>
            </a:solidFill>
            <a:prstDash val="solid"/>
            <a:round/>
            <a:headEnd len="sm" w="sm" type="none"/>
            <a:tailEnd len="sm" w="sm" type="none"/>
          </a:ln>
        </p:spPr>
      </p:pic>
      <p:pic>
        <p:nvPicPr>
          <p:cNvPr id="223" name="Google Shape;223;g25228e54752_0_699"/>
          <p:cNvPicPr preferRelativeResize="0"/>
          <p:nvPr/>
        </p:nvPicPr>
        <p:blipFill>
          <a:blip r:embed="rId6">
            <a:alphaModFix/>
          </a:blip>
          <a:stretch>
            <a:fillRect/>
          </a:stretch>
        </p:blipFill>
        <p:spPr>
          <a:xfrm>
            <a:off x="8763975" y="5281325"/>
            <a:ext cx="3010149" cy="1261350"/>
          </a:xfrm>
          <a:prstGeom prst="rect">
            <a:avLst/>
          </a:prstGeom>
          <a:noFill/>
          <a:ln cap="flat" cmpd="sng" w="9525">
            <a:solidFill>
              <a:schemeClr val="dk2"/>
            </a:solidFill>
            <a:prstDash val="solid"/>
            <a:round/>
            <a:headEnd len="sm" w="sm" type="none"/>
            <a:tailEnd len="sm" w="sm" type="none"/>
          </a:ln>
        </p:spPr>
      </p:pic>
      <p:cxnSp>
        <p:nvCxnSpPr>
          <p:cNvPr id="224" name="Google Shape;224;g25228e54752_0_699"/>
          <p:cNvCxnSpPr>
            <a:endCxn id="221" idx="1"/>
          </p:cNvCxnSpPr>
          <p:nvPr/>
        </p:nvCxnSpPr>
        <p:spPr>
          <a:xfrm flipH="1" rot="10800000">
            <a:off x="3972400" y="1795356"/>
            <a:ext cx="3820800" cy="1580100"/>
          </a:xfrm>
          <a:prstGeom prst="curvedConnector3">
            <a:avLst>
              <a:gd fmla="val 50000" name="adj1"/>
            </a:avLst>
          </a:prstGeom>
          <a:noFill/>
          <a:ln cap="flat" cmpd="sng" w="28575">
            <a:solidFill>
              <a:schemeClr val="accent2"/>
            </a:solidFill>
            <a:prstDash val="dash"/>
            <a:round/>
            <a:headEnd len="med" w="med" type="none"/>
            <a:tailEnd len="med" w="med" type="stealth"/>
          </a:ln>
        </p:spPr>
      </p:cxnSp>
      <p:cxnSp>
        <p:nvCxnSpPr>
          <p:cNvPr id="225" name="Google Shape;225;g25228e54752_0_699"/>
          <p:cNvCxnSpPr>
            <a:endCxn id="222" idx="1"/>
          </p:cNvCxnSpPr>
          <p:nvPr/>
        </p:nvCxnSpPr>
        <p:spPr>
          <a:xfrm rot="-5400000">
            <a:off x="8837262" y="4115879"/>
            <a:ext cx="1038900" cy="330300"/>
          </a:xfrm>
          <a:prstGeom prst="curvedConnector2">
            <a:avLst/>
          </a:prstGeom>
          <a:noFill/>
          <a:ln cap="flat" cmpd="sng" w="28575">
            <a:solidFill>
              <a:schemeClr val="accent2"/>
            </a:solidFill>
            <a:prstDash val="dash"/>
            <a:round/>
            <a:headEnd len="med" w="med" type="none"/>
            <a:tailEnd len="med" w="med" type="stealth"/>
          </a:ln>
        </p:spPr>
      </p:cxnSp>
      <p:cxnSp>
        <p:nvCxnSpPr>
          <p:cNvPr id="226" name="Google Shape;226;g25228e54752_0_699"/>
          <p:cNvCxnSpPr>
            <a:endCxn id="223" idx="1"/>
          </p:cNvCxnSpPr>
          <p:nvPr/>
        </p:nvCxnSpPr>
        <p:spPr>
          <a:xfrm>
            <a:off x="6404775" y="4993700"/>
            <a:ext cx="2359200" cy="918300"/>
          </a:xfrm>
          <a:prstGeom prst="curvedConnector3">
            <a:avLst>
              <a:gd fmla="val 50000" name="adj1"/>
            </a:avLst>
          </a:prstGeom>
          <a:noFill/>
          <a:ln cap="flat" cmpd="sng" w="28575">
            <a:solidFill>
              <a:schemeClr val="accent2"/>
            </a:solidFill>
            <a:prstDash val="dash"/>
            <a:round/>
            <a:headEnd len="med" w="med" type="none"/>
            <a:tailEnd len="med" w="med" type="stealth"/>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DB2">
            <a:alpha val="17650"/>
          </a:srgbClr>
        </a:solidFill>
      </p:bgPr>
    </p:bg>
    <p:spTree>
      <p:nvGrpSpPr>
        <p:cNvPr id="230" name="Shape 230"/>
        <p:cNvGrpSpPr/>
        <p:nvPr/>
      </p:nvGrpSpPr>
      <p:grpSpPr>
        <a:xfrm>
          <a:off x="0" y="0"/>
          <a:ext cx="0" cy="0"/>
          <a:chOff x="0" y="0"/>
          <a:chExt cx="0" cy="0"/>
        </a:xfrm>
      </p:grpSpPr>
      <p:sp>
        <p:nvSpPr>
          <p:cNvPr id="231" name="Google Shape;231;g25228e54752_0_543"/>
          <p:cNvSpPr txBox="1"/>
          <p:nvPr/>
        </p:nvSpPr>
        <p:spPr>
          <a:xfrm>
            <a:off x="239125" y="48900"/>
            <a:ext cx="6480300" cy="525000"/>
          </a:xfrm>
          <a:prstGeom prst="rect">
            <a:avLst/>
          </a:prstGeom>
          <a:noFill/>
          <a:ln>
            <a:noFill/>
          </a:ln>
        </p:spPr>
        <p:txBody>
          <a:bodyPr anchorCtr="0" anchor="b" bIns="45700" lIns="91425" spcFirstLastPara="1" rIns="91425" wrap="square" tIns="45700">
            <a:normAutofit/>
          </a:bodyPr>
          <a:lstStyle/>
          <a:p>
            <a:pPr indent="0" lvl="0" marL="0" marR="0" rtl="0" algn="l">
              <a:lnSpc>
                <a:spcPct val="70000"/>
              </a:lnSpc>
              <a:spcBef>
                <a:spcPts val="0"/>
              </a:spcBef>
              <a:spcAft>
                <a:spcPts val="0"/>
              </a:spcAft>
              <a:buNone/>
            </a:pPr>
            <a:r>
              <a:rPr b="1" lang="nl-NL" sz="2710">
                <a:latin typeface="Roboto"/>
                <a:ea typeface="Roboto"/>
                <a:cs typeface="Roboto"/>
                <a:sym typeface="Roboto"/>
              </a:rPr>
              <a:t>Background, e</a:t>
            </a:r>
            <a:r>
              <a:rPr b="1" lang="nl-NL" sz="2710">
                <a:latin typeface="Roboto"/>
                <a:ea typeface="Roboto"/>
                <a:cs typeface="Roboto"/>
                <a:sym typeface="Roboto"/>
              </a:rPr>
              <a:t>cosystem, collaborations</a:t>
            </a:r>
            <a:endParaRPr b="0" i="0" sz="2710" u="none" cap="none" strike="noStrike">
              <a:latin typeface="Arial"/>
              <a:ea typeface="Arial"/>
              <a:cs typeface="Arial"/>
              <a:sym typeface="Arial"/>
            </a:endParaRPr>
          </a:p>
        </p:txBody>
      </p:sp>
      <p:sp>
        <p:nvSpPr>
          <p:cNvPr id="232" name="Google Shape;232;g25228e54752_0_543"/>
          <p:cNvSpPr txBox="1"/>
          <p:nvPr>
            <p:ph idx="12" type="sldNum"/>
          </p:nvPr>
        </p:nvSpPr>
        <p:spPr>
          <a:xfrm>
            <a:off x="11409045" y="6333134"/>
            <a:ext cx="731700" cy="525000"/>
          </a:xfrm>
          <a:prstGeom prst="rect">
            <a:avLst/>
          </a:prstGeom>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graphicFrame>
        <p:nvGraphicFramePr>
          <p:cNvPr id="233" name="Google Shape;233;g25228e54752_0_543"/>
          <p:cNvGraphicFramePr/>
          <p:nvPr/>
        </p:nvGraphicFramePr>
        <p:xfrm>
          <a:off x="346200" y="683263"/>
          <a:ext cx="3000000" cy="3000000"/>
        </p:xfrm>
        <a:graphic>
          <a:graphicData uri="http://schemas.openxmlformats.org/drawingml/2006/table">
            <a:tbl>
              <a:tblPr>
                <a:noFill/>
                <a:tableStyleId>{9C8C69C0-B8D8-43F8-985A-D25166E53EFA}</a:tableStyleId>
              </a:tblPr>
              <a:tblGrid>
                <a:gridCol w="958300"/>
                <a:gridCol w="958300"/>
                <a:gridCol w="958300"/>
                <a:gridCol w="958300"/>
                <a:gridCol w="958300"/>
                <a:gridCol w="958300"/>
                <a:gridCol w="958300"/>
                <a:gridCol w="958300"/>
                <a:gridCol w="958300"/>
                <a:gridCol w="958300"/>
                <a:gridCol w="958300"/>
                <a:gridCol w="958300"/>
              </a:tblGrid>
              <a:tr h="216900">
                <a:tc>
                  <a:txBody>
                    <a:bodyPr/>
                    <a:lstStyle/>
                    <a:p>
                      <a:pPr indent="0" lvl="0" marL="0" rtl="0" algn="ctr">
                        <a:spcBef>
                          <a:spcPts val="0"/>
                        </a:spcBef>
                        <a:spcAft>
                          <a:spcPts val="0"/>
                        </a:spcAft>
                        <a:buNone/>
                      </a:pPr>
                      <a:r>
                        <a:rPr lang="nl-NL" sz="800"/>
                        <a:t>2016</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2017</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2018</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2019</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2020</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2021</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2022</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2023</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2024</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2025</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2026</a:t>
                      </a:r>
                      <a:endParaRPr sz="800"/>
                    </a:p>
                  </a:txBody>
                  <a:tcPr marT="54000" marB="18000" marR="91425" marL="91425">
                    <a:solidFill>
                      <a:srgbClr val="008792">
                        <a:alpha val="17650"/>
                      </a:srgbClr>
                    </a:solidFill>
                  </a:tcPr>
                </a:tc>
                <a:tc>
                  <a:txBody>
                    <a:bodyPr/>
                    <a:lstStyle/>
                    <a:p>
                      <a:pPr indent="0" lvl="0" marL="0" rtl="0" algn="ctr">
                        <a:spcBef>
                          <a:spcPts val="0"/>
                        </a:spcBef>
                        <a:spcAft>
                          <a:spcPts val="0"/>
                        </a:spcAft>
                        <a:buNone/>
                      </a:pPr>
                      <a:r>
                        <a:rPr lang="nl-NL" sz="800"/>
                        <a:t>…</a:t>
                      </a:r>
                      <a:endParaRPr sz="800"/>
                    </a:p>
                  </a:txBody>
                  <a:tcPr marT="54000" marB="18000" marR="91425" marL="91425">
                    <a:solidFill>
                      <a:srgbClr val="008792">
                        <a:alpha val="17650"/>
                      </a:srgbClr>
                    </a:solidFill>
                  </a:tcPr>
                </a:tc>
              </a:tr>
            </a:tbl>
          </a:graphicData>
        </a:graphic>
      </p:graphicFrame>
      <p:grpSp>
        <p:nvGrpSpPr>
          <p:cNvPr id="234" name="Google Shape;234;g25228e54752_0_543"/>
          <p:cNvGrpSpPr/>
          <p:nvPr/>
        </p:nvGrpSpPr>
        <p:grpSpPr>
          <a:xfrm>
            <a:off x="336037" y="1460526"/>
            <a:ext cx="2603955" cy="720029"/>
            <a:chOff x="336049" y="1460475"/>
            <a:chExt cx="2957024" cy="817100"/>
          </a:xfrm>
        </p:grpSpPr>
        <p:grpSp>
          <p:nvGrpSpPr>
            <p:cNvPr id="235" name="Google Shape;235;g25228e54752_0_543"/>
            <p:cNvGrpSpPr/>
            <p:nvPr/>
          </p:nvGrpSpPr>
          <p:grpSpPr>
            <a:xfrm>
              <a:off x="336049" y="1460475"/>
              <a:ext cx="2957024" cy="738900"/>
              <a:chOff x="6828374" y="4266325"/>
              <a:chExt cx="2957024" cy="738900"/>
            </a:xfrm>
          </p:grpSpPr>
          <p:pic>
            <p:nvPicPr>
              <p:cNvPr id="236" name="Google Shape;236;g25228e54752_0_543"/>
              <p:cNvPicPr preferRelativeResize="0"/>
              <p:nvPr/>
            </p:nvPicPr>
            <p:blipFill rotWithShape="1">
              <a:blip r:embed="rId3">
                <a:alphaModFix/>
              </a:blip>
              <a:srcRect b="18541" l="7585" r="8040" t="16808"/>
              <a:stretch/>
            </p:blipFill>
            <p:spPr>
              <a:xfrm>
                <a:off x="6828374" y="4365775"/>
                <a:ext cx="702000" cy="540000"/>
              </a:xfrm>
              <a:prstGeom prst="rect">
                <a:avLst/>
              </a:prstGeom>
              <a:noFill/>
              <a:ln>
                <a:noFill/>
              </a:ln>
            </p:spPr>
          </p:pic>
          <p:sp>
            <p:nvSpPr>
              <p:cNvPr id="237" name="Google Shape;237;g25228e54752_0_543"/>
              <p:cNvSpPr txBox="1"/>
              <p:nvPr/>
            </p:nvSpPr>
            <p:spPr>
              <a:xfrm>
                <a:off x="7659597" y="4266325"/>
                <a:ext cx="2125800" cy="73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latin typeface="Roboto"/>
                    <a:ea typeface="Roboto"/>
                    <a:cs typeface="Roboto"/>
                    <a:sym typeface="Roboto"/>
                  </a:rPr>
                  <a:t>INDIGO-DataCloud</a:t>
                </a:r>
                <a:br>
                  <a:rPr lang="nl-NL" sz="1200">
                    <a:latin typeface="Roboto Light"/>
                    <a:ea typeface="Roboto Light"/>
                    <a:cs typeface="Roboto Light"/>
                    <a:sym typeface="Roboto Light"/>
                  </a:rPr>
                </a:br>
                <a:r>
                  <a:rPr lang="nl-NL" sz="1200">
                    <a:latin typeface="Roboto Light"/>
                    <a:ea typeface="Roboto Light"/>
                    <a:cs typeface="Roboto Light"/>
                    <a:sym typeface="Roboto Light"/>
                  </a:rPr>
                  <a:t>PaaS-based cloud solution for e-Science</a:t>
                </a:r>
                <a:endParaRPr sz="1200">
                  <a:latin typeface="Roboto Light"/>
                  <a:ea typeface="Roboto Light"/>
                  <a:cs typeface="Roboto Light"/>
                  <a:sym typeface="Roboto Light"/>
                </a:endParaRPr>
              </a:p>
            </p:txBody>
          </p:sp>
        </p:grpSp>
        <p:cxnSp>
          <p:nvCxnSpPr>
            <p:cNvPr id="238" name="Google Shape;238;g25228e54752_0_543"/>
            <p:cNvCxnSpPr/>
            <p:nvPr/>
          </p:nvCxnSpPr>
          <p:spPr>
            <a:xfrm>
              <a:off x="424650" y="2277575"/>
              <a:ext cx="1485000" cy="0"/>
            </a:xfrm>
            <a:prstGeom prst="straightConnector1">
              <a:avLst/>
            </a:prstGeom>
            <a:noFill/>
            <a:ln cap="flat" cmpd="sng" w="28575">
              <a:solidFill>
                <a:schemeClr val="dk2"/>
              </a:solidFill>
              <a:prstDash val="solid"/>
              <a:round/>
              <a:headEnd len="med" w="med" type="none"/>
              <a:tailEnd len="med" w="med" type="oval"/>
            </a:ln>
          </p:spPr>
        </p:cxnSp>
      </p:grpSp>
      <p:grpSp>
        <p:nvGrpSpPr>
          <p:cNvPr id="239" name="Google Shape;239;g25228e54752_0_543"/>
          <p:cNvGrpSpPr/>
          <p:nvPr/>
        </p:nvGrpSpPr>
        <p:grpSpPr>
          <a:xfrm>
            <a:off x="2252750" y="6029235"/>
            <a:ext cx="4817894" cy="720024"/>
            <a:chOff x="2252650" y="4290812"/>
            <a:chExt cx="4697635" cy="700413"/>
          </a:xfrm>
        </p:grpSpPr>
        <p:grpSp>
          <p:nvGrpSpPr>
            <p:cNvPr id="240" name="Google Shape;240;g25228e54752_0_543"/>
            <p:cNvGrpSpPr/>
            <p:nvPr/>
          </p:nvGrpSpPr>
          <p:grpSpPr>
            <a:xfrm>
              <a:off x="2252661" y="4290812"/>
              <a:ext cx="4697624" cy="540000"/>
              <a:chOff x="5246173" y="3664137"/>
              <a:chExt cx="4697624" cy="540000"/>
            </a:xfrm>
          </p:grpSpPr>
          <p:pic>
            <p:nvPicPr>
              <p:cNvPr id="241" name="Google Shape;241;g25228e54752_0_543"/>
              <p:cNvPicPr preferRelativeResize="0"/>
              <p:nvPr/>
            </p:nvPicPr>
            <p:blipFill>
              <a:blip r:embed="rId4">
                <a:alphaModFix/>
              </a:blip>
              <a:stretch>
                <a:fillRect/>
              </a:stretch>
            </p:blipFill>
            <p:spPr>
              <a:xfrm>
                <a:off x="5246173" y="3664138"/>
                <a:ext cx="2284200" cy="540000"/>
              </a:xfrm>
              <a:prstGeom prst="rect">
                <a:avLst/>
              </a:prstGeom>
              <a:noFill/>
              <a:ln>
                <a:noFill/>
              </a:ln>
            </p:spPr>
          </p:pic>
          <p:sp>
            <p:nvSpPr>
              <p:cNvPr id="242" name="Google Shape;242;g25228e54752_0_543"/>
              <p:cNvSpPr txBox="1"/>
              <p:nvPr/>
            </p:nvSpPr>
            <p:spPr>
              <a:xfrm>
                <a:off x="7659597" y="3664137"/>
                <a:ext cx="22842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latin typeface="Roboto"/>
                    <a:ea typeface="Roboto"/>
                    <a:cs typeface="Roboto"/>
                    <a:sym typeface="Roboto"/>
                  </a:rPr>
                  <a:t>EOSC-Hub</a:t>
                </a:r>
                <a:endParaRPr b="1" sz="1200">
                  <a:latin typeface="Roboto"/>
                  <a:ea typeface="Roboto"/>
                  <a:cs typeface="Roboto"/>
                  <a:sym typeface="Roboto"/>
                </a:endParaRPr>
              </a:p>
              <a:p>
                <a:pPr indent="0" lvl="0" marL="0" rtl="0" algn="l">
                  <a:spcBef>
                    <a:spcPts val="0"/>
                  </a:spcBef>
                  <a:spcAft>
                    <a:spcPts val="0"/>
                  </a:spcAft>
                  <a:buNone/>
                </a:pPr>
                <a:r>
                  <a:rPr lang="nl-NL" sz="1200">
                    <a:latin typeface="Roboto Light"/>
                    <a:ea typeface="Roboto Light"/>
                    <a:cs typeface="Roboto Light"/>
                    <a:sym typeface="Roboto Light"/>
                  </a:rPr>
                  <a:t>Industry and innovate SME support</a:t>
                </a:r>
                <a:endParaRPr sz="1200">
                  <a:latin typeface="Roboto Light"/>
                  <a:ea typeface="Roboto Light"/>
                  <a:cs typeface="Roboto Light"/>
                  <a:sym typeface="Roboto Light"/>
                </a:endParaRPr>
              </a:p>
            </p:txBody>
          </p:sp>
        </p:grpSp>
        <p:cxnSp>
          <p:nvCxnSpPr>
            <p:cNvPr id="243" name="Google Shape;243;g25228e54752_0_543"/>
            <p:cNvCxnSpPr/>
            <p:nvPr/>
          </p:nvCxnSpPr>
          <p:spPr>
            <a:xfrm>
              <a:off x="2252650" y="4991225"/>
              <a:ext cx="3420600" cy="0"/>
            </a:xfrm>
            <a:prstGeom prst="straightConnector1">
              <a:avLst/>
            </a:prstGeom>
            <a:noFill/>
            <a:ln cap="flat" cmpd="sng" w="28575">
              <a:solidFill>
                <a:schemeClr val="dk2"/>
              </a:solidFill>
              <a:prstDash val="solid"/>
              <a:round/>
              <a:headEnd len="med" w="med" type="oval"/>
              <a:tailEnd len="med" w="med" type="oval"/>
            </a:ln>
          </p:spPr>
        </p:cxnSp>
      </p:grpSp>
      <p:grpSp>
        <p:nvGrpSpPr>
          <p:cNvPr id="244" name="Google Shape;244;g25228e54752_0_543"/>
          <p:cNvGrpSpPr/>
          <p:nvPr/>
        </p:nvGrpSpPr>
        <p:grpSpPr>
          <a:xfrm>
            <a:off x="5088673" y="5138636"/>
            <a:ext cx="3692718" cy="643822"/>
            <a:chOff x="5088774" y="5148179"/>
            <a:chExt cx="4156126" cy="725596"/>
          </a:xfrm>
        </p:grpSpPr>
        <p:grpSp>
          <p:nvGrpSpPr>
            <p:cNvPr id="245" name="Google Shape;245;g25228e54752_0_543"/>
            <p:cNvGrpSpPr/>
            <p:nvPr/>
          </p:nvGrpSpPr>
          <p:grpSpPr>
            <a:xfrm>
              <a:off x="5088774" y="5148179"/>
              <a:ext cx="4156126" cy="554100"/>
              <a:chOff x="6590774" y="1458204"/>
              <a:chExt cx="4156126" cy="554100"/>
            </a:xfrm>
          </p:grpSpPr>
          <p:pic>
            <p:nvPicPr>
              <p:cNvPr id="246" name="Google Shape;246;g25228e54752_0_543"/>
              <p:cNvPicPr preferRelativeResize="0"/>
              <p:nvPr/>
            </p:nvPicPr>
            <p:blipFill>
              <a:blip r:embed="rId5">
                <a:alphaModFix/>
              </a:blip>
              <a:stretch>
                <a:fillRect/>
              </a:stretch>
            </p:blipFill>
            <p:spPr>
              <a:xfrm>
                <a:off x="6590774" y="1471787"/>
                <a:ext cx="939600" cy="540000"/>
              </a:xfrm>
              <a:prstGeom prst="rect">
                <a:avLst/>
              </a:prstGeom>
              <a:noFill/>
              <a:ln>
                <a:noFill/>
              </a:ln>
            </p:spPr>
          </p:pic>
          <p:sp>
            <p:nvSpPr>
              <p:cNvPr id="247" name="Google Shape;247;g25228e54752_0_543"/>
              <p:cNvSpPr txBox="1"/>
              <p:nvPr/>
            </p:nvSpPr>
            <p:spPr>
              <a:xfrm>
                <a:off x="7659600" y="1458204"/>
                <a:ext cx="30873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latin typeface="Roboto"/>
                    <a:ea typeface="Roboto"/>
                    <a:cs typeface="Roboto"/>
                    <a:sym typeface="Roboto"/>
                  </a:rPr>
                  <a:t>EGI-ACE</a:t>
                </a:r>
                <a:br>
                  <a:rPr lang="nl-NL" sz="1200">
                    <a:latin typeface="Roboto Light"/>
                    <a:ea typeface="Roboto Light"/>
                    <a:cs typeface="Roboto Light"/>
                    <a:sym typeface="Roboto Light"/>
                  </a:rPr>
                </a:br>
                <a:r>
                  <a:rPr lang="nl-NL" sz="1200">
                    <a:latin typeface="Roboto Light"/>
                    <a:ea typeface="Roboto Light"/>
                    <a:cs typeface="Roboto Light"/>
                    <a:sym typeface="Roboto Light"/>
                  </a:rPr>
                  <a:t>AI services for the EOSC Compute</a:t>
                </a:r>
                <a:endParaRPr sz="1200">
                  <a:latin typeface="Roboto Light"/>
                  <a:ea typeface="Roboto Light"/>
                  <a:cs typeface="Roboto Light"/>
                  <a:sym typeface="Roboto Light"/>
                </a:endParaRPr>
              </a:p>
            </p:txBody>
          </p:sp>
        </p:grpSp>
        <p:cxnSp>
          <p:nvCxnSpPr>
            <p:cNvPr id="248" name="Google Shape;248;g25228e54752_0_543"/>
            <p:cNvCxnSpPr/>
            <p:nvPr/>
          </p:nvCxnSpPr>
          <p:spPr>
            <a:xfrm>
              <a:off x="5088775" y="5873775"/>
              <a:ext cx="2469300" cy="0"/>
            </a:xfrm>
            <a:prstGeom prst="straightConnector1">
              <a:avLst/>
            </a:prstGeom>
            <a:noFill/>
            <a:ln cap="flat" cmpd="sng" w="28575">
              <a:solidFill>
                <a:schemeClr val="dk2"/>
              </a:solidFill>
              <a:prstDash val="solid"/>
              <a:round/>
              <a:headEnd len="med" w="med" type="oval"/>
              <a:tailEnd len="med" w="med" type="oval"/>
            </a:ln>
          </p:spPr>
        </p:cxnSp>
      </p:grpSp>
      <p:grpSp>
        <p:nvGrpSpPr>
          <p:cNvPr id="249" name="Google Shape;249;g25228e54752_0_543"/>
          <p:cNvGrpSpPr/>
          <p:nvPr/>
        </p:nvGrpSpPr>
        <p:grpSpPr>
          <a:xfrm>
            <a:off x="1378219" y="3221000"/>
            <a:ext cx="3483176" cy="567588"/>
            <a:chOff x="1378276" y="2493828"/>
            <a:chExt cx="3900096" cy="635313"/>
          </a:xfrm>
        </p:grpSpPr>
        <p:grpSp>
          <p:nvGrpSpPr>
            <p:cNvPr id="250" name="Google Shape;250;g25228e54752_0_543"/>
            <p:cNvGrpSpPr/>
            <p:nvPr/>
          </p:nvGrpSpPr>
          <p:grpSpPr>
            <a:xfrm>
              <a:off x="1378276" y="2493828"/>
              <a:ext cx="3900096" cy="540000"/>
              <a:chOff x="6445701" y="5497528"/>
              <a:chExt cx="3900096" cy="540000"/>
            </a:xfrm>
          </p:grpSpPr>
          <p:pic>
            <p:nvPicPr>
              <p:cNvPr id="251" name="Google Shape;251;g25228e54752_0_543"/>
              <p:cNvPicPr preferRelativeResize="0"/>
              <p:nvPr/>
            </p:nvPicPr>
            <p:blipFill>
              <a:blip r:embed="rId6">
                <a:alphaModFix/>
              </a:blip>
              <a:stretch>
                <a:fillRect/>
              </a:stretch>
            </p:blipFill>
            <p:spPr>
              <a:xfrm>
                <a:off x="6445701" y="5533669"/>
                <a:ext cx="1084673" cy="467712"/>
              </a:xfrm>
              <a:prstGeom prst="rect">
                <a:avLst/>
              </a:prstGeom>
              <a:noFill/>
              <a:ln>
                <a:noFill/>
              </a:ln>
            </p:spPr>
          </p:pic>
          <p:sp>
            <p:nvSpPr>
              <p:cNvPr id="252" name="Google Shape;252;g25228e54752_0_543"/>
              <p:cNvSpPr txBox="1"/>
              <p:nvPr/>
            </p:nvSpPr>
            <p:spPr>
              <a:xfrm>
                <a:off x="7659597" y="5497528"/>
                <a:ext cx="26862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latin typeface="Roboto"/>
                    <a:ea typeface="Roboto"/>
                    <a:cs typeface="Roboto"/>
                    <a:sym typeface="Roboto"/>
                  </a:rPr>
                  <a:t>DEEP-Hybrid-DataCloud</a:t>
                </a:r>
                <a:br>
                  <a:rPr lang="nl-NL" sz="1200">
                    <a:latin typeface="Roboto Light"/>
                    <a:ea typeface="Roboto Light"/>
                    <a:cs typeface="Roboto Light"/>
                    <a:sym typeface="Roboto Light"/>
                  </a:rPr>
                </a:br>
                <a:r>
                  <a:rPr lang="nl-NL" sz="1200">
                    <a:latin typeface="Roboto Light"/>
                    <a:ea typeface="Roboto Light"/>
                    <a:cs typeface="Roboto Light"/>
                    <a:sym typeface="Roboto Light"/>
                  </a:rPr>
                  <a:t>AI/ML/DL PaaS, access to GPUs</a:t>
                </a:r>
                <a:endParaRPr sz="1200">
                  <a:latin typeface="Roboto Light"/>
                  <a:ea typeface="Roboto Light"/>
                  <a:cs typeface="Roboto Light"/>
                  <a:sym typeface="Roboto Light"/>
                </a:endParaRPr>
              </a:p>
            </p:txBody>
          </p:sp>
        </p:grpSp>
        <p:cxnSp>
          <p:nvCxnSpPr>
            <p:cNvPr id="253" name="Google Shape;253;g25228e54752_0_543"/>
            <p:cNvCxnSpPr/>
            <p:nvPr/>
          </p:nvCxnSpPr>
          <p:spPr>
            <a:xfrm>
              <a:off x="2160975" y="3129141"/>
              <a:ext cx="2538000" cy="0"/>
            </a:xfrm>
            <a:prstGeom prst="straightConnector1">
              <a:avLst/>
            </a:prstGeom>
            <a:noFill/>
            <a:ln cap="flat" cmpd="sng" w="28575">
              <a:solidFill>
                <a:schemeClr val="dk2"/>
              </a:solidFill>
              <a:prstDash val="solid"/>
              <a:round/>
              <a:headEnd len="med" w="med" type="oval"/>
              <a:tailEnd len="med" w="med" type="oval"/>
            </a:ln>
          </p:spPr>
        </p:cxnSp>
      </p:grpSp>
      <p:grpSp>
        <p:nvGrpSpPr>
          <p:cNvPr id="254" name="Google Shape;254;g25228e54752_0_543"/>
          <p:cNvGrpSpPr/>
          <p:nvPr/>
        </p:nvGrpSpPr>
        <p:grpSpPr>
          <a:xfrm>
            <a:off x="6271625" y="1037875"/>
            <a:ext cx="4673491" cy="588076"/>
            <a:chOff x="6271314" y="1571224"/>
            <a:chExt cx="4928803" cy="620399"/>
          </a:xfrm>
        </p:grpSpPr>
        <p:grpSp>
          <p:nvGrpSpPr>
            <p:cNvPr id="255" name="Google Shape;255;g25228e54752_0_543"/>
            <p:cNvGrpSpPr/>
            <p:nvPr/>
          </p:nvGrpSpPr>
          <p:grpSpPr>
            <a:xfrm>
              <a:off x="6271314" y="1571224"/>
              <a:ext cx="4928803" cy="540000"/>
              <a:chOff x="5610781" y="6183649"/>
              <a:chExt cx="4928803" cy="540000"/>
            </a:xfrm>
          </p:grpSpPr>
          <p:pic>
            <p:nvPicPr>
              <p:cNvPr id="256" name="Google Shape;256;g25228e54752_0_543"/>
              <p:cNvPicPr preferRelativeResize="0"/>
              <p:nvPr/>
            </p:nvPicPr>
            <p:blipFill rotWithShape="1">
              <a:blip r:embed="rId7">
                <a:alphaModFix/>
              </a:blip>
              <a:srcRect b="18912" l="8559" r="7442" t="23793"/>
              <a:stretch/>
            </p:blipFill>
            <p:spPr>
              <a:xfrm>
                <a:off x="5610781" y="6219798"/>
                <a:ext cx="1919593" cy="467712"/>
              </a:xfrm>
              <a:prstGeom prst="rect">
                <a:avLst/>
              </a:prstGeom>
              <a:noFill/>
              <a:ln>
                <a:noFill/>
              </a:ln>
            </p:spPr>
          </p:pic>
          <p:sp>
            <p:nvSpPr>
              <p:cNvPr id="257" name="Google Shape;257;g25228e54752_0_543"/>
              <p:cNvSpPr txBox="1"/>
              <p:nvPr/>
            </p:nvSpPr>
            <p:spPr>
              <a:xfrm>
                <a:off x="7659584" y="6183649"/>
                <a:ext cx="28800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latin typeface="Roboto"/>
                    <a:ea typeface="Roboto"/>
                    <a:cs typeface="Roboto"/>
                    <a:sym typeface="Roboto"/>
                  </a:rPr>
                  <a:t>AI4EOSC</a:t>
                </a:r>
                <a:br>
                  <a:rPr lang="nl-NL" sz="1200">
                    <a:latin typeface="Roboto Light"/>
                    <a:ea typeface="Roboto Light"/>
                    <a:cs typeface="Roboto Light"/>
                    <a:sym typeface="Roboto Light"/>
                  </a:rPr>
                </a:br>
                <a:r>
                  <a:rPr lang="nl-NL" sz="1200">
                    <a:latin typeface="Roboto Light"/>
                    <a:ea typeface="Roboto Light"/>
                    <a:cs typeface="Roboto Light"/>
                    <a:sym typeface="Roboto Light"/>
                  </a:rPr>
                  <a:t>Enhanced AI Platform for the #EOSC</a:t>
                </a:r>
                <a:endParaRPr sz="1200">
                  <a:latin typeface="Roboto Light"/>
                  <a:ea typeface="Roboto Light"/>
                  <a:cs typeface="Roboto Light"/>
                  <a:sym typeface="Roboto Light"/>
                </a:endParaRPr>
              </a:p>
            </p:txBody>
          </p:sp>
        </p:grpSp>
        <p:cxnSp>
          <p:nvCxnSpPr>
            <p:cNvPr id="258" name="Google Shape;258;g25228e54752_0_543"/>
            <p:cNvCxnSpPr/>
            <p:nvPr/>
          </p:nvCxnSpPr>
          <p:spPr>
            <a:xfrm>
              <a:off x="6654227" y="2191623"/>
              <a:ext cx="2880000" cy="0"/>
            </a:xfrm>
            <a:prstGeom prst="straightConnector1">
              <a:avLst/>
            </a:prstGeom>
            <a:noFill/>
            <a:ln cap="flat" cmpd="sng" w="28575">
              <a:solidFill>
                <a:schemeClr val="dk2"/>
              </a:solidFill>
              <a:prstDash val="solid"/>
              <a:round/>
              <a:headEnd len="med" w="med" type="oval"/>
              <a:tailEnd len="med" w="med" type="oval"/>
            </a:ln>
          </p:spPr>
        </p:cxnSp>
      </p:grpSp>
      <p:grpSp>
        <p:nvGrpSpPr>
          <p:cNvPr id="259" name="Google Shape;259;g25228e54752_0_543"/>
          <p:cNvGrpSpPr/>
          <p:nvPr/>
        </p:nvGrpSpPr>
        <p:grpSpPr>
          <a:xfrm>
            <a:off x="6271598" y="4352493"/>
            <a:ext cx="4293649" cy="567618"/>
            <a:chOff x="6271314" y="4049700"/>
            <a:chExt cx="4656886" cy="615771"/>
          </a:xfrm>
        </p:grpSpPr>
        <p:grpSp>
          <p:nvGrpSpPr>
            <p:cNvPr id="260" name="Google Shape;260;g25228e54752_0_543"/>
            <p:cNvGrpSpPr/>
            <p:nvPr/>
          </p:nvGrpSpPr>
          <p:grpSpPr>
            <a:xfrm>
              <a:off x="6271314" y="4049700"/>
              <a:ext cx="4656886" cy="540000"/>
              <a:chOff x="6231914" y="2558725"/>
              <a:chExt cx="4656886" cy="540000"/>
            </a:xfrm>
          </p:grpSpPr>
          <p:pic>
            <p:nvPicPr>
              <p:cNvPr id="261" name="Google Shape;261;g25228e54752_0_543"/>
              <p:cNvPicPr preferRelativeResize="0"/>
              <p:nvPr/>
            </p:nvPicPr>
            <p:blipFill>
              <a:blip r:embed="rId8">
                <a:alphaModFix/>
              </a:blip>
              <a:stretch>
                <a:fillRect/>
              </a:stretch>
            </p:blipFill>
            <p:spPr>
              <a:xfrm>
                <a:off x="6231914" y="2594869"/>
                <a:ext cx="1298459" cy="467712"/>
              </a:xfrm>
              <a:prstGeom prst="rect">
                <a:avLst/>
              </a:prstGeom>
              <a:noFill/>
              <a:ln>
                <a:noFill/>
              </a:ln>
            </p:spPr>
          </p:pic>
          <p:sp>
            <p:nvSpPr>
              <p:cNvPr id="262" name="Google Shape;262;g25228e54752_0_543"/>
              <p:cNvSpPr txBox="1"/>
              <p:nvPr/>
            </p:nvSpPr>
            <p:spPr>
              <a:xfrm>
                <a:off x="7659600" y="2558725"/>
                <a:ext cx="3229200" cy="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latin typeface="Roboto"/>
                    <a:ea typeface="Roboto"/>
                    <a:cs typeface="Roboto"/>
                    <a:sym typeface="Roboto"/>
                  </a:rPr>
                  <a:t>iMagine</a:t>
                </a:r>
                <a:br>
                  <a:rPr lang="nl-NL" sz="1200">
                    <a:latin typeface="Roboto Light"/>
                    <a:ea typeface="Roboto Light"/>
                    <a:cs typeface="Roboto Light"/>
                    <a:sym typeface="Roboto Light"/>
                  </a:rPr>
                </a:br>
                <a:r>
                  <a:rPr lang="nl-NL" sz="1200">
                    <a:latin typeface="Roboto Light"/>
                    <a:ea typeface="Roboto Light"/>
                    <a:cs typeface="Roboto Light"/>
                    <a:sym typeface="Roboto Light"/>
                  </a:rPr>
                  <a:t>AI imaging platform for aquatic sciences</a:t>
                </a:r>
                <a:endParaRPr sz="1200">
                  <a:latin typeface="Roboto Light"/>
                  <a:ea typeface="Roboto Light"/>
                  <a:cs typeface="Roboto Light"/>
                  <a:sym typeface="Roboto Light"/>
                </a:endParaRPr>
              </a:p>
            </p:txBody>
          </p:sp>
        </p:grpSp>
        <p:cxnSp>
          <p:nvCxnSpPr>
            <p:cNvPr id="263" name="Google Shape;263;g25228e54752_0_543"/>
            <p:cNvCxnSpPr/>
            <p:nvPr/>
          </p:nvCxnSpPr>
          <p:spPr>
            <a:xfrm>
              <a:off x="6603763" y="4665471"/>
              <a:ext cx="2880000" cy="0"/>
            </a:xfrm>
            <a:prstGeom prst="straightConnector1">
              <a:avLst/>
            </a:prstGeom>
            <a:noFill/>
            <a:ln cap="flat" cmpd="sng" w="28575">
              <a:solidFill>
                <a:schemeClr val="dk2"/>
              </a:solidFill>
              <a:prstDash val="solid"/>
              <a:round/>
              <a:headEnd len="med" w="med" type="oval"/>
              <a:tailEnd len="med" w="med" type="oval"/>
            </a:ln>
          </p:spPr>
        </p:cxnSp>
      </p:grpSp>
      <p:cxnSp>
        <p:nvCxnSpPr>
          <p:cNvPr id="264" name="Google Shape;264;g25228e54752_0_543"/>
          <p:cNvCxnSpPr>
            <a:stCxn id="236" idx="2"/>
            <a:endCxn id="251" idx="1"/>
          </p:cNvCxnSpPr>
          <p:nvPr/>
        </p:nvCxnSpPr>
        <p:spPr>
          <a:xfrm flipH="1" rot="-5400000">
            <a:off x="292628" y="2376509"/>
            <a:ext cx="1438200" cy="733200"/>
          </a:xfrm>
          <a:prstGeom prst="curvedConnector2">
            <a:avLst/>
          </a:prstGeom>
          <a:noFill/>
          <a:ln cap="flat" cmpd="sng" w="28575">
            <a:solidFill>
              <a:srgbClr val="008792"/>
            </a:solidFill>
            <a:prstDash val="solid"/>
            <a:round/>
            <a:headEnd len="med" w="med" type="none"/>
            <a:tailEnd len="med" w="med" type="triangle"/>
          </a:ln>
        </p:spPr>
      </p:cxnSp>
      <p:cxnSp>
        <p:nvCxnSpPr>
          <p:cNvPr id="265" name="Google Shape;265;g25228e54752_0_543"/>
          <p:cNvCxnSpPr>
            <a:stCxn id="252" idx="3"/>
            <a:endCxn id="256" idx="1"/>
          </p:cNvCxnSpPr>
          <p:nvPr/>
        </p:nvCxnSpPr>
        <p:spPr>
          <a:xfrm flipH="1" rot="10800000">
            <a:off x="4861395" y="1293818"/>
            <a:ext cx="1410300" cy="2168400"/>
          </a:xfrm>
          <a:prstGeom prst="curvedConnector3">
            <a:avLst>
              <a:gd fmla="val 49997" name="adj1"/>
            </a:avLst>
          </a:prstGeom>
          <a:noFill/>
          <a:ln cap="flat" cmpd="sng" w="28575">
            <a:solidFill>
              <a:srgbClr val="008792"/>
            </a:solidFill>
            <a:prstDash val="solid"/>
            <a:round/>
            <a:headEnd len="med" w="med" type="none"/>
            <a:tailEnd len="med" w="med" type="triangle"/>
          </a:ln>
        </p:spPr>
      </p:cxnSp>
      <p:cxnSp>
        <p:nvCxnSpPr>
          <p:cNvPr id="266" name="Google Shape;266;g25228e54752_0_543"/>
          <p:cNvCxnSpPr>
            <a:stCxn id="251" idx="2"/>
            <a:endCxn id="241" idx="0"/>
          </p:cNvCxnSpPr>
          <p:nvPr/>
        </p:nvCxnSpPr>
        <p:spPr>
          <a:xfrm flipH="1" rot="-5400000">
            <a:off x="1464330" y="4069392"/>
            <a:ext cx="2358000" cy="1561500"/>
          </a:xfrm>
          <a:prstGeom prst="curvedConnector3">
            <a:avLst>
              <a:gd fmla="val 50002" name="adj1"/>
            </a:avLst>
          </a:prstGeom>
          <a:noFill/>
          <a:ln cap="flat" cmpd="sng" w="28575">
            <a:solidFill>
              <a:srgbClr val="E06666"/>
            </a:solidFill>
            <a:prstDash val="dash"/>
            <a:round/>
            <a:headEnd len="med" w="med" type="none"/>
            <a:tailEnd len="med" w="med" type="triangle"/>
          </a:ln>
        </p:spPr>
      </p:cxnSp>
      <p:cxnSp>
        <p:nvCxnSpPr>
          <p:cNvPr id="267" name="Google Shape;267;g25228e54752_0_543"/>
          <p:cNvCxnSpPr>
            <a:stCxn id="251" idx="2"/>
            <a:endCxn id="246" idx="1"/>
          </p:cNvCxnSpPr>
          <p:nvPr/>
        </p:nvCxnSpPr>
        <p:spPr>
          <a:xfrm flipH="1" rot="-5400000">
            <a:off x="2616180" y="2917542"/>
            <a:ext cx="1719000" cy="3226200"/>
          </a:xfrm>
          <a:prstGeom prst="curvedConnector2">
            <a:avLst/>
          </a:prstGeom>
          <a:noFill/>
          <a:ln cap="flat" cmpd="sng" w="28575">
            <a:solidFill>
              <a:srgbClr val="E06666"/>
            </a:solidFill>
            <a:prstDash val="dash"/>
            <a:round/>
            <a:headEnd len="med" w="med" type="none"/>
            <a:tailEnd len="med" w="med" type="triangle"/>
          </a:ln>
        </p:spPr>
      </p:cxnSp>
      <p:cxnSp>
        <p:nvCxnSpPr>
          <p:cNvPr id="268" name="Google Shape;268;g25228e54752_0_543"/>
          <p:cNvCxnSpPr>
            <a:stCxn id="252" idx="3"/>
            <a:endCxn id="261" idx="1"/>
          </p:cNvCxnSpPr>
          <p:nvPr/>
        </p:nvCxnSpPr>
        <p:spPr>
          <a:xfrm>
            <a:off x="4861395" y="3462218"/>
            <a:ext cx="1410300" cy="1139100"/>
          </a:xfrm>
          <a:prstGeom prst="curvedConnector3">
            <a:avLst>
              <a:gd fmla="val 49997" name="adj1"/>
            </a:avLst>
          </a:prstGeom>
          <a:noFill/>
          <a:ln cap="flat" cmpd="sng" w="28575">
            <a:solidFill>
              <a:srgbClr val="E06666"/>
            </a:solidFill>
            <a:prstDash val="dash"/>
            <a:round/>
            <a:headEnd len="med" w="med" type="none"/>
            <a:tailEnd len="med" w="med" type="triangle"/>
          </a:ln>
        </p:spPr>
      </p:cxnSp>
      <p:sp>
        <p:nvSpPr>
          <p:cNvPr id="269" name="Google Shape;269;g25228e54752_0_543"/>
          <p:cNvSpPr txBox="1"/>
          <p:nvPr/>
        </p:nvSpPr>
        <p:spPr>
          <a:xfrm>
            <a:off x="912575" y="2308075"/>
            <a:ext cx="2198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uDocker</a:t>
            </a:r>
            <a:endParaRPr sz="1200">
              <a:solidFill>
                <a:srgbClr val="008792"/>
              </a:solidFill>
              <a:latin typeface="Roboto Thin"/>
              <a:ea typeface="Roboto Thin"/>
              <a:cs typeface="Roboto Thin"/>
              <a:sym typeface="Roboto Thin"/>
            </a:endParaRPr>
          </a:p>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PaaS Orchestrator</a:t>
            </a:r>
            <a:endParaRPr sz="1200">
              <a:solidFill>
                <a:srgbClr val="008792"/>
              </a:solidFill>
              <a:latin typeface="Roboto Thin"/>
              <a:ea typeface="Roboto Thin"/>
              <a:cs typeface="Roboto Thin"/>
              <a:sym typeface="Roboto Thin"/>
            </a:endParaRPr>
          </a:p>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Infrastructure Manager</a:t>
            </a:r>
            <a:endParaRPr sz="1200">
              <a:solidFill>
                <a:srgbClr val="008792"/>
              </a:solidFill>
              <a:latin typeface="Roboto Thin"/>
              <a:ea typeface="Roboto Thin"/>
              <a:cs typeface="Roboto Thin"/>
              <a:sym typeface="Roboto Thin"/>
            </a:endParaRPr>
          </a:p>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Identity and Access Manager</a:t>
            </a:r>
            <a:endParaRPr sz="1200">
              <a:solidFill>
                <a:srgbClr val="008792"/>
              </a:solidFill>
              <a:latin typeface="Roboto Thin"/>
              <a:ea typeface="Roboto Thin"/>
              <a:cs typeface="Roboto Thin"/>
              <a:sym typeface="Roboto Thin"/>
            </a:endParaRPr>
          </a:p>
        </p:txBody>
      </p:sp>
      <p:grpSp>
        <p:nvGrpSpPr>
          <p:cNvPr id="270" name="Google Shape;270;g25228e54752_0_543"/>
          <p:cNvGrpSpPr/>
          <p:nvPr/>
        </p:nvGrpSpPr>
        <p:grpSpPr>
          <a:xfrm>
            <a:off x="7291348" y="1767813"/>
            <a:ext cx="3128931" cy="587833"/>
            <a:chOff x="8207200" y="2486050"/>
            <a:chExt cx="2069125" cy="784300"/>
          </a:xfrm>
        </p:grpSpPr>
        <p:sp>
          <p:nvSpPr>
            <p:cNvPr id="271" name="Google Shape;271;g25228e54752_0_543"/>
            <p:cNvSpPr/>
            <p:nvPr/>
          </p:nvSpPr>
          <p:spPr>
            <a:xfrm flipH="1" rot="10800000">
              <a:off x="8218625" y="2486050"/>
              <a:ext cx="2057700" cy="700500"/>
            </a:xfrm>
            <a:prstGeom prst="wedgeRect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g25228e54752_0_543"/>
            <p:cNvSpPr txBox="1"/>
            <p:nvPr/>
          </p:nvSpPr>
          <p:spPr>
            <a:xfrm>
              <a:off x="8207200" y="2531150"/>
              <a:ext cx="2057700" cy="7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DEEP 3 -&gt; AI4EOSC 3 platform</a:t>
              </a:r>
              <a:endParaRPr sz="1200">
                <a:solidFill>
                  <a:srgbClr val="008792"/>
                </a:solidFill>
                <a:latin typeface="Roboto Thin"/>
                <a:ea typeface="Roboto Thin"/>
                <a:cs typeface="Roboto Thin"/>
                <a:sym typeface="Roboto Thin"/>
              </a:endParaRPr>
            </a:p>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AI4OS -&gt; platform agnostic software stack</a:t>
              </a:r>
              <a:endParaRPr sz="1200">
                <a:solidFill>
                  <a:srgbClr val="008792"/>
                </a:solidFill>
                <a:latin typeface="Roboto Thin"/>
                <a:ea typeface="Roboto Thin"/>
                <a:cs typeface="Roboto Thin"/>
                <a:sym typeface="Roboto Thin"/>
              </a:endParaRPr>
            </a:p>
          </p:txBody>
        </p:sp>
      </p:grpSp>
      <p:sp>
        <p:nvSpPr>
          <p:cNvPr id="273" name="Google Shape;273;g25228e54752_0_543"/>
          <p:cNvSpPr txBox="1"/>
          <p:nvPr/>
        </p:nvSpPr>
        <p:spPr>
          <a:xfrm>
            <a:off x="-76925" y="5375425"/>
            <a:ext cx="30873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nl-NL" sz="1200">
                <a:solidFill>
                  <a:schemeClr val="accent2"/>
                </a:solidFill>
                <a:latin typeface="Roboto Thin"/>
                <a:ea typeface="Roboto Thin"/>
                <a:cs typeface="Roboto Thin"/>
                <a:sym typeface="Roboto Thin"/>
              </a:rPr>
              <a:t>Support to SME support </a:t>
            </a:r>
            <a:endParaRPr sz="1200">
              <a:solidFill>
                <a:schemeClr val="accent2"/>
              </a:solidFill>
              <a:latin typeface="Roboto Thin"/>
              <a:ea typeface="Roboto Thin"/>
              <a:cs typeface="Roboto Thin"/>
              <a:sym typeface="Roboto Thin"/>
            </a:endParaRPr>
          </a:p>
          <a:p>
            <a:pPr indent="0" lvl="0" marL="0" rtl="0" algn="r">
              <a:spcBef>
                <a:spcPts val="0"/>
              </a:spcBef>
              <a:spcAft>
                <a:spcPts val="0"/>
              </a:spcAft>
              <a:buNone/>
            </a:pPr>
            <a:r>
              <a:rPr lang="nl-NL" sz="1200">
                <a:solidFill>
                  <a:schemeClr val="accent2"/>
                </a:solidFill>
                <a:latin typeface="Roboto Thin"/>
                <a:ea typeface="Roboto Thin"/>
                <a:cs typeface="Roboto Thin"/>
                <a:sym typeface="Roboto Thin"/>
              </a:rPr>
              <a:t>in EOSC DIH</a:t>
            </a:r>
            <a:endParaRPr sz="1200">
              <a:solidFill>
                <a:schemeClr val="accent2"/>
              </a:solidFill>
              <a:latin typeface="Roboto Thin"/>
              <a:ea typeface="Roboto Thin"/>
              <a:cs typeface="Roboto Thin"/>
              <a:sym typeface="Roboto Thin"/>
            </a:endParaRPr>
          </a:p>
        </p:txBody>
      </p:sp>
      <p:sp>
        <p:nvSpPr>
          <p:cNvPr id="274" name="Google Shape;274;g25228e54752_0_543"/>
          <p:cNvSpPr txBox="1"/>
          <p:nvPr/>
        </p:nvSpPr>
        <p:spPr>
          <a:xfrm>
            <a:off x="3315100" y="4633875"/>
            <a:ext cx="2198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nl-NL" sz="1200">
                <a:solidFill>
                  <a:schemeClr val="accent2"/>
                </a:solidFill>
                <a:latin typeface="Roboto Thin"/>
                <a:ea typeface="Roboto Thin"/>
                <a:cs typeface="Roboto Thin"/>
                <a:sym typeface="Roboto Thin"/>
              </a:rPr>
              <a:t>AI Compute platform for</a:t>
            </a:r>
            <a:endParaRPr sz="1200">
              <a:solidFill>
                <a:schemeClr val="accent2"/>
              </a:solidFill>
              <a:latin typeface="Roboto Thin"/>
              <a:ea typeface="Roboto Thin"/>
              <a:cs typeface="Roboto Thin"/>
              <a:sym typeface="Roboto Thin"/>
            </a:endParaRPr>
          </a:p>
          <a:p>
            <a:pPr indent="0" lvl="0" marL="0" rtl="0" algn="ctr">
              <a:spcBef>
                <a:spcPts val="0"/>
              </a:spcBef>
              <a:spcAft>
                <a:spcPts val="0"/>
              </a:spcAft>
              <a:buNone/>
            </a:pPr>
            <a:r>
              <a:rPr lang="nl-NL" sz="1200">
                <a:solidFill>
                  <a:schemeClr val="accent2"/>
                </a:solidFill>
                <a:latin typeface="Roboto Thin"/>
                <a:ea typeface="Roboto Thin"/>
                <a:cs typeface="Roboto Thin"/>
                <a:sym typeface="Roboto Thin"/>
              </a:rPr>
              <a:t>the EOSC Compute Platform</a:t>
            </a:r>
            <a:endParaRPr sz="1200">
              <a:solidFill>
                <a:schemeClr val="accent2"/>
              </a:solidFill>
              <a:latin typeface="Roboto Thin"/>
              <a:ea typeface="Roboto Thin"/>
              <a:cs typeface="Roboto Thin"/>
              <a:sym typeface="Roboto Thin"/>
            </a:endParaRPr>
          </a:p>
        </p:txBody>
      </p:sp>
      <p:cxnSp>
        <p:nvCxnSpPr>
          <p:cNvPr id="275" name="Google Shape;275;g25228e54752_0_543"/>
          <p:cNvCxnSpPr>
            <a:stCxn id="246" idx="0"/>
            <a:endCxn id="261" idx="1"/>
          </p:cNvCxnSpPr>
          <p:nvPr/>
        </p:nvCxnSpPr>
        <p:spPr>
          <a:xfrm rot="-5400000">
            <a:off x="5614241" y="4493239"/>
            <a:ext cx="549300" cy="765600"/>
          </a:xfrm>
          <a:prstGeom prst="curvedConnector2">
            <a:avLst/>
          </a:prstGeom>
          <a:noFill/>
          <a:ln cap="flat" cmpd="sng" w="28575">
            <a:solidFill>
              <a:srgbClr val="E06666"/>
            </a:solidFill>
            <a:prstDash val="dash"/>
            <a:round/>
            <a:headEnd len="med" w="med" type="none"/>
            <a:tailEnd len="med" w="med" type="triangle"/>
          </a:ln>
        </p:spPr>
      </p:cxnSp>
      <p:grpSp>
        <p:nvGrpSpPr>
          <p:cNvPr id="276" name="Google Shape;276;g25228e54752_0_543"/>
          <p:cNvGrpSpPr/>
          <p:nvPr/>
        </p:nvGrpSpPr>
        <p:grpSpPr>
          <a:xfrm>
            <a:off x="3276600" y="2227025"/>
            <a:ext cx="1764600" cy="844200"/>
            <a:chOff x="3048000" y="2227025"/>
            <a:chExt cx="1764600" cy="844200"/>
          </a:xfrm>
        </p:grpSpPr>
        <p:sp>
          <p:nvSpPr>
            <p:cNvPr id="277" name="Google Shape;277;g25228e54752_0_543"/>
            <p:cNvSpPr/>
            <p:nvPr/>
          </p:nvSpPr>
          <p:spPr>
            <a:xfrm>
              <a:off x="3048000" y="2227025"/>
              <a:ext cx="1764600" cy="844200"/>
            </a:xfrm>
            <a:prstGeom prst="wedgeRect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5228e54752_0_543"/>
            <p:cNvSpPr txBox="1"/>
            <p:nvPr/>
          </p:nvSpPr>
          <p:spPr>
            <a:xfrm>
              <a:off x="3271650" y="2372075"/>
              <a:ext cx="1317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DEEP 1 platform</a:t>
              </a:r>
              <a:endParaRPr sz="1200">
                <a:solidFill>
                  <a:srgbClr val="008792"/>
                </a:solidFill>
                <a:latin typeface="Roboto Thin"/>
                <a:ea typeface="Roboto Thin"/>
                <a:cs typeface="Roboto Thin"/>
                <a:sym typeface="Roboto Thin"/>
              </a:endParaRPr>
            </a:p>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DEEP 2 platform</a:t>
              </a:r>
              <a:endParaRPr sz="1200">
                <a:solidFill>
                  <a:srgbClr val="008792"/>
                </a:solidFill>
                <a:latin typeface="Roboto Thin"/>
                <a:ea typeface="Roboto Thin"/>
                <a:cs typeface="Roboto Thin"/>
                <a:sym typeface="Roboto Thin"/>
              </a:endParaRPr>
            </a:p>
          </p:txBody>
        </p:sp>
      </p:grpSp>
      <p:sp>
        <p:nvSpPr>
          <p:cNvPr id="279" name="Google Shape;279;g25228e54752_0_543"/>
          <p:cNvSpPr txBox="1"/>
          <p:nvPr/>
        </p:nvSpPr>
        <p:spPr>
          <a:xfrm>
            <a:off x="4571738" y="1123413"/>
            <a:ext cx="185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DEEP Platform and services</a:t>
            </a:r>
            <a:endParaRPr sz="1200">
              <a:solidFill>
                <a:srgbClr val="008792"/>
              </a:solidFill>
              <a:latin typeface="Roboto Thin"/>
              <a:ea typeface="Roboto Thin"/>
              <a:cs typeface="Roboto Thin"/>
              <a:sym typeface="Roboto Thin"/>
            </a:endParaRPr>
          </a:p>
        </p:txBody>
      </p:sp>
      <p:pic>
        <p:nvPicPr>
          <p:cNvPr id="280" name="Google Shape;280;g25228e54752_0_543"/>
          <p:cNvPicPr preferRelativeResize="0"/>
          <p:nvPr/>
        </p:nvPicPr>
        <p:blipFill>
          <a:blip r:embed="rId9">
            <a:alphaModFix/>
          </a:blip>
          <a:stretch>
            <a:fillRect/>
          </a:stretch>
        </p:blipFill>
        <p:spPr>
          <a:xfrm>
            <a:off x="8627375" y="6033065"/>
            <a:ext cx="810800" cy="436200"/>
          </a:xfrm>
          <a:prstGeom prst="rect">
            <a:avLst/>
          </a:prstGeom>
          <a:noFill/>
          <a:ln>
            <a:noFill/>
          </a:ln>
        </p:spPr>
      </p:pic>
      <p:pic>
        <p:nvPicPr>
          <p:cNvPr id="281" name="Google Shape;281;g25228e54752_0_543"/>
          <p:cNvPicPr preferRelativeResize="0"/>
          <p:nvPr/>
        </p:nvPicPr>
        <p:blipFill>
          <a:blip r:embed="rId10">
            <a:alphaModFix/>
          </a:blip>
          <a:stretch>
            <a:fillRect/>
          </a:stretch>
        </p:blipFill>
        <p:spPr>
          <a:xfrm>
            <a:off x="7459788" y="5783466"/>
            <a:ext cx="1182600" cy="406675"/>
          </a:xfrm>
          <a:prstGeom prst="rect">
            <a:avLst/>
          </a:prstGeom>
          <a:noFill/>
          <a:ln>
            <a:noFill/>
          </a:ln>
        </p:spPr>
      </p:pic>
      <p:cxnSp>
        <p:nvCxnSpPr>
          <p:cNvPr id="282" name="Google Shape;282;g25228e54752_0_543"/>
          <p:cNvCxnSpPr>
            <a:stCxn id="283" idx="0"/>
            <a:endCxn id="256" idx="2"/>
          </p:cNvCxnSpPr>
          <p:nvPr/>
        </p:nvCxnSpPr>
        <p:spPr>
          <a:xfrm rot="-5400000">
            <a:off x="6071790" y="2378870"/>
            <a:ext cx="1973100" cy="246600"/>
          </a:xfrm>
          <a:prstGeom prst="curvedConnector3">
            <a:avLst>
              <a:gd fmla="val 50003" name="adj1"/>
            </a:avLst>
          </a:prstGeom>
          <a:noFill/>
          <a:ln cap="flat" cmpd="sng" w="28575">
            <a:solidFill>
              <a:srgbClr val="E06666"/>
            </a:solidFill>
            <a:prstDash val="dash"/>
            <a:round/>
            <a:headEnd len="med" w="med" type="none"/>
            <a:tailEnd len="med" w="med" type="triangle"/>
          </a:ln>
        </p:spPr>
      </p:cxnSp>
      <p:sp>
        <p:nvSpPr>
          <p:cNvPr id="284" name="Google Shape;284;g25228e54752_0_543"/>
          <p:cNvSpPr txBox="1"/>
          <p:nvPr/>
        </p:nvSpPr>
        <p:spPr>
          <a:xfrm>
            <a:off x="7027950" y="2712175"/>
            <a:ext cx="21987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1200">
                <a:solidFill>
                  <a:schemeClr val="accent2"/>
                </a:solidFill>
                <a:latin typeface="Roboto Thin"/>
                <a:ea typeface="Roboto Thin"/>
                <a:cs typeface="Roboto Thin"/>
                <a:sym typeface="Roboto Thin"/>
              </a:rPr>
              <a:t>AI, robotics and AI models integrated into AI4EOSC</a:t>
            </a:r>
            <a:endParaRPr sz="1200">
              <a:solidFill>
                <a:schemeClr val="accent2"/>
              </a:solidFill>
              <a:latin typeface="Roboto Thin"/>
              <a:ea typeface="Roboto Thin"/>
              <a:cs typeface="Roboto Thin"/>
              <a:sym typeface="Roboto Thin"/>
            </a:endParaRPr>
          </a:p>
        </p:txBody>
      </p:sp>
      <p:grpSp>
        <p:nvGrpSpPr>
          <p:cNvPr id="285" name="Google Shape;285;g25228e54752_0_543"/>
          <p:cNvGrpSpPr/>
          <p:nvPr/>
        </p:nvGrpSpPr>
        <p:grpSpPr>
          <a:xfrm>
            <a:off x="6228719" y="3463275"/>
            <a:ext cx="4488105" cy="567622"/>
            <a:chOff x="6228719" y="3463275"/>
            <a:chExt cx="4488105" cy="567622"/>
          </a:xfrm>
        </p:grpSpPr>
        <p:cxnSp>
          <p:nvCxnSpPr>
            <p:cNvPr id="286" name="Google Shape;286;g25228e54752_0_543"/>
            <p:cNvCxnSpPr/>
            <p:nvPr/>
          </p:nvCxnSpPr>
          <p:spPr>
            <a:xfrm>
              <a:off x="6578116" y="4030897"/>
              <a:ext cx="1431958" cy="0"/>
            </a:xfrm>
            <a:prstGeom prst="straightConnector1">
              <a:avLst/>
            </a:prstGeom>
            <a:noFill/>
            <a:ln cap="flat" cmpd="sng" w="28575">
              <a:solidFill>
                <a:schemeClr val="dk2"/>
              </a:solidFill>
              <a:prstDash val="solid"/>
              <a:round/>
              <a:headEnd len="med" w="med" type="none"/>
              <a:tailEnd len="med" w="med" type="oval"/>
            </a:ln>
          </p:spPr>
        </p:cxnSp>
        <p:sp>
          <p:nvSpPr>
            <p:cNvPr id="287" name="Google Shape;287;g25228e54752_0_543"/>
            <p:cNvSpPr txBox="1"/>
            <p:nvPr/>
          </p:nvSpPr>
          <p:spPr>
            <a:xfrm>
              <a:off x="7587925" y="3463275"/>
              <a:ext cx="3128899" cy="49777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NL" sz="1200">
                  <a:latin typeface="Roboto"/>
                  <a:ea typeface="Roboto"/>
                  <a:cs typeface="Roboto"/>
                  <a:sym typeface="Roboto"/>
                </a:rPr>
                <a:t>FlexiGroBots</a:t>
              </a:r>
              <a:br>
                <a:rPr lang="nl-NL" sz="1200">
                  <a:latin typeface="Roboto Light"/>
                  <a:ea typeface="Roboto Light"/>
                  <a:cs typeface="Roboto Light"/>
                  <a:sym typeface="Roboto Light"/>
                </a:rPr>
              </a:br>
              <a:r>
                <a:rPr lang="nl-NL" sz="1200">
                  <a:latin typeface="Roboto Light"/>
                  <a:ea typeface="Roboto Light"/>
                  <a:cs typeface="Roboto Light"/>
                  <a:sym typeface="Roboto Light"/>
                </a:rPr>
                <a:t>Fleets of autonomous robots for agriculture</a:t>
              </a:r>
              <a:endParaRPr sz="1200">
                <a:latin typeface="Roboto Light"/>
                <a:ea typeface="Roboto Light"/>
                <a:cs typeface="Roboto Light"/>
                <a:sym typeface="Roboto Light"/>
              </a:endParaRPr>
            </a:p>
          </p:txBody>
        </p:sp>
        <p:pic>
          <p:nvPicPr>
            <p:cNvPr id="283" name="Google Shape;283;g25228e54752_0_543"/>
            <p:cNvPicPr preferRelativeResize="0"/>
            <p:nvPr/>
          </p:nvPicPr>
          <p:blipFill rotWithShape="1">
            <a:blip r:embed="rId11">
              <a:alphaModFix/>
            </a:blip>
            <a:srcRect b="15785" l="6279" r="10435" t="16810"/>
            <a:stretch/>
          </p:blipFill>
          <p:spPr>
            <a:xfrm>
              <a:off x="6228719" y="3488720"/>
              <a:ext cx="1412641" cy="432000"/>
            </a:xfrm>
            <a:prstGeom prst="rect">
              <a:avLst/>
            </a:prstGeom>
            <a:noFill/>
            <a:ln>
              <a:noFill/>
            </a:ln>
          </p:spPr>
        </p:pic>
      </p:grpSp>
      <p:cxnSp>
        <p:nvCxnSpPr>
          <p:cNvPr id="288" name="Google Shape;288;g25228e54752_0_543"/>
          <p:cNvCxnSpPr/>
          <p:nvPr/>
        </p:nvCxnSpPr>
        <p:spPr>
          <a:xfrm>
            <a:off x="6481900" y="6749259"/>
            <a:ext cx="3508200" cy="0"/>
          </a:xfrm>
          <a:prstGeom prst="straightConnector1">
            <a:avLst/>
          </a:prstGeom>
          <a:noFill/>
          <a:ln cap="flat" cmpd="sng" w="28575">
            <a:solidFill>
              <a:schemeClr val="dk2"/>
            </a:solidFill>
            <a:prstDash val="solid"/>
            <a:round/>
            <a:headEnd len="med" w="med" type="oval"/>
            <a:tailEnd len="med" w="med" type="oval"/>
          </a:ln>
        </p:spPr>
      </p:cxnSp>
      <p:grpSp>
        <p:nvGrpSpPr>
          <p:cNvPr id="289" name="Google Shape;289;g25228e54752_0_543"/>
          <p:cNvGrpSpPr/>
          <p:nvPr/>
        </p:nvGrpSpPr>
        <p:grpSpPr>
          <a:xfrm>
            <a:off x="8805049" y="5052464"/>
            <a:ext cx="2603994" cy="391027"/>
            <a:chOff x="8207200" y="2486050"/>
            <a:chExt cx="2069125" cy="814300"/>
          </a:xfrm>
        </p:grpSpPr>
        <p:sp>
          <p:nvSpPr>
            <p:cNvPr id="290" name="Google Shape;290;g25228e54752_0_543"/>
            <p:cNvSpPr/>
            <p:nvPr/>
          </p:nvSpPr>
          <p:spPr>
            <a:xfrm flipH="1" rot="10800000">
              <a:off x="8218625" y="2486050"/>
              <a:ext cx="2057700" cy="700500"/>
            </a:xfrm>
            <a:prstGeom prst="wedgeRect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5228e54752_0_543"/>
            <p:cNvSpPr txBox="1"/>
            <p:nvPr/>
          </p:nvSpPr>
          <p:spPr>
            <a:xfrm>
              <a:off x="8207200" y="2531150"/>
              <a:ext cx="2057700" cy="76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nl-NL" sz="1200">
                  <a:solidFill>
                    <a:srgbClr val="008792"/>
                  </a:solidFill>
                  <a:latin typeface="Roboto Thin"/>
                  <a:ea typeface="Roboto Thin"/>
                  <a:cs typeface="Roboto Thin"/>
                  <a:sym typeface="Roboto Thin"/>
                </a:rPr>
                <a:t>iMagine platform, powered by AI4OS</a:t>
              </a:r>
              <a:endParaRPr sz="1200">
                <a:solidFill>
                  <a:srgbClr val="008792"/>
                </a:solidFill>
                <a:latin typeface="Roboto Thin"/>
                <a:ea typeface="Roboto Thin"/>
                <a:cs typeface="Roboto Thin"/>
                <a:sym typeface="Roboto Thin"/>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
          <p:cNvSpPr txBox="1"/>
          <p:nvPr>
            <p:ph idx="1" type="body"/>
          </p:nvPr>
        </p:nvSpPr>
        <p:spPr>
          <a:xfrm>
            <a:off x="1721738" y="1570383"/>
            <a:ext cx="9830100" cy="4382400"/>
          </a:xfrm>
          <a:prstGeom prst="rect">
            <a:avLst/>
          </a:prstGeom>
          <a:noFill/>
          <a:ln>
            <a:noFill/>
          </a:ln>
        </p:spPr>
        <p:txBody>
          <a:bodyPr anchorCtr="0" anchor="t" bIns="45700" lIns="91425" spcFirstLastPara="1" rIns="91425" wrap="square" tIns="45700">
            <a:normAutofit lnSpcReduction="20000"/>
          </a:bodyPr>
          <a:lstStyle/>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Outside EOSC realm:</a:t>
            </a:r>
            <a:endParaRPr sz="1600">
              <a:solidFill>
                <a:srgbClr val="000000"/>
              </a:solidFill>
            </a:endParaRPr>
          </a:p>
          <a:p>
            <a:pPr indent="-330200" lvl="1" marL="914400" rtl="0" algn="l">
              <a:lnSpc>
                <a:spcPct val="130000"/>
              </a:lnSpc>
              <a:spcBef>
                <a:spcPts val="0"/>
              </a:spcBef>
              <a:spcAft>
                <a:spcPts val="0"/>
              </a:spcAft>
              <a:buClr>
                <a:srgbClr val="000000"/>
              </a:buClr>
              <a:buSzPts val="1600"/>
              <a:buFont typeface="Calibri"/>
              <a:buChar char="○"/>
            </a:pPr>
            <a:r>
              <a:rPr b="1" lang="nl-NL" sz="1600">
                <a:solidFill>
                  <a:srgbClr val="000000"/>
                </a:solidFill>
                <a:latin typeface="Roboto"/>
                <a:ea typeface="Roboto"/>
                <a:cs typeface="Roboto"/>
                <a:sym typeface="Roboto"/>
              </a:rPr>
              <a:t>FlexiGroBots</a:t>
            </a:r>
            <a:r>
              <a:rPr lang="nl-NL" sz="1600">
                <a:solidFill>
                  <a:srgbClr val="000000"/>
                </a:solidFill>
              </a:rPr>
              <a:t>: integrate agriculture &amp; robotics models into the platform</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b="1" lang="nl-NL" sz="1600">
                <a:solidFill>
                  <a:srgbClr val="000000"/>
                </a:solidFill>
                <a:latin typeface="Roboto"/>
                <a:ea typeface="Roboto"/>
                <a:cs typeface="Roboto"/>
                <a:sym typeface="Roboto"/>
              </a:rPr>
              <a:t>iMagine</a:t>
            </a:r>
            <a:r>
              <a:rPr lang="nl-NL" sz="1600">
                <a:solidFill>
                  <a:srgbClr val="000000"/>
                </a:solidFill>
              </a:rPr>
              <a:t>: exploitation of the platform for the development of AI image tools for aquatic sciences</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Exploring collaboration with </a:t>
            </a:r>
            <a:r>
              <a:rPr b="1" lang="nl-NL" sz="1600">
                <a:solidFill>
                  <a:srgbClr val="000000"/>
                </a:solidFill>
                <a:latin typeface="Roboto"/>
                <a:ea typeface="Roboto"/>
                <a:cs typeface="Roboto"/>
                <a:sym typeface="Roboto"/>
              </a:rPr>
              <a:t>AI4Europe</a:t>
            </a:r>
            <a:r>
              <a:rPr lang="nl-NL" sz="1600">
                <a:solidFill>
                  <a:srgbClr val="000000"/>
                </a:solidFill>
              </a:rPr>
              <a:t>/</a:t>
            </a:r>
            <a:r>
              <a:rPr b="1" lang="nl-NL" sz="1600">
                <a:solidFill>
                  <a:srgbClr val="000000"/>
                </a:solidFill>
                <a:latin typeface="Roboto"/>
                <a:ea typeface="Roboto"/>
                <a:cs typeface="Roboto"/>
                <a:sym typeface="Roboto"/>
              </a:rPr>
              <a:t>AI-on-Demand</a:t>
            </a:r>
            <a:r>
              <a:rPr lang="nl-NL" sz="1600">
                <a:solidFill>
                  <a:srgbClr val="000000"/>
                </a:solidFill>
              </a:rPr>
              <a:t> platform (ongoing) on architecture definition</a:t>
            </a:r>
            <a:endParaRPr sz="1600">
              <a:solidFill>
                <a:srgbClr val="000000"/>
              </a:solidFill>
            </a:endParaRPr>
          </a:p>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EOSC-Future</a:t>
            </a:r>
            <a:endParaRPr sz="1600">
              <a:solidFill>
                <a:srgbClr val="000000"/>
              </a:solidFill>
            </a:endParaRPr>
          </a:p>
          <a:p>
            <a:pPr indent="-330200" lvl="1" marL="914400" rtl="0" algn="l">
              <a:lnSpc>
                <a:spcPct val="130000"/>
              </a:lnSpc>
              <a:spcBef>
                <a:spcPts val="0"/>
              </a:spcBef>
              <a:spcAft>
                <a:spcPts val="0"/>
              </a:spcAft>
              <a:buClr>
                <a:srgbClr val="000000"/>
              </a:buClr>
              <a:buSzPts val="1600"/>
              <a:buFont typeface="Calibri"/>
              <a:buChar char="○"/>
            </a:pPr>
            <a:r>
              <a:rPr lang="nl-NL" sz="1600">
                <a:solidFill>
                  <a:srgbClr val="000000"/>
                </a:solidFill>
              </a:rPr>
              <a:t>Development of EOSC Interoperability guidelines for AI platforms and services</a:t>
            </a:r>
            <a:endParaRPr sz="1600">
              <a:solidFill>
                <a:srgbClr val="000000"/>
              </a:solidFill>
            </a:endParaRPr>
          </a:p>
          <a:p>
            <a:pPr indent="-330200" lvl="0" marL="457200" rtl="0" algn="l">
              <a:lnSpc>
                <a:spcPct val="130000"/>
              </a:lnSpc>
              <a:spcBef>
                <a:spcPts val="0"/>
              </a:spcBef>
              <a:spcAft>
                <a:spcPts val="0"/>
              </a:spcAft>
              <a:buClr>
                <a:srgbClr val="000000"/>
              </a:buClr>
              <a:buSzPts val="1600"/>
              <a:buFont typeface="Calibri"/>
              <a:buChar char="●"/>
            </a:pPr>
            <a:r>
              <a:rPr lang="nl-NL" sz="1600">
                <a:solidFill>
                  <a:srgbClr val="000000"/>
                </a:solidFill>
              </a:rPr>
              <a:t>FAIRCORE4EOSC</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PID Graph synergies collaboration started</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FAIR-Impact</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Proposal for improvement of workflow FAIRness (FAIRness assessment challenge open call)</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Potential: FAIR assessment, PID, metadata, ontologies</a:t>
            </a:r>
            <a:endParaRPr sz="1600">
              <a:solidFill>
                <a:srgbClr val="000000"/>
              </a:solidFill>
            </a:endParaRPr>
          </a:p>
          <a:p>
            <a:pPr indent="-330200" lvl="0" marL="457200" rtl="0" algn="l">
              <a:lnSpc>
                <a:spcPct val="130000"/>
              </a:lnSpc>
              <a:spcBef>
                <a:spcPts val="0"/>
              </a:spcBef>
              <a:spcAft>
                <a:spcPts val="0"/>
              </a:spcAft>
              <a:buClr>
                <a:srgbClr val="000000"/>
              </a:buClr>
              <a:buSzPts val="1600"/>
              <a:buChar char="●"/>
            </a:pPr>
            <a:r>
              <a:rPr lang="nl-NL" sz="1600">
                <a:solidFill>
                  <a:srgbClr val="000000"/>
                </a:solidFill>
              </a:rPr>
              <a:t>Potential ones (exploring)</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FAIR-EASE: Build earth and environmental services (based on AI)</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RAISE: Federated learning for consuming open  (and not open) data </a:t>
            </a:r>
            <a:endParaRPr sz="1600">
              <a:solidFill>
                <a:srgbClr val="000000"/>
              </a:solidFill>
            </a:endParaRPr>
          </a:p>
          <a:p>
            <a:pPr indent="-330200" lvl="1" marL="914400" rtl="0" algn="l">
              <a:lnSpc>
                <a:spcPct val="130000"/>
              </a:lnSpc>
              <a:spcBef>
                <a:spcPts val="0"/>
              </a:spcBef>
              <a:spcAft>
                <a:spcPts val="0"/>
              </a:spcAft>
              <a:buClr>
                <a:srgbClr val="000000"/>
              </a:buClr>
              <a:buSzPts val="1600"/>
              <a:buChar char="○"/>
            </a:pPr>
            <a:r>
              <a:rPr lang="nl-NL" sz="1600">
                <a:solidFill>
                  <a:srgbClr val="000000"/>
                </a:solidFill>
              </a:rPr>
              <a:t>Skills4EOSC: training and skills</a:t>
            </a:r>
            <a:endParaRPr/>
          </a:p>
        </p:txBody>
      </p:sp>
      <p:sp>
        <p:nvSpPr>
          <p:cNvPr id="297" name="Google Shape;297;p5"/>
          <p:cNvSpPr txBox="1"/>
          <p:nvPr>
            <p:ph type="title"/>
          </p:nvPr>
        </p:nvSpPr>
        <p:spPr>
          <a:xfrm>
            <a:off x="1721738" y="235633"/>
            <a:ext cx="9830179" cy="6038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8691"/>
              </a:buClr>
              <a:buSzPts val="3500"/>
              <a:buFont typeface="Roboto"/>
              <a:buNone/>
            </a:pPr>
            <a:r>
              <a:rPr lang="nl-NL"/>
              <a:t>Dependencies and Collaborations</a:t>
            </a:r>
            <a:endParaRPr/>
          </a:p>
        </p:txBody>
      </p:sp>
      <p:sp>
        <p:nvSpPr>
          <p:cNvPr id="298" name="Google Shape;298;p5"/>
          <p:cNvSpPr txBox="1"/>
          <p:nvPr>
            <p:ph idx="12" type="sldNum"/>
          </p:nvPr>
        </p:nvSpPr>
        <p:spPr>
          <a:xfrm>
            <a:off x="10744200" y="6423497"/>
            <a:ext cx="1289222" cy="19887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nl-NL"/>
              <a:t>‹#›</a:t>
            </a:fld>
            <a:endParaRPr/>
          </a:p>
        </p:txBody>
      </p:sp>
      <p:sp>
        <p:nvSpPr>
          <p:cNvPr id="299" name="Google Shape;299;p5"/>
          <p:cNvSpPr txBox="1"/>
          <p:nvPr>
            <p:ph idx="2" type="body"/>
          </p:nvPr>
        </p:nvSpPr>
        <p:spPr>
          <a:xfrm>
            <a:off x="1721741" y="895137"/>
            <a:ext cx="9830176" cy="36476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rgbClr val="0C0C0C"/>
              </a:buClr>
              <a:buSzPts val="1900"/>
              <a:buNone/>
            </a:pPr>
            <a:r>
              <a:rPr lang="nl-NL"/>
              <a:t>AI4EOSC</a:t>
            </a:r>
            <a:endParaRPr/>
          </a:p>
        </p:txBody>
      </p:sp>
      <p:sp>
        <p:nvSpPr>
          <p:cNvPr id="300" name="Google Shape;300;p5"/>
          <p:cNvSpPr txBox="1"/>
          <p:nvPr>
            <p:ph idx="11" type="ftr"/>
          </p:nvPr>
        </p:nvSpPr>
        <p:spPr>
          <a:xfrm>
            <a:off x="311426"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nl-NL"/>
              <a:t>15 | 06 | 2023 - Álvaro López García</a:t>
            </a:r>
            <a:endParaRPr/>
          </a:p>
        </p:txBody>
      </p:sp>
      <p:pic>
        <p:nvPicPr>
          <p:cNvPr id="301" name="Google Shape;301;p5"/>
          <p:cNvPicPr preferRelativeResize="0"/>
          <p:nvPr/>
        </p:nvPicPr>
        <p:blipFill rotWithShape="1">
          <a:blip r:embed="rId3">
            <a:alphaModFix/>
          </a:blip>
          <a:srcRect b="18912" l="8559" r="7442" t="23793"/>
          <a:stretch/>
        </p:blipFill>
        <p:spPr>
          <a:xfrm rot="-5400000">
            <a:off x="-1472326" y="3098274"/>
            <a:ext cx="4861175" cy="118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737CA0440CB947B17CA0D6EBAF2777" ma:contentTypeVersion="0" ma:contentTypeDescription="Create a new document." ma:contentTypeScope="" ma:versionID="a0499d7623599626af3932435aec8437">
  <xsd:schema xmlns:xsd="http://www.w3.org/2001/XMLSchema" xmlns:xs="http://www.w3.org/2001/XMLSchema" xmlns:p="http://schemas.microsoft.com/office/2006/metadata/properties" targetNamespace="http://schemas.microsoft.com/office/2006/metadata/properties" ma:root="true" ma:fieldsID="b764bea3eb9b1a5be8fd57fac5fb459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01B37F2-AC9A-4D6B-9892-8D5A1E2EE143}"/>
</file>

<file path=customXml/itemProps2.xml><?xml version="1.0" encoding="utf-8"?>
<ds:datastoreItem xmlns:ds="http://schemas.openxmlformats.org/officeDocument/2006/customXml" ds:itemID="{EE062E19-FEEF-4381-A95F-4D353863841F}"/>
</file>

<file path=customXml/itemProps3.xml><?xml version="1.0" encoding="utf-8"?>
<ds:datastoreItem xmlns:ds="http://schemas.openxmlformats.org/officeDocument/2006/customXml" ds:itemID="{3A8C7D81-FEA5-49F3-9F5F-85BF99C9C47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Ute Gusenheimer</dc:creator>
  <dcterms:created xsi:type="dcterms:W3CDTF">2023-06-05T12:30:30Z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2023-06-09T10:04:54Z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26090116-f8b9-4873-bd6a-93203bebac80</vt:lpwstr>
  </property>
  <property fmtid="{D5CDD505-2E9C-101B-9397-08002B2CF9AE}" pid="8" name="MSIP_Label_6bd9ddd1-4d20-43f6-abfa-fc3c07406f94_ContentBits">
    <vt:lpwstr>0</vt:lpwstr>
  </property>
  <property fmtid="{D5CDD505-2E9C-101B-9397-08002B2CF9AE}" pid="9" name="ContentTypeId">
    <vt:lpwstr>0x0101005C737CA0440CB947B17CA0D6EBAF2777</vt:lpwstr>
  </property>
  <property fmtid="{D5CDD505-2E9C-101B-9397-08002B2CF9AE}" pid="10" name="Order">
    <vt:r8>435500</vt:r8>
  </property>
  <property fmtid="{D5CDD505-2E9C-101B-9397-08002B2CF9AE}" pid="11" name="xd_Signature">
    <vt:bool>false</vt:bool>
  </property>
  <property fmtid="{D5CDD505-2E9C-101B-9397-08002B2CF9AE}" pid="12" name="xd_ProgID">
    <vt:lpwstr/>
  </property>
  <property fmtid="{D5CDD505-2E9C-101B-9397-08002B2CF9AE}" pid="13" name="TriggerFlowInfo">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ies>
</file>