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Roboto Light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2" roundtripDataSignature="AMtx7mjBaq+v/pIrrYn8Geb3LFrLUlqd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font" Target="fonts/RobotoLight-regular.fntdata"/><Relationship Id="rId8" Type="http://schemas.openxmlformats.org/officeDocument/2006/relationships/slide" Target="slides/slide4.xml"/><Relationship Id="rId21" Type="http://schemas.openxmlformats.org/officeDocument/2006/relationships/font" Target="fonts/RobotoLight-boldItalic.fntdata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8.xml"/><Relationship Id="rId17" Type="http://schemas.openxmlformats.org/officeDocument/2006/relationships/font" Target="fonts/Roboto-boldItalic.fntdata"/><Relationship Id="rId7" Type="http://schemas.openxmlformats.org/officeDocument/2006/relationships/slide" Target="slides/slide3.xml"/><Relationship Id="rId25" Type="http://schemas.openxmlformats.org/officeDocument/2006/relationships/customXml" Target="../customXml/item3.xml"/><Relationship Id="rId20" Type="http://schemas.openxmlformats.org/officeDocument/2006/relationships/font" Target="fonts/RobotoLight-italic.fntdata"/><Relationship Id="rId2" Type="http://schemas.openxmlformats.org/officeDocument/2006/relationships/presProps" Target="presProps.xml"/><Relationship Id="rId16" Type="http://schemas.openxmlformats.org/officeDocument/2006/relationships/font" Target="fonts/Roboto-italic.fntdata"/><Relationship Id="rId11" Type="http://schemas.openxmlformats.org/officeDocument/2006/relationships/slide" Target="slides/slide7.xml"/><Relationship Id="rId1" Type="http://schemas.openxmlformats.org/officeDocument/2006/relationships/theme" Target="theme/theme1.xml"/><Relationship Id="rId6" Type="http://schemas.openxmlformats.org/officeDocument/2006/relationships/slide" Target="slides/slide2.xml"/><Relationship Id="rId24" Type="http://schemas.openxmlformats.org/officeDocument/2006/relationships/customXml" Target="../customXml/item2.xml"/><Relationship Id="rId15" Type="http://schemas.openxmlformats.org/officeDocument/2006/relationships/font" Target="fonts/Roboto-bold.fntdata"/><Relationship Id="rId5" Type="http://schemas.openxmlformats.org/officeDocument/2006/relationships/slide" Target="slides/slide1.xml"/><Relationship Id="rId23" Type="http://schemas.openxmlformats.org/officeDocument/2006/relationships/customXml" Target="../customXml/item1.xml"/><Relationship Id="rId10" Type="http://schemas.openxmlformats.org/officeDocument/2006/relationships/slide" Target="slides/slide6.xml"/><Relationship Id="rId19" Type="http://schemas.openxmlformats.org/officeDocument/2006/relationships/font" Target="fonts/RobotoLight-bold.fntdata"/><Relationship Id="rId22" Type="http://customschemas.google.com/relationships/presentationmetadata" Target="metadata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nl-N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5261e2d106_0_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25261e2d106_0_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5261e2d106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25261e2d106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50d8e7a4ef_0_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250d8e7a4ef_0_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Page 3">
  <p:cSld name="Text Page 3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8"/>
          <p:cNvSpPr txBox="1"/>
          <p:nvPr>
            <p:ph idx="1" type="body"/>
          </p:nvPr>
        </p:nvSpPr>
        <p:spPr>
          <a:xfrm>
            <a:off x="1721738" y="1570383"/>
            <a:ext cx="9830179" cy="4382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0" i="0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type="title"/>
          </p:nvPr>
        </p:nvSpPr>
        <p:spPr>
          <a:xfrm>
            <a:off x="1721738" y="235633"/>
            <a:ext cx="9830179" cy="603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691"/>
              </a:buClr>
              <a:buSzPts val="3500"/>
              <a:buFont typeface="Roboto"/>
              <a:buNone/>
              <a:defRPr b="0" i="0" sz="3500">
                <a:solidFill>
                  <a:srgbClr val="00869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2" type="sldNum"/>
          </p:nvPr>
        </p:nvSpPr>
        <p:spPr>
          <a:xfrm>
            <a:off x="10744200" y="6423497"/>
            <a:ext cx="1289222" cy="19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19" name="Google Shape;19;p8"/>
          <p:cNvSpPr txBox="1"/>
          <p:nvPr>
            <p:ph idx="2" type="body"/>
          </p:nvPr>
        </p:nvSpPr>
        <p:spPr>
          <a:xfrm>
            <a:off x="1721741" y="895137"/>
            <a:ext cx="9830176" cy="364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  <a:defRPr b="0" i="0" sz="1900">
                <a:solidFill>
                  <a:srgbClr val="0C0C0C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1" type="ftr"/>
          </p:nvPr>
        </p:nvSpPr>
        <p:spPr>
          <a:xfrm>
            <a:off x="31142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86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Pag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9"/>
          <p:cNvSpPr txBox="1"/>
          <p:nvPr>
            <p:ph type="ctrTitle"/>
          </p:nvPr>
        </p:nvSpPr>
        <p:spPr>
          <a:xfrm>
            <a:off x="423013" y="1600200"/>
            <a:ext cx="9144000" cy="1006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0"/>
              <a:buFont typeface="Roboto"/>
              <a:buNone/>
              <a:defRPr b="0" i="0" sz="6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" type="subTitle"/>
          </p:nvPr>
        </p:nvSpPr>
        <p:spPr>
          <a:xfrm>
            <a:off x="423013" y="2825750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b="0" i="0" sz="3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423013" y="6173787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+ Image Page 2">
  <p:cSld name="Text + Image Page 2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0"/>
          <p:cNvSpPr txBox="1"/>
          <p:nvPr>
            <p:ph idx="1" type="body"/>
          </p:nvPr>
        </p:nvSpPr>
        <p:spPr>
          <a:xfrm>
            <a:off x="1721736" y="1570384"/>
            <a:ext cx="4658743" cy="4382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0" i="0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0"/>
          <p:cNvSpPr/>
          <p:nvPr>
            <p:ph idx="2" type="pic"/>
          </p:nvPr>
        </p:nvSpPr>
        <p:spPr>
          <a:xfrm>
            <a:off x="6624662" y="1570355"/>
            <a:ext cx="4927256" cy="4382570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10"/>
          <p:cNvSpPr txBox="1"/>
          <p:nvPr>
            <p:ph type="title"/>
          </p:nvPr>
        </p:nvSpPr>
        <p:spPr>
          <a:xfrm>
            <a:off x="1721738" y="235633"/>
            <a:ext cx="9830179" cy="603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691"/>
              </a:buClr>
              <a:buSzPts val="3500"/>
              <a:buFont typeface="Roboto"/>
              <a:buNone/>
              <a:defRPr b="0" i="0" sz="3500">
                <a:solidFill>
                  <a:srgbClr val="00869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3" type="body"/>
          </p:nvPr>
        </p:nvSpPr>
        <p:spPr>
          <a:xfrm>
            <a:off x="1721741" y="895137"/>
            <a:ext cx="9830176" cy="364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  <a:defRPr b="0" i="0" sz="1900">
                <a:solidFill>
                  <a:srgbClr val="0C0C0C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1" type="ftr"/>
          </p:nvPr>
        </p:nvSpPr>
        <p:spPr>
          <a:xfrm>
            <a:off x="31142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86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2" type="sldNum"/>
          </p:nvPr>
        </p:nvSpPr>
        <p:spPr>
          <a:xfrm>
            <a:off x="10744200" y="6423497"/>
            <a:ext cx="1289222" cy="19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Page 2">
  <p:cSld name="Image Page 2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11"/>
          <p:cNvSpPr/>
          <p:nvPr>
            <p:ph idx="2" type="pic"/>
          </p:nvPr>
        </p:nvSpPr>
        <p:spPr>
          <a:xfrm>
            <a:off x="1721736" y="1570354"/>
            <a:ext cx="9830180" cy="4382570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721738" y="235633"/>
            <a:ext cx="9830179" cy="603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691"/>
              </a:buClr>
              <a:buSzPts val="3500"/>
              <a:buFont typeface="Roboto"/>
              <a:buNone/>
              <a:defRPr b="0" i="0" sz="3500">
                <a:solidFill>
                  <a:srgbClr val="00869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1721741" y="895137"/>
            <a:ext cx="9830176" cy="364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  <a:defRPr b="0" i="0" sz="1900">
                <a:solidFill>
                  <a:srgbClr val="0C0C0C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1" type="ftr"/>
          </p:nvPr>
        </p:nvSpPr>
        <p:spPr>
          <a:xfrm>
            <a:off x="31142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86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10744200" y="6423497"/>
            <a:ext cx="1289222" cy="19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/>
          <p:nvPr>
            <p:ph idx="2" type="pic"/>
          </p:nvPr>
        </p:nvSpPr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sp>
      <p:pic>
        <p:nvPicPr>
          <p:cNvPr id="43" name="Google Shape;43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8140" y="360654"/>
            <a:ext cx="1196340" cy="340893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12"/>
          <p:cNvSpPr txBox="1"/>
          <p:nvPr>
            <p:ph idx="1" type="body"/>
          </p:nvPr>
        </p:nvSpPr>
        <p:spPr>
          <a:xfrm>
            <a:off x="311150" y="418955"/>
            <a:ext cx="1289043" cy="29003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00"/>
              <a:buFont typeface="Roboto Light"/>
              <a:buNone/>
              <a:defRPr sz="1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11" type="ftr"/>
          </p:nvPr>
        </p:nvSpPr>
        <p:spPr>
          <a:xfrm>
            <a:off x="31142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869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2" type="sldNum"/>
          </p:nvPr>
        </p:nvSpPr>
        <p:spPr>
          <a:xfrm>
            <a:off x="10744200" y="6423497"/>
            <a:ext cx="1289222" cy="19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Page 1">
  <p:cSld name="Divider Page 1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6096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3"/>
          <p:cNvSpPr/>
          <p:nvPr>
            <p:ph idx="2" type="pic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Google Shape;50;p13"/>
          <p:cNvSpPr txBox="1"/>
          <p:nvPr>
            <p:ph type="title"/>
          </p:nvPr>
        </p:nvSpPr>
        <p:spPr>
          <a:xfrm>
            <a:off x="668192" y="940672"/>
            <a:ext cx="5082367" cy="603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Roboto"/>
              <a:buNone/>
              <a:defRPr b="0" i="0" sz="3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" type="body"/>
          </p:nvPr>
        </p:nvSpPr>
        <p:spPr>
          <a:xfrm>
            <a:off x="668192" y="1650367"/>
            <a:ext cx="5082368" cy="364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0" i="0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3" type="body"/>
          </p:nvPr>
        </p:nvSpPr>
        <p:spPr>
          <a:xfrm>
            <a:off x="668192" y="2270760"/>
            <a:ext cx="5082367" cy="3682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b="0" i="0"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1" type="ftr"/>
          </p:nvPr>
        </p:nvSpPr>
        <p:spPr>
          <a:xfrm>
            <a:off x="31142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4737652" y="6439477"/>
            <a:ext cx="1289222" cy="19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Page 2">
  <p:cSld name="Divider Page 2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96000" y="-1"/>
            <a:ext cx="6096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4"/>
          <p:cNvSpPr/>
          <p:nvPr>
            <p:ph idx="2" type="pic"/>
          </p:nvPr>
        </p:nvSpPr>
        <p:spPr>
          <a:xfrm>
            <a:off x="0" y="1"/>
            <a:ext cx="609600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4"/>
          <p:cNvSpPr txBox="1"/>
          <p:nvPr>
            <p:ph type="title"/>
          </p:nvPr>
        </p:nvSpPr>
        <p:spPr>
          <a:xfrm>
            <a:off x="6787052" y="940672"/>
            <a:ext cx="5082367" cy="603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Roboto"/>
              <a:buNone/>
              <a:defRPr b="0" i="0" sz="3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6787052" y="1650367"/>
            <a:ext cx="5082368" cy="364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0" i="0" sz="2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3" type="body"/>
          </p:nvPr>
        </p:nvSpPr>
        <p:spPr>
          <a:xfrm>
            <a:off x="6787052" y="2270760"/>
            <a:ext cx="5082367" cy="3682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b="0" i="0"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A3838"/>
              </a:buClr>
              <a:buSzPts val="1500"/>
              <a:buChar char="•"/>
              <a:defRPr sz="1500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4" type="body"/>
          </p:nvPr>
        </p:nvSpPr>
        <p:spPr>
          <a:xfrm>
            <a:off x="311150" y="418955"/>
            <a:ext cx="1289043" cy="29003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00"/>
              <a:buFont typeface="Roboto Light"/>
              <a:buNone/>
              <a:defRPr sz="1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1" type="ftr"/>
          </p:nvPr>
        </p:nvSpPr>
        <p:spPr>
          <a:xfrm>
            <a:off x="6225209" y="6363216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10744200" y="6423497"/>
            <a:ext cx="1289222" cy="19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00869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>
  <p:cSld name="Sectiekop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Light"/>
              <a:buNone/>
              <a:defRPr b="0" i="0" sz="4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1" type="ftr"/>
          </p:nvPr>
        </p:nvSpPr>
        <p:spPr>
          <a:xfrm>
            <a:off x="838200" y="6361596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e-irg.eu/e-infrastructure-commons/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zenodo.org/record/7584778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"/>
          <p:cNvSpPr txBox="1"/>
          <p:nvPr>
            <p:ph idx="1" type="body"/>
          </p:nvPr>
        </p:nvSpPr>
        <p:spPr>
          <a:xfrm>
            <a:off x="1721750" y="1570374"/>
            <a:ext cx="9830100" cy="49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nl-NL">
                <a:solidFill>
                  <a:srgbClr val="B7B7B7"/>
                </a:solidFill>
              </a:rPr>
              <a:t>Basic info about the project: Dates, consortium, coordinator etc </a:t>
            </a:r>
            <a:endParaRPr>
              <a:solidFill>
                <a:srgbClr val="B7B7B7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nl-NL" sz="1600">
                <a:solidFill>
                  <a:srgbClr val="CC0000"/>
                </a:solidFill>
              </a:rPr>
              <a:t>e-IRG: a strategic advisory body</a:t>
            </a:r>
            <a:r>
              <a:rPr lang="nl-NL" sz="1600"/>
              <a:t> to facilitate </a:t>
            </a:r>
            <a:r>
              <a:rPr b="1" lang="nl-NL" sz="1600"/>
              <a:t>integration in the area of EU e-Infrastructures and connected services</a:t>
            </a:r>
            <a:r>
              <a:rPr lang="nl-NL" sz="1600"/>
              <a:t>, within and between member states, at the European level and globally</a:t>
            </a:r>
            <a:endParaRPr sz="16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000"/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600"/>
              <a:t>The </a:t>
            </a:r>
            <a:r>
              <a:rPr lang="nl-NL" sz="1600">
                <a:solidFill>
                  <a:srgbClr val="CC0000"/>
                </a:solidFill>
              </a:rPr>
              <a:t>mission of e-IRG</a:t>
            </a:r>
            <a:r>
              <a:rPr lang="nl-NL" sz="1600"/>
              <a:t> is to support both </a:t>
            </a:r>
            <a:r>
              <a:rPr b="1" lang="nl-NL" sz="1600"/>
              <a:t>coherent, innovative and strategic European e-Infrastructure policymaking and the development of convergent and sustainable e-Infrastructure services</a:t>
            </a:r>
            <a:r>
              <a:rPr lang="nl-NL" sz="1600"/>
              <a:t>. The focal point of e-IRG is thus e-Infrastructures as a whole (including connectivity, HPC and other e-Infrastructure areas, e.g. Data Spaces), and not only EOSC.</a:t>
            </a:r>
            <a:endParaRPr sz="1600">
              <a:solidFill>
                <a:srgbClr val="548DD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nl-NL" sz="1600">
                <a:solidFill>
                  <a:srgbClr val="CC0000"/>
                </a:solidFill>
              </a:rPr>
              <a:t>e-IRGSP7</a:t>
            </a:r>
            <a:r>
              <a:rPr lang="nl-NL" sz="1600"/>
              <a:t> project is </a:t>
            </a:r>
            <a:r>
              <a:rPr b="1" lang="nl-NL" sz="1600"/>
              <a:t>supporting e-IRG</a:t>
            </a:r>
            <a:r>
              <a:rPr lang="nl-NL" sz="1600"/>
              <a:t> in all its activities and one area is the policy support in the area of e-Infrastructures, which is related to the </a:t>
            </a:r>
            <a:r>
              <a:rPr b="1" lang="nl-NL" sz="1600"/>
              <a:t>development of independent and cross-disciplinary policy papers towards contributing to the implementation and better coordination of e-Infrastructures and related services in Europe</a:t>
            </a:r>
            <a:r>
              <a:rPr lang="nl-NL" sz="1600"/>
              <a:t>, within and across MS/ACs, as well as between thematic (vertical or domain specific) and the generic (horizontal or domain-agnostic) e- Infrastructures, towards the realisation of the e-Infrastructure Commons.</a:t>
            </a:r>
            <a:endParaRPr sz="16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nl-NL" sz="1600">
                <a:solidFill>
                  <a:srgbClr val="CC0000"/>
                </a:solidFill>
              </a:rPr>
              <a:t>Project information:</a:t>
            </a:r>
            <a:r>
              <a:rPr lang="nl-NL" sz="1600"/>
              <a:t> 01.04.2022-31.09.2023 (18 months),  Partners: </a:t>
            </a:r>
            <a:r>
              <a:rPr b="1" lang="nl-NL" sz="1600"/>
              <a:t>Innov-Acts (coord)</a:t>
            </a:r>
            <a:r>
              <a:rPr lang="nl-NL" sz="1600"/>
              <a:t>, Leibniz Universität Hannover, Aristotelio Panepistimio Thessalonikis, Technische Universität Wien</a:t>
            </a:r>
            <a:endParaRPr sz="1600"/>
          </a:p>
        </p:txBody>
      </p:sp>
      <p:sp>
        <p:nvSpPr>
          <p:cNvPr id="71" name="Google Shape;71;p1"/>
          <p:cNvSpPr txBox="1"/>
          <p:nvPr>
            <p:ph type="title"/>
          </p:nvPr>
        </p:nvSpPr>
        <p:spPr>
          <a:xfrm>
            <a:off x="1721750" y="235625"/>
            <a:ext cx="101106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691"/>
              </a:buClr>
              <a:buSzPct val="100000"/>
              <a:buFont typeface="Roboto"/>
              <a:buNone/>
            </a:pPr>
            <a:r>
              <a:rPr lang="nl-NL"/>
              <a:t>e-Infrastructure Reflection Group Support Programme 7 (e-IRGSP7)</a:t>
            </a:r>
            <a:endParaRPr/>
          </a:p>
        </p:txBody>
      </p:sp>
      <p:sp>
        <p:nvSpPr>
          <p:cNvPr id="72" name="Google Shape;72;p1"/>
          <p:cNvSpPr txBox="1"/>
          <p:nvPr>
            <p:ph idx="12" type="sldNum"/>
          </p:nvPr>
        </p:nvSpPr>
        <p:spPr>
          <a:xfrm>
            <a:off x="10744200" y="6423497"/>
            <a:ext cx="1289222" cy="19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73" name="Google Shape;73;p1"/>
          <p:cNvSpPr txBox="1"/>
          <p:nvPr>
            <p:ph idx="2" type="body"/>
          </p:nvPr>
        </p:nvSpPr>
        <p:spPr>
          <a:xfrm>
            <a:off x="1721741" y="895137"/>
            <a:ext cx="9830176" cy="364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</a:pPr>
            <a:r>
              <a:rPr lang="nl-NL"/>
              <a:t>In a Nutshell</a:t>
            </a:r>
            <a:endParaRPr/>
          </a:p>
        </p:txBody>
      </p:sp>
      <p:sp>
        <p:nvSpPr>
          <p:cNvPr id="74" name="Google Shape;74;p1"/>
          <p:cNvSpPr txBox="1"/>
          <p:nvPr>
            <p:ph idx="11" type="ftr"/>
          </p:nvPr>
        </p:nvSpPr>
        <p:spPr>
          <a:xfrm>
            <a:off x="31142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16 | 06 | 2023 by </a:t>
            </a:r>
            <a:r>
              <a:rPr lang="nl-NL"/>
              <a:t>Fotis Karayannis and Jan Wiebelitz</a:t>
            </a:r>
            <a:endParaRPr/>
          </a:p>
        </p:txBody>
      </p:sp>
      <p:pic>
        <p:nvPicPr>
          <p:cNvPr id="75" name="Google Shape;75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42827" y="856648"/>
            <a:ext cx="1214900" cy="9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5261e2d106_0_9"/>
          <p:cNvSpPr txBox="1"/>
          <p:nvPr>
            <p:ph idx="1" type="body"/>
          </p:nvPr>
        </p:nvSpPr>
        <p:spPr>
          <a:xfrm>
            <a:off x="1721750" y="1417974"/>
            <a:ext cx="9830100" cy="49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>
                <a:solidFill>
                  <a:srgbClr val="CC0000"/>
                </a:solidFill>
              </a:rPr>
              <a:t>e-IRGSP7</a:t>
            </a:r>
            <a:r>
              <a:rPr lang="nl-NL" sz="1600"/>
              <a:t> is the seventh implementation of the </a:t>
            </a:r>
            <a:r>
              <a:rPr b="1" lang="nl-NL" sz="1600"/>
              <a:t>support project to</a:t>
            </a:r>
            <a:r>
              <a:rPr lang="nl-NL" sz="1600">
                <a:solidFill>
                  <a:srgbClr val="CC0000"/>
                </a:solidFill>
              </a:rPr>
              <a:t> e-IRG</a:t>
            </a:r>
            <a:endParaRPr sz="1600">
              <a:solidFill>
                <a:srgbClr val="CC0000"/>
              </a:solidFill>
            </a:endParaRPr>
          </a:p>
          <a:p>
            <a:pPr indent="-241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C7C7C"/>
              </a:buClr>
              <a:buSzPts val="2800"/>
              <a:buChar char="•"/>
            </a:pPr>
            <a:r>
              <a:rPr b="1" lang="nl-NL" sz="1600"/>
              <a:t>Partners</a:t>
            </a:r>
            <a:r>
              <a:rPr lang="nl-NL" sz="1600"/>
              <a:t>:  </a:t>
            </a:r>
            <a:r>
              <a:rPr lang="nl-NL" sz="1600" u="sng"/>
              <a:t>Innov-Acts</a:t>
            </a:r>
            <a:r>
              <a:rPr lang="nl-NL" sz="1600"/>
              <a:t>, Leibniz Univ. of Hannover, Aristotle Univ. of Thessaloniki, Technical Univ. of Wien</a:t>
            </a:r>
            <a:endParaRPr sz="1600"/>
          </a:p>
          <a:p>
            <a:pPr indent="-241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C7C7C"/>
              </a:buClr>
              <a:buSzPts val="2800"/>
              <a:buChar char="•"/>
            </a:pPr>
            <a:r>
              <a:rPr b="1" lang="nl-NL" sz="1600"/>
              <a:t>Duration</a:t>
            </a:r>
            <a:r>
              <a:rPr lang="nl-NL" sz="1600"/>
              <a:t>: 01.04.2022 – 30.09.2023 (18 months)</a:t>
            </a:r>
            <a:endParaRPr sz="1600"/>
          </a:p>
          <a:p>
            <a:pPr indent="-241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C7C7C"/>
              </a:buClr>
              <a:buSzPts val="2800"/>
              <a:buChar char="•"/>
            </a:pPr>
            <a:r>
              <a:rPr b="1" lang="nl-NL" sz="1600"/>
              <a:t>Funding</a:t>
            </a:r>
            <a:r>
              <a:rPr lang="nl-NL" sz="1600"/>
              <a:t>: 302.259,00 Euro</a:t>
            </a:r>
            <a:endParaRPr sz="1600"/>
          </a:p>
          <a:p>
            <a:pPr indent="-241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C7C7C"/>
              </a:buClr>
              <a:buSzPts val="2800"/>
              <a:buChar char="•"/>
            </a:pPr>
            <a:r>
              <a:rPr b="1" lang="nl-NL" sz="1600"/>
              <a:t>Overall objective:</a:t>
            </a:r>
            <a:r>
              <a:rPr lang="nl-NL" sz="1600"/>
              <a:t> </a:t>
            </a:r>
            <a:r>
              <a:rPr b="1" lang="nl-NL" sz="1600"/>
              <a:t>Assist </a:t>
            </a:r>
            <a:r>
              <a:rPr lang="nl-NL" sz="1600">
                <a:solidFill>
                  <a:srgbClr val="CC0000"/>
                </a:solidFill>
              </a:rPr>
              <a:t>e-IRG</a:t>
            </a:r>
            <a:r>
              <a:rPr lang="nl-NL" sz="1600"/>
              <a:t> in achieving its goals providing its core operational services</a:t>
            </a:r>
            <a:endParaRPr sz="1600"/>
          </a:p>
          <a:p>
            <a:pPr indent="-241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C7C7C"/>
              </a:buClr>
              <a:buSzPts val="2800"/>
              <a:buChar char="•"/>
            </a:pPr>
            <a:r>
              <a:rPr b="1" lang="nl-NL" sz="1600"/>
              <a:t>Objective 1:</a:t>
            </a:r>
            <a:r>
              <a:rPr lang="nl-NL" sz="1600"/>
              <a:t> To support </a:t>
            </a:r>
            <a:r>
              <a:rPr lang="nl-NL" sz="1600">
                <a:solidFill>
                  <a:srgbClr val="CC0000"/>
                </a:solidFill>
              </a:rPr>
              <a:t>e-IRG</a:t>
            </a:r>
            <a:r>
              <a:rPr lang="nl-NL" sz="1600"/>
              <a:t> and its governing structures with </a:t>
            </a:r>
            <a:r>
              <a:rPr b="1" lang="nl-NL" sz="1600"/>
              <a:t>secretarial services</a:t>
            </a:r>
            <a:r>
              <a:rPr lang="nl-NL" sz="1600"/>
              <a:t> </a:t>
            </a:r>
            <a:endParaRPr sz="1600"/>
          </a:p>
          <a:p>
            <a:pPr indent="-241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C7C7C"/>
              </a:buClr>
              <a:buSzPts val="2800"/>
              <a:buChar char="•"/>
            </a:pPr>
            <a:r>
              <a:rPr b="1" lang="nl-NL" sz="1600"/>
              <a:t>Objective 2: </a:t>
            </a:r>
            <a:r>
              <a:rPr lang="nl-NL" sz="1600"/>
              <a:t>To support </a:t>
            </a:r>
            <a:r>
              <a:rPr lang="nl-NL" sz="1600">
                <a:solidFill>
                  <a:srgbClr val="CC0000"/>
                </a:solidFill>
              </a:rPr>
              <a:t>e-IRG</a:t>
            </a:r>
            <a:r>
              <a:rPr lang="nl-NL" sz="1600"/>
              <a:t> with its </a:t>
            </a:r>
            <a:r>
              <a:rPr b="1" lang="nl-NL" sz="1600"/>
              <a:t>policy papers</a:t>
            </a:r>
            <a:r>
              <a:rPr lang="nl-NL" sz="1600"/>
              <a:t> towards better coordination of EU e-Infrastructures/services</a:t>
            </a:r>
            <a:endParaRPr sz="1600"/>
          </a:p>
          <a:p>
            <a:pPr indent="-22860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C7C7C"/>
              </a:buClr>
              <a:buSzPts val="2400"/>
              <a:buFont typeface="Noto Sans Symbols"/>
              <a:buChar char="▪"/>
            </a:pPr>
            <a:r>
              <a:rPr lang="nl-NL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within and across MS/ACs, including GÉANT, </a:t>
            </a:r>
            <a:r>
              <a:rPr lang="nl-NL" sz="1600">
                <a:solidFill>
                  <a:srgbClr val="008691"/>
                </a:solidFill>
                <a:latin typeface="Roboto"/>
                <a:ea typeface="Roboto"/>
                <a:cs typeface="Roboto"/>
                <a:sym typeface="Roboto"/>
              </a:rPr>
              <a:t>EOSC</a:t>
            </a:r>
            <a:r>
              <a:rPr lang="nl-NL"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and EuroHPC, between thematic (domain-specific) and the generic (domain-agnostic)) e-Infrastructures, towards the realisation of the e-Infrastructure Commons</a:t>
            </a:r>
            <a:endParaRPr sz="16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41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C7C7C"/>
              </a:buClr>
              <a:buSzPts val="2800"/>
              <a:buChar char="•"/>
            </a:pPr>
            <a:r>
              <a:rPr b="1" lang="nl-NL" sz="1600"/>
              <a:t>Objective 3:</a:t>
            </a:r>
            <a:r>
              <a:rPr lang="nl-NL" sz="1600"/>
              <a:t> To develop/implement the e-IRG </a:t>
            </a:r>
            <a:r>
              <a:rPr b="1" lang="nl-NL" sz="1600"/>
              <a:t>communications/liaison</a:t>
            </a:r>
            <a:r>
              <a:rPr lang="nl-NL" sz="1600"/>
              <a:t> strategy to disseminate the </a:t>
            </a:r>
            <a:r>
              <a:rPr lang="nl-NL" sz="1600">
                <a:solidFill>
                  <a:srgbClr val="CC0000"/>
                </a:solidFill>
              </a:rPr>
              <a:t>e-IRG</a:t>
            </a:r>
            <a:r>
              <a:rPr lang="nl-NL" sz="1600"/>
              <a:t> and </a:t>
            </a:r>
            <a:r>
              <a:rPr lang="nl-NL" sz="1600">
                <a:solidFill>
                  <a:srgbClr val="CC0000"/>
                </a:solidFill>
              </a:rPr>
              <a:t>e-IRGSP7</a:t>
            </a:r>
            <a:r>
              <a:rPr lang="nl-NL" sz="1600"/>
              <a:t> results to the ERA in-line with Open Science principles</a:t>
            </a:r>
            <a:endParaRPr sz="1600">
              <a:solidFill>
                <a:srgbClr val="CC0000"/>
              </a:solidFill>
            </a:endParaRPr>
          </a:p>
        </p:txBody>
      </p:sp>
      <p:sp>
        <p:nvSpPr>
          <p:cNvPr id="81" name="Google Shape;81;g25261e2d106_0_9"/>
          <p:cNvSpPr txBox="1"/>
          <p:nvPr>
            <p:ph type="title"/>
          </p:nvPr>
        </p:nvSpPr>
        <p:spPr>
          <a:xfrm>
            <a:off x="1721750" y="235625"/>
            <a:ext cx="101106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691"/>
              </a:buClr>
              <a:buSzPct val="100000"/>
              <a:buFont typeface="Roboto"/>
              <a:buNone/>
            </a:pPr>
            <a:r>
              <a:rPr lang="nl-NL"/>
              <a:t>e-Infrastructure Reflection Group Support Programme 7 (e-IRGSP7)</a:t>
            </a:r>
            <a:endParaRPr/>
          </a:p>
        </p:txBody>
      </p:sp>
      <p:sp>
        <p:nvSpPr>
          <p:cNvPr id="82" name="Google Shape;82;g25261e2d106_0_9"/>
          <p:cNvSpPr txBox="1"/>
          <p:nvPr>
            <p:ph idx="12" type="sldNum"/>
          </p:nvPr>
        </p:nvSpPr>
        <p:spPr>
          <a:xfrm>
            <a:off x="10744200" y="6423497"/>
            <a:ext cx="1289100" cy="1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83" name="Google Shape;83;g25261e2d106_0_9"/>
          <p:cNvSpPr txBox="1"/>
          <p:nvPr>
            <p:ph idx="2" type="body"/>
          </p:nvPr>
        </p:nvSpPr>
        <p:spPr>
          <a:xfrm>
            <a:off x="1721741" y="895137"/>
            <a:ext cx="98301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</a:pPr>
            <a:r>
              <a:rPr lang="nl-NL"/>
              <a:t>In a Nutshell</a:t>
            </a:r>
            <a:endParaRPr/>
          </a:p>
        </p:txBody>
      </p:sp>
      <p:sp>
        <p:nvSpPr>
          <p:cNvPr id="84" name="Google Shape;84;g25261e2d106_0_9"/>
          <p:cNvSpPr txBox="1"/>
          <p:nvPr>
            <p:ph idx="11" type="ftr"/>
          </p:nvPr>
        </p:nvSpPr>
        <p:spPr>
          <a:xfrm>
            <a:off x="311426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16 | 06 | 2023 by Fotis Karayannis and Jan Wiebelitz</a:t>
            </a:r>
            <a:endParaRPr/>
          </a:p>
        </p:txBody>
      </p:sp>
      <p:pic>
        <p:nvPicPr>
          <p:cNvPr id="85" name="Google Shape;85;g25261e2d106_0_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952" y="5235523"/>
            <a:ext cx="1214900" cy="9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5261e2d106_0_0"/>
          <p:cNvSpPr txBox="1"/>
          <p:nvPr>
            <p:ph idx="1" type="body"/>
          </p:nvPr>
        </p:nvSpPr>
        <p:spPr>
          <a:xfrm>
            <a:off x="1721750" y="1570374"/>
            <a:ext cx="9830100" cy="49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nl-NL" sz="1600">
                <a:solidFill>
                  <a:srgbClr val="CC0000"/>
                </a:solidFill>
              </a:rPr>
              <a:t>e-Infrastructure Reflection Group (e-IRG)</a:t>
            </a:r>
            <a:endParaRPr b="1" sz="1600">
              <a:solidFill>
                <a:srgbClr val="CC0000"/>
              </a:solidFill>
            </a:endParaRPr>
          </a:p>
          <a:p>
            <a:pPr indent="-2413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C7C7C"/>
              </a:buClr>
              <a:buSzPts val="2800"/>
              <a:buChar char="•"/>
            </a:pPr>
            <a:r>
              <a:rPr b="1" lang="nl-NL" sz="1600"/>
              <a:t>Leading advisory body on e-Infrastructure policy in Europe</a:t>
            </a:r>
            <a:r>
              <a:rPr lang="nl-NL" sz="1600"/>
              <a:t>, founded in 2003 - 20 years anniversary (after first </a:t>
            </a:r>
            <a:r>
              <a:rPr lang="nl-NL" sz="1600">
                <a:solidFill>
                  <a:srgbClr val="CC0000"/>
                </a:solidFill>
              </a:rPr>
              <a:t>e-IRG</a:t>
            </a:r>
            <a:r>
              <a:rPr lang="nl-NL" sz="1600"/>
              <a:t> workshop in June 2003!)</a:t>
            </a:r>
            <a:endParaRPr sz="1600"/>
          </a:p>
          <a:p>
            <a:pPr indent="-2413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C7C7C"/>
              </a:buClr>
              <a:buSzPts val="2800"/>
              <a:buChar char="•"/>
            </a:pPr>
            <a:r>
              <a:rPr lang="nl-NL" sz="1600"/>
              <a:t>Composed of </a:t>
            </a:r>
            <a:r>
              <a:rPr b="1" lang="nl-NL" sz="1600"/>
              <a:t>68 national delegates from Member States and Associated Countries </a:t>
            </a:r>
            <a:r>
              <a:rPr lang="nl-NL" sz="1600"/>
              <a:t>(Science/Ministry), EC (DG CNECT, RTD), and observer from ESFRI</a:t>
            </a:r>
            <a:endParaRPr sz="1600"/>
          </a:p>
          <a:p>
            <a:pPr indent="-2413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C7C7C"/>
              </a:buClr>
              <a:buSzPts val="2800"/>
              <a:buChar char="•"/>
            </a:pPr>
            <a:r>
              <a:rPr lang="nl-NL" sz="1600"/>
              <a:t>Vision: to </a:t>
            </a:r>
            <a:r>
              <a:rPr b="1" lang="nl-NL" sz="1600"/>
              <a:t>facilitate integration in the area of European e-Infrastructures and connected services</a:t>
            </a:r>
            <a:r>
              <a:rPr lang="nl-NL" sz="1600"/>
              <a:t>, within and between member states, at the European level and globally</a:t>
            </a:r>
            <a:endParaRPr sz="1600"/>
          </a:p>
          <a:p>
            <a:pPr indent="-2413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C7C7C"/>
              </a:buClr>
              <a:buSzPts val="2800"/>
              <a:buChar char="•"/>
            </a:pPr>
            <a:r>
              <a:rPr lang="nl-NL" sz="1600"/>
              <a:t>Mission: to </a:t>
            </a:r>
            <a:r>
              <a:rPr b="1" lang="nl-NL" sz="1600"/>
              <a:t>support both coherent, innovative and strategic European e-Infrastructure policy-making and the development of convergent and sustainable e-Infrastructure services</a:t>
            </a:r>
            <a:endParaRPr b="1" sz="1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i="1" lang="nl-NL" sz="1600"/>
              <a:t>Disclaimer: Opinions raised in this presentation are of e-IRGSP7, not necessarily of e-IRG</a:t>
            </a:r>
            <a:endParaRPr i="1" sz="1600"/>
          </a:p>
        </p:txBody>
      </p:sp>
      <p:sp>
        <p:nvSpPr>
          <p:cNvPr id="91" name="Google Shape;91;g25261e2d106_0_0"/>
          <p:cNvSpPr txBox="1"/>
          <p:nvPr>
            <p:ph type="title"/>
          </p:nvPr>
        </p:nvSpPr>
        <p:spPr>
          <a:xfrm>
            <a:off x="1721750" y="235625"/>
            <a:ext cx="101106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691"/>
              </a:buClr>
              <a:buSzPct val="100000"/>
              <a:buFont typeface="Roboto"/>
              <a:buNone/>
            </a:pPr>
            <a:r>
              <a:rPr lang="nl-NL"/>
              <a:t>e-Infrastructure Reflection Group Support Programme 7 (e-IRGSP7)</a:t>
            </a:r>
            <a:endParaRPr/>
          </a:p>
        </p:txBody>
      </p:sp>
      <p:sp>
        <p:nvSpPr>
          <p:cNvPr id="92" name="Google Shape;92;g25261e2d106_0_0"/>
          <p:cNvSpPr txBox="1"/>
          <p:nvPr>
            <p:ph idx="12" type="sldNum"/>
          </p:nvPr>
        </p:nvSpPr>
        <p:spPr>
          <a:xfrm>
            <a:off x="10744200" y="6423497"/>
            <a:ext cx="1289100" cy="1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93" name="Google Shape;93;g25261e2d106_0_0"/>
          <p:cNvSpPr txBox="1"/>
          <p:nvPr>
            <p:ph idx="2" type="body"/>
          </p:nvPr>
        </p:nvSpPr>
        <p:spPr>
          <a:xfrm>
            <a:off x="1721741" y="895137"/>
            <a:ext cx="98301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</a:pPr>
            <a:r>
              <a:rPr lang="nl-NL"/>
              <a:t>In a Nutshell</a:t>
            </a:r>
            <a:endParaRPr/>
          </a:p>
        </p:txBody>
      </p:sp>
      <p:sp>
        <p:nvSpPr>
          <p:cNvPr id="94" name="Google Shape;94;g25261e2d106_0_0"/>
          <p:cNvSpPr txBox="1"/>
          <p:nvPr>
            <p:ph idx="11" type="ftr"/>
          </p:nvPr>
        </p:nvSpPr>
        <p:spPr>
          <a:xfrm>
            <a:off x="311426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16 | 06 | 2023 by Fotis Karayannis and Jan Wiebelitz</a:t>
            </a:r>
            <a:endParaRPr/>
          </a:p>
        </p:txBody>
      </p:sp>
      <p:pic>
        <p:nvPicPr>
          <p:cNvPr id="95" name="Google Shape;95;g25261e2d106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23667" y="1216952"/>
            <a:ext cx="4561839" cy="702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5261e2d106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6952" y="5235523"/>
            <a:ext cx="1214900" cy="9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/>
          <p:nvPr>
            <p:ph idx="1" type="body"/>
          </p:nvPr>
        </p:nvSpPr>
        <p:spPr>
          <a:xfrm>
            <a:off x="1721750" y="1344200"/>
            <a:ext cx="9830100" cy="4608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r>
              <a:rPr lang="nl-NL" sz="1600">
                <a:solidFill>
                  <a:srgbClr val="CC0000"/>
                </a:solidFill>
              </a:rPr>
              <a:t>e-IRGSP7 is supporting e-IRG</a:t>
            </a:r>
            <a:r>
              <a:rPr lang="nl-NL" sz="1600">
                <a:solidFill>
                  <a:srgbClr val="000000"/>
                </a:solidFill>
              </a:rPr>
              <a:t> in its mission </a:t>
            </a:r>
            <a:r>
              <a:rPr lang="nl-NL" sz="1600">
                <a:solidFill>
                  <a:srgbClr val="000000"/>
                </a:solidFill>
              </a:rPr>
              <a:t>towards the implementation of the </a:t>
            </a:r>
            <a:r>
              <a:rPr i="1" lang="nl-NL" sz="1600">
                <a:solidFill>
                  <a:srgbClr val="CC0000"/>
                </a:solidFill>
              </a:rPr>
              <a:t>e-Infrastructure Commons</a:t>
            </a:r>
            <a:r>
              <a:rPr lang="nl-NL" sz="1600">
                <a:solidFill>
                  <a:srgbClr val="000000"/>
                </a:solidFill>
              </a:rPr>
              <a:t>.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r>
              <a:rPr lang="nl-NL" sz="1600">
                <a:solidFill>
                  <a:srgbClr val="000000"/>
                </a:solidFill>
              </a:rPr>
              <a:t>The </a:t>
            </a:r>
            <a:r>
              <a:rPr i="1" lang="nl-NL" sz="1600">
                <a:solidFill>
                  <a:srgbClr val="CC0000"/>
                </a:solidFill>
              </a:rPr>
              <a:t>e-Infrastructure Commons</a:t>
            </a:r>
            <a:r>
              <a:rPr lang="nl-NL" sz="1600">
                <a:solidFill>
                  <a:srgbClr val="000000"/>
                </a:solidFill>
              </a:rPr>
              <a:t> is the </a:t>
            </a:r>
            <a:r>
              <a:rPr b="1" lang="nl-NL" sz="1600">
                <a:solidFill>
                  <a:srgbClr val="000000"/>
                </a:solidFill>
              </a:rPr>
              <a:t>political, technological, and administrative framework for an easy and cost-effective shared use of distributed electronic resources</a:t>
            </a:r>
            <a:r>
              <a:rPr lang="nl-NL" sz="1600">
                <a:solidFill>
                  <a:srgbClr val="000000"/>
                </a:solidFill>
              </a:rPr>
              <a:t> across Europe. 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r>
              <a:rPr lang="nl-NL" sz="1600">
                <a:solidFill>
                  <a:srgbClr val="000000"/>
                </a:solidFill>
              </a:rPr>
              <a:t>The </a:t>
            </a:r>
            <a:r>
              <a:rPr i="1" lang="nl-NL" sz="1600">
                <a:solidFill>
                  <a:srgbClr val="CC0000"/>
                </a:solidFill>
              </a:rPr>
              <a:t>e-Infrastructure Commons</a:t>
            </a:r>
            <a:r>
              <a:rPr lang="nl-NL" sz="1600">
                <a:solidFill>
                  <a:srgbClr val="000000"/>
                </a:solidFill>
              </a:rPr>
              <a:t> can be defined as an</a:t>
            </a:r>
            <a:r>
              <a:rPr b="1" lang="nl-NL" sz="1600">
                <a:solidFill>
                  <a:srgbClr val="000000"/>
                </a:solidFill>
              </a:rPr>
              <a:t> integrated living ecosystem of resources and services</a:t>
            </a:r>
            <a:r>
              <a:rPr lang="nl-NL" sz="1600">
                <a:solidFill>
                  <a:srgbClr val="000000"/>
                </a:solidFill>
              </a:rPr>
              <a:t> that is open, user friendly and accessible to European researchers and scientists, and continuously adapts to the changing requirements of research and science.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600">
                <a:solidFill>
                  <a:srgbClr val="000000"/>
                </a:solidFill>
              </a:rPr>
              <a:t>Indirectly, </a:t>
            </a:r>
            <a:r>
              <a:rPr b="1" lang="nl-NL" sz="1600">
                <a:solidFill>
                  <a:srgbClr val="000000"/>
                </a:solidFill>
              </a:rPr>
              <a:t>harmonization of policies across countries</a:t>
            </a:r>
            <a:r>
              <a:rPr lang="nl-NL" sz="1600">
                <a:solidFill>
                  <a:srgbClr val="000000"/>
                </a:solidFill>
              </a:rPr>
              <a:t> via </a:t>
            </a:r>
            <a:r>
              <a:rPr lang="nl-NL" sz="1600">
                <a:solidFill>
                  <a:srgbClr val="CC0000"/>
                </a:solidFill>
              </a:rPr>
              <a:t>e-IRG</a:t>
            </a:r>
            <a:r>
              <a:rPr lang="nl-NL" sz="1600">
                <a:solidFill>
                  <a:srgbClr val="000000"/>
                </a:solidFill>
              </a:rPr>
              <a:t> delegates meetings and relevant discussions. 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nl-NL" sz="1600">
                <a:solidFill>
                  <a:srgbClr val="000000"/>
                </a:solidFill>
              </a:rPr>
              <a:t>In the policy area, providing recommendations with the different </a:t>
            </a:r>
            <a:r>
              <a:rPr lang="nl-NL" sz="1600">
                <a:solidFill>
                  <a:srgbClr val="CC0000"/>
                </a:solidFill>
              </a:rPr>
              <a:t>e-IRG</a:t>
            </a:r>
            <a:r>
              <a:rPr lang="nl-NL" sz="1600">
                <a:solidFill>
                  <a:srgbClr val="000000"/>
                </a:solidFill>
              </a:rPr>
              <a:t> papers. E.g. </a:t>
            </a:r>
            <a:r>
              <a:rPr b="1" lang="nl-NL" sz="1600">
                <a:solidFill>
                  <a:srgbClr val="000000"/>
                </a:solidFill>
              </a:rPr>
              <a:t>coordination inside countries, coordination across e-Infrastructures (GÉANT, </a:t>
            </a:r>
            <a:r>
              <a:rPr b="1" lang="nl-NL" sz="1600">
                <a:solidFill>
                  <a:srgbClr val="008691"/>
                </a:solidFill>
              </a:rPr>
              <a:t>EOSC</a:t>
            </a:r>
            <a:r>
              <a:rPr b="1" lang="nl-NL" sz="1600">
                <a:solidFill>
                  <a:srgbClr val="000000"/>
                </a:solidFill>
              </a:rPr>
              <a:t>, EuroHPC, EU Data Spaces), coordination between thematic (domain specific) and horizontal (domain agnostic) e-Infrastructures/Research Infrastructures, etc.</a:t>
            </a:r>
            <a:endParaRPr b="1"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nl-NL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https://e-irg.eu/e-infrastructure-commons/</a:t>
            </a:r>
            <a:endParaRPr sz="2000"/>
          </a:p>
        </p:txBody>
      </p:sp>
      <p:sp>
        <p:nvSpPr>
          <p:cNvPr id="102" name="Google Shape;102;p2"/>
          <p:cNvSpPr txBox="1"/>
          <p:nvPr>
            <p:ph type="title"/>
          </p:nvPr>
        </p:nvSpPr>
        <p:spPr>
          <a:xfrm>
            <a:off x="1721738" y="235633"/>
            <a:ext cx="9830179" cy="603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691"/>
              </a:buClr>
              <a:buSzPts val="3500"/>
              <a:buFont typeface="Roboto"/>
              <a:buNone/>
            </a:pPr>
            <a:r>
              <a:rPr lang="nl-NL"/>
              <a:t>Key Contributions to EOSC SRIA </a:t>
            </a:r>
            <a:endParaRPr/>
          </a:p>
        </p:txBody>
      </p:sp>
      <p:sp>
        <p:nvSpPr>
          <p:cNvPr id="103" name="Google Shape;103;p2"/>
          <p:cNvSpPr txBox="1"/>
          <p:nvPr>
            <p:ph idx="12" type="sldNum"/>
          </p:nvPr>
        </p:nvSpPr>
        <p:spPr>
          <a:xfrm>
            <a:off x="10744200" y="6423497"/>
            <a:ext cx="1289222" cy="19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104" name="Google Shape;104;p2"/>
          <p:cNvSpPr txBox="1"/>
          <p:nvPr>
            <p:ph idx="2" type="body"/>
          </p:nvPr>
        </p:nvSpPr>
        <p:spPr>
          <a:xfrm>
            <a:off x="1721741" y="895137"/>
            <a:ext cx="98301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</a:pPr>
            <a:r>
              <a:rPr lang="nl-NL"/>
              <a:t>Contribution of </a:t>
            </a:r>
            <a:r>
              <a:rPr lang="nl-NL">
                <a:solidFill>
                  <a:srgbClr val="CC0000"/>
                </a:solidFill>
              </a:rPr>
              <a:t>e-IRGSP7</a:t>
            </a:r>
            <a:endParaRPr>
              <a:solidFill>
                <a:srgbClr val="CC0000"/>
              </a:solidFill>
            </a:endParaRPr>
          </a:p>
        </p:txBody>
      </p:sp>
      <p:sp>
        <p:nvSpPr>
          <p:cNvPr id="105" name="Google Shape;105;p2"/>
          <p:cNvSpPr txBox="1"/>
          <p:nvPr>
            <p:ph idx="11" type="ftr"/>
          </p:nvPr>
        </p:nvSpPr>
        <p:spPr>
          <a:xfrm>
            <a:off x="31142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16 | 06 | 2023 by Fotis Karayannis and Jan Wiebelitz</a:t>
            </a:r>
            <a:endParaRPr/>
          </a:p>
        </p:txBody>
      </p:sp>
      <p:pic>
        <p:nvPicPr>
          <p:cNvPr id="106" name="Google Shape;106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9352" y="5387923"/>
            <a:ext cx="1214900" cy="9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50d8e7a4ef_0_17"/>
          <p:cNvSpPr txBox="1"/>
          <p:nvPr>
            <p:ph idx="1" type="body"/>
          </p:nvPr>
        </p:nvSpPr>
        <p:spPr>
          <a:xfrm>
            <a:off x="1721750" y="1417975"/>
            <a:ext cx="9830100" cy="45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nl-NL" sz="1600">
                <a:solidFill>
                  <a:srgbClr val="000000"/>
                </a:solidFill>
              </a:rPr>
              <a:t>Key recommendations from e-IRG White Paper 2022 (</a:t>
            </a:r>
            <a:r>
              <a:rPr b="1" lang="nl-NL" sz="1600">
                <a:solidFill>
                  <a:srgbClr val="000000"/>
                </a:solidFill>
              </a:rPr>
              <a:t>1/2</a:t>
            </a:r>
            <a:r>
              <a:rPr b="1" lang="nl-NL" sz="1600">
                <a:solidFill>
                  <a:srgbClr val="000000"/>
                </a:solidFill>
              </a:rPr>
              <a:t>)</a:t>
            </a:r>
            <a:endParaRPr b="1" sz="1600"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600">
              <a:solidFill>
                <a:srgbClr val="CC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nl-NL" sz="1600">
                <a:solidFill>
                  <a:srgbClr val="CC0000"/>
                </a:solidFill>
              </a:rPr>
              <a:t>European and national e-Infrastructure providers</a:t>
            </a:r>
            <a:endParaRPr sz="1600">
              <a:solidFill>
                <a:srgbClr val="CC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nl-NL" sz="1600">
                <a:solidFill>
                  <a:srgbClr val="000000"/>
                </a:solidFill>
              </a:rPr>
              <a:t>Appropriate </a:t>
            </a:r>
            <a:r>
              <a:rPr i="1" lang="nl-NL" sz="1600">
                <a:solidFill>
                  <a:srgbClr val="000000"/>
                </a:solidFill>
              </a:rPr>
              <a:t>coordination among all stakeholders </a:t>
            </a:r>
            <a:r>
              <a:rPr lang="nl-NL" sz="1600">
                <a:solidFill>
                  <a:srgbClr val="000000"/>
                </a:solidFill>
              </a:rPr>
              <a:t>is required through a coordination platform, implementing a distributed multi-stakeholder model of cooperation and coordination. The coordination platform should allow a staged and gradual approach at the e-Infrastructure landscape, </a:t>
            </a:r>
            <a:r>
              <a:rPr i="1" lang="nl-NL" sz="1600">
                <a:solidFill>
                  <a:srgbClr val="000000"/>
                </a:solidFill>
              </a:rPr>
              <a:t>moving towards more integrated and joint services</a:t>
            </a:r>
            <a:r>
              <a:rPr lang="nl-NL" sz="1600">
                <a:solidFill>
                  <a:srgbClr val="000000"/>
                </a:solidFill>
              </a:rPr>
              <a:t>. </a:t>
            </a:r>
            <a:endParaRPr sz="1600"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nl-NL" sz="1600">
                <a:solidFill>
                  <a:srgbClr val="000000"/>
                </a:solidFill>
              </a:rPr>
              <a:t> </a:t>
            </a:r>
            <a:endParaRPr sz="1600"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i="1" lang="nl-NL" sz="1600">
                <a:solidFill>
                  <a:srgbClr val="CC0000"/>
                </a:solidFill>
              </a:rPr>
              <a:t>e-IRG</a:t>
            </a:r>
            <a:r>
              <a:rPr i="1" lang="nl-NL" sz="1600">
                <a:solidFill>
                  <a:srgbClr val="000000"/>
                </a:solidFill>
              </a:rPr>
              <a:t> recommends to the </a:t>
            </a:r>
            <a:r>
              <a:rPr b="1" i="1" lang="nl-NL" sz="1600">
                <a:solidFill>
                  <a:srgbClr val="000000"/>
                </a:solidFill>
              </a:rPr>
              <a:t>e-Infrastructure providers to form a Forum or Assembly</a:t>
            </a:r>
            <a:endParaRPr b="1" sz="1600"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i="1" lang="nl-NL" sz="1600">
                <a:solidFill>
                  <a:srgbClr val="CC0000"/>
                </a:solidFill>
              </a:rPr>
              <a:t>e-IRG</a:t>
            </a:r>
            <a:r>
              <a:rPr i="1" lang="nl-NL" sz="1600">
                <a:solidFill>
                  <a:srgbClr val="000000"/>
                </a:solidFill>
              </a:rPr>
              <a:t> is willing to have a facilitating role</a:t>
            </a:r>
            <a:r>
              <a:rPr lang="nl-NL" sz="1600">
                <a:solidFill>
                  <a:srgbClr val="000000"/>
                </a:solidFill>
              </a:rPr>
              <a:t>, if found appropriate, and not a steering one. </a:t>
            </a:r>
            <a:endParaRPr sz="1600"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nl-NL" sz="1600">
                <a:solidFill>
                  <a:srgbClr val="000000"/>
                </a:solidFill>
              </a:rPr>
              <a:t>It is also recommended that the e-Infrastructures agree on a </a:t>
            </a:r>
            <a:r>
              <a:rPr i="1" lang="nl-NL" sz="1600">
                <a:solidFill>
                  <a:srgbClr val="000000"/>
                </a:solidFill>
              </a:rPr>
              <a:t>lightweight </a:t>
            </a:r>
            <a:r>
              <a:rPr lang="nl-NL" sz="1600">
                <a:solidFill>
                  <a:srgbClr val="000000"/>
                </a:solidFill>
              </a:rPr>
              <a:t>structure, and also a lightweight means to monitor/report the progress of the cooperation activities. </a:t>
            </a:r>
            <a:endParaRPr sz="1600"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nl-NL" sz="1600">
                <a:solidFill>
                  <a:srgbClr val="000000"/>
                </a:solidFill>
              </a:rPr>
              <a:t> </a:t>
            </a:r>
            <a:endParaRPr sz="1600"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nl-NL" sz="1600">
                <a:solidFill>
                  <a:srgbClr val="CC0000"/>
                </a:solidFill>
              </a:rPr>
              <a:t>e-IRG</a:t>
            </a:r>
            <a:r>
              <a:rPr lang="nl-NL" sz="1600">
                <a:solidFill>
                  <a:srgbClr val="000000"/>
                </a:solidFill>
              </a:rPr>
              <a:t> recommends regular gatherings of the Forum to keep the discussion going and establish some form of open documentation to provide transparent progress monitoring.</a:t>
            </a:r>
            <a:endParaRPr/>
          </a:p>
        </p:txBody>
      </p:sp>
      <p:sp>
        <p:nvSpPr>
          <p:cNvPr id="112" name="Google Shape;112;g250d8e7a4ef_0_17"/>
          <p:cNvSpPr txBox="1"/>
          <p:nvPr>
            <p:ph type="title"/>
          </p:nvPr>
        </p:nvSpPr>
        <p:spPr>
          <a:xfrm>
            <a:off x="1721738" y="235633"/>
            <a:ext cx="9830100" cy="6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691"/>
              </a:buClr>
              <a:buSzPts val="3500"/>
              <a:buFont typeface="Roboto"/>
              <a:buNone/>
            </a:pPr>
            <a:r>
              <a:rPr lang="nl-NL"/>
              <a:t>Key Contributions to EOSC SRIA </a:t>
            </a:r>
            <a:endParaRPr/>
          </a:p>
        </p:txBody>
      </p:sp>
      <p:sp>
        <p:nvSpPr>
          <p:cNvPr id="113" name="Google Shape;113;g250d8e7a4ef_0_17"/>
          <p:cNvSpPr txBox="1"/>
          <p:nvPr>
            <p:ph idx="12" type="sldNum"/>
          </p:nvPr>
        </p:nvSpPr>
        <p:spPr>
          <a:xfrm>
            <a:off x="10744200" y="6423497"/>
            <a:ext cx="1289100" cy="1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114" name="Google Shape;114;g250d8e7a4ef_0_17"/>
          <p:cNvSpPr txBox="1"/>
          <p:nvPr>
            <p:ph idx="2" type="body"/>
          </p:nvPr>
        </p:nvSpPr>
        <p:spPr>
          <a:xfrm>
            <a:off x="1721741" y="895137"/>
            <a:ext cx="9830100" cy="3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</a:pPr>
            <a:r>
              <a:rPr lang="nl-NL"/>
              <a:t>Contribution of </a:t>
            </a:r>
            <a:r>
              <a:rPr lang="nl-NL">
                <a:solidFill>
                  <a:srgbClr val="CC0000"/>
                </a:solidFill>
              </a:rPr>
              <a:t>e-IRGSP7</a:t>
            </a:r>
            <a:endParaRPr>
              <a:solidFill>
                <a:srgbClr val="CC0000"/>
              </a:solidFill>
            </a:endParaRPr>
          </a:p>
        </p:txBody>
      </p:sp>
      <p:sp>
        <p:nvSpPr>
          <p:cNvPr id="115" name="Google Shape;115;g250d8e7a4ef_0_17"/>
          <p:cNvSpPr txBox="1"/>
          <p:nvPr>
            <p:ph idx="11" type="ftr"/>
          </p:nvPr>
        </p:nvSpPr>
        <p:spPr>
          <a:xfrm>
            <a:off x="311426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16 | 06 | 2023 by Fotis Karayannis and Jan Wiebelitz</a:t>
            </a:r>
            <a:endParaRPr/>
          </a:p>
        </p:txBody>
      </p:sp>
      <p:pic>
        <p:nvPicPr>
          <p:cNvPr id="116" name="Google Shape;116;g250d8e7a4ef_0_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952" y="5235523"/>
            <a:ext cx="1214900" cy="9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 txBox="1"/>
          <p:nvPr>
            <p:ph idx="1" type="body"/>
          </p:nvPr>
        </p:nvSpPr>
        <p:spPr>
          <a:xfrm>
            <a:off x="1721750" y="1417975"/>
            <a:ext cx="9830100" cy="46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-NL" sz="1600">
                <a:solidFill>
                  <a:srgbClr val="000000"/>
                </a:solidFill>
              </a:rPr>
              <a:t>Key recommendations from e-IRG White Paper 2022 (2/2)</a:t>
            </a:r>
            <a:endParaRPr b="1" sz="1600"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600">
                <a:solidFill>
                  <a:srgbClr val="CC0000"/>
                </a:solidFill>
              </a:rPr>
              <a:t>European Commission</a:t>
            </a:r>
            <a:endParaRPr sz="1600">
              <a:solidFill>
                <a:srgbClr val="CC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600">
                <a:solidFill>
                  <a:srgbClr val="000000"/>
                </a:solidFill>
              </a:rPr>
              <a:t>Appropriate </a:t>
            </a:r>
            <a:r>
              <a:rPr i="1" lang="nl-NL" sz="1600">
                <a:solidFill>
                  <a:srgbClr val="000000"/>
                </a:solidFill>
              </a:rPr>
              <a:t>support for the European strategy setting and coordination </a:t>
            </a:r>
            <a:r>
              <a:rPr lang="nl-NL" sz="1600">
                <a:solidFill>
                  <a:srgbClr val="000000"/>
                </a:solidFill>
              </a:rPr>
              <a:t>bodies and their </a:t>
            </a:r>
            <a:r>
              <a:rPr i="1" lang="nl-NL" sz="1600">
                <a:solidFill>
                  <a:srgbClr val="000000"/>
                </a:solidFill>
              </a:rPr>
              <a:t>umbrella forum </a:t>
            </a:r>
            <a:r>
              <a:rPr lang="nl-NL" sz="1600">
                <a:solidFill>
                  <a:srgbClr val="000000"/>
                </a:solidFill>
              </a:rPr>
              <a:t>or other lightweight structure is required; </a:t>
            </a:r>
            <a:endParaRPr sz="1600"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600">
                <a:solidFill>
                  <a:srgbClr val="000000"/>
                </a:solidFill>
              </a:rPr>
              <a:t> </a:t>
            </a:r>
            <a:endParaRPr sz="1600"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600">
                <a:solidFill>
                  <a:srgbClr val="CC0000"/>
                </a:solidFill>
              </a:rPr>
              <a:t>e-IRG</a:t>
            </a:r>
            <a:r>
              <a:rPr lang="nl-NL" sz="1600">
                <a:solidFill>
                  <a:srgbClr val="000000"/>
                </a:solidFill>
              </a:rPr>
              <a:t> recommends that in future Work Programmes the EC provides </a:t>
            </a:r>
            <a:r>
              <a:rPr i="1" lang="nl-NL" sz="1600">
                <a:solidFill>
                  <a:srgbClr val="000000"/>
                </a:solidFill>
              </a:rPr>
              <a:t>strong incentives for cross platform innovations</a:t>
            </a:r>
            <a:r>
              <a:rPr lang="nl-NL" sz="1600">
                <a:solidFill>
                  <a:srgbClr val="000000"/>
                </a:solidFill>
              </a:rPr>
              <a:t>, thereby further supporting the need for coordination and consolidation of e-Infrastructure service development and provisioning at the national and the European level. </a:t>
            </a:r>
            <a:endParaRPr sz="1600"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600">
                <a:solidFill>
                  <a:srgbClr val="000000"/>
                </a:solidFill>
              </a:rPr>
              <a:t> </a:t>
            </a:r>
            <a:endParaRPr sz="1600"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600">
                <a:solidFill>
                  <a:srgbClr val="CC0000"/>
                </a:solidFill>
              </a:rPr>
              <a:t>e-IRG </a:t>
            </a:r>
            <a:r>
              <a:rPr lang="nl-NL" sz="1600">
                <a:solidFill>
                  <a:srgbClr val="000000"/>
                </a:solidFill>
              </a:rPr>
              <a:t>recommends to </a:t>
            </a:r>
            <a:r>
              <a:rPr i="1" lang="nl-NL" sz="1600">
                <a:solidFill>
                  <a:srgbClr val="000000"/>
                </a:solidFill>
              </a:rPr>
              <a:t>recognise the importance of e-Infrastructures </a:t>
            </a:r>
            <a:r>
              <a:rPr lang="nl-NL" sz="1600">
                <a:solidFill>
                  <a:srgbClr val="000000"/>
                </a:solidFill>
              </a:rPr>
              <a:t>in the realisation of the European Open Science Cloud, and provide a clear definition of EOSC with its e-Infrastructure components and corresponding boundaries.</a:t>
            </a:r>
            <a:endParaRPr sz="1600"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600">
                <a:solidFill>
                  <a:srgbClr val="000000"/>
                </a:solidFill>
              </a:rPr>
              <a:t> </a:t>
            </a:r>
            <a:endParaRPr sz="1600"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600">
                <a:solidFill>
                  <a:srgbClr val="CC0000"/>
                </a:solidFill>
              </a:rPr>
              <a:t>Thematic infrastructures, communities, users</a:t>
            </a:r>
            <a:endParaRPr sz="1600">
              <a:solidFill>
                <a:srgbClr val="CC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sz="1600">
                <a:solidFill>
                  <a:srgbClr val="CC0000"/>
                </a:solidFill>
              </a:rPr>
              <a:t>e-IRG</a:t>
            </a:r>
            <a:r>
              <a:rPr lang="nl-NL" sz="1600">
                <a:solidFill>
                  <a:srgbClr val="000000"/>
                </a:solidFill>
              </a:rPr>
              <a:t> recommends to the thematic infrastructures and representatives of communities to actively follow the discussions of the e-Infrastructure Forum or Assembly, and to agree on some rotating representation in the Forum, inline with the Forum views. This will allow the </a:t>
            </a:r>
            <a:r>
              <a:rPr i="1" lang="nl-NL" sz="1600">
                <a:solidFill>
                  <a:srgbClr val="000000"/>
                </a:solidFill>
              </a:rPr>
              <a:t>provision of needs from the user side and balance the top-down with bottom-up approaches</a:t>
            </a:r>
            <a:r>
              <a:rPr lang="nl-NL" sz="1600">
                <a:solidFill>
                  <a:srgbClr val="000000"/>
                </a:solidFill>
              </a:rPr>
              <a:t>.</a:t>
            </a:r>
            <a:endParaRPr/>
          </a:p>
        </p:txBody>
      </p:sp>
      <p:sp>
        <p:nvSpPr>
          <p:cNvPr id="122" name="Google Shape;122;p3"/>
          <p:cNvSpPr txBox="1"/>
          <p:nvPr>
            <p:ph type="title"/>
          </p:nvPr>
        </p:nvSpPr>
        <p:spPr>
          <a:xfrm>
            <a:off x="1721738" y="235633"/>
            <a:ext cx="9830179" cy="603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691"/>
              </a:buClr>
              <a:buSzPts val="3500"/>
              <a:buFont typeface="Roboto"/>
              <a:buNone/>
            </a:pPr>
            <a:r>
              <a:rPr lang="nl-NL"/>
              <a:t>Key Contributions to EOSC SRIA </a:t>
            </a:r>
            <a:endParaRPr/>
          </a:p>
        </p:txBody>
      </p:sp>
      <p:sp>
        <p:nvSpPr>
          <p:cNvPr id="123" name="Google Shape;123;p3"/>
          <p:cNvSpPr txBox="1"/>
          <p:nvPr>
            <p:ph idx="12" type="sldNum"/>
          </p:nvPr>
        </p:nvSpPr>
        <p:spPr>
          <a:xfrm>
            <a:off x="10744200" y="6423497"/>
            <a:ext cx="1289222" cy="19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124" name="Google Shape;124;p3"/>
          <p:cNvSpPr txBox="1"/>
          <p:nvPr>
            <p:ph idx="2" type="body"/>
          </p:nvPr>
        </p:nvSpPr>
        <p:spPr>
          <a:xfrm>
            <a:off x="1721741" y="895137"/>
            <a:ext cx="9830176" cy="364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</a:pPr>
            <a:r>
              <a:rPr lang="nl-NL"/>
              <a:t>Contribution of </a:t>
            </a:r>
            <a:r>
              <a:rPr lang="nl-NL">
                <a:solidFill>
                  <a:srgbClr val="CC0000"/>
                </a:solidFill>
              </a:rPr>
              <a:t>e-IRGSP7</a:t>
            </a:r>
            <a:endParaRPr>
              <a:solidFill>
                <a:srgbClr val="CC0000"/>
              </a:solidFill>
            </a:endParaRPr>
          </a:p>
        </p:txBody>
      </p:sp>
      <p:sp>
        <p:nvSpPr>
          <p:cNvPr id="125" name="Google Shape;125;p3"/>
          <p:cNvSpPr txBox="1"/>
          <p:nvPr>
            <p:ph idx="11" type="ftr"/>
          </p:nvPr>
        </p:nvSpPr>
        <p:spPr>
          <a:xfrm>
            <a:off x="31142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16 | 06 | 2023 by Fotis Karayannis and Jan Wiebelitz</a:t>
            </a:r>
            <a:endParaRPr/>
          </a:p>
        </p:txBody>
      </p:sp>
      <p:pic>
        <p:nvPicPr>
          <p:cNvPr id="126" name="Google Shape;126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952" y="5235523"/>
            <a:ext cx="1214900" cy="9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"/>
          <p:cNvSpPr txBox="1"/>
          <p:nvPr>
            <p:ph idx="1" type="body"/>
          </p:nvPr>
        </p:nvSpPr>
        <p:spPr>
          <a:xfrm>
            <a:off x="1721738" y="1570383"/>
            <a:ext cx="9830179" cy="4382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nl-NL" sz="2000">
                <a:solidFill>
                  <a:srgbClr val="CC0000"/>
                </a:solidFill>
              </a:rPr>
              <a:t>e-IRG </a:t>
            </a:r>
            <a:r>
              <a:rPr lang="nl-NL" sz="2000">
                <a:solidFill>
                  <a:srgbClr val="000000"/>
                </a:solidFill>
              </a:rPr>
              <a:t>recommends to </a:t>
            </a:r>
            <a:r>
              <a:rPr b="1" i="1" lang="nl-NL" sz="2000">
                <a:solidFill>
                  <a:srgbClr val="000000"/>
                </a:solidFill>
              </a:rPr>
              <a:t>recognise the importance of e-Infrastructures</a:t>
            </a:r>
            <a:r>
              <a:rPr lang="nl-NL" sz="2000">
                <a:solidFill>
                  <a:srgbClr val="000000"/>
                </a:solidFill>
              </a:rPr>
              <a:t> in the realisation of the </a:t>
            </a:r>
            <a:r>
              <a:rPr lang="nl-NL" sz="2000">
                <a:solidFill>
                  <a:srgbClr val="008691"/>
                </a:solidFill>
              </a:rPr>
              <a:t>European Open Science Cloud</a:t>
            </a:r>
            <a:r>
              <a:rPr lang="nl-NL" sz="2000">
                <a:solidFill>
                  <a:srgbClr val="000000"/>
                </a:solidFill>
              </a:rPr>
              <a:t>, and </a:t>
            </a:r>
            <a:r>
              <a:rPr b="1" i="1" lang="nl-NL" sz="2000">
                <a:solidFill>
                  <a:srgbClr val="000000"/>
                </a:solidFill>
              </a:rPr>
              <a:t>provide a clear definition of </a:t>
            </a:r>
            <a:r>
              <a:rPr b="1" i="1" lang="nl-NL" sz="2000">
                <a:solidFill>
                  <a:srgbClr val="008691"/>
                </a:solidFill>
              </a:rPr>
              <a:t>EOSC</a:t>
            </a:r>
            <a:r>
              <a:rPr b="1" i="1" lang="nl-NL" sz="2000">
                <a:solidFill>
                  <a:srgbClr val="000000"/>
                </a:solidFill>
              </a:rPr>
              <a:t> with its e-Infrastructure components and corresponding boundaries</a:t>
            </a:r>
            <a:r>
              <a:rPr lang="nl-NL" sz="2000">
                <a:solidFill>
                  <a:srgbClr val="000000"/>
                </a:solidFill>
              </a:rPr>
              <a:t>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i="1" lang="nl-NL" sz="2000">
                <a:solidFill>
                  <a:srgbClr val="000000"/>
                </a:solidFill>
              </a:rPr>
              <a:t>e-IRG White Paper 2022 </a:t>
            </a:r>
            <a:r>
              <a:rPr b="1" lang="nl-NL" sz="2000">
                <a:solidFill>
                  <a:srgbClr val="000000"/>
                </a:solidFill>
              </a:rPr>
              <a:t>(</a:t>
            </a:r>
            <a:r>
              <a:rPr lang="nl-NL" sz="2000" u="sng">
                <a:solidFill>
                  <a:schemeClr val="hlink"/>
                </a:solidFill>
                <a:hlinkClick r:id="rId3"/>
              </a:rPr>
              <a:t>https://zenodo.org/record/7584778</a:t>
            </a:r>
            <a:r>
              <a:rPr lang="nl-NL" sz="2000">
                <a:solidFill>
                  <a:srgbClr val="000000"/>
                </a:solidFill>
              </a:rPr>
              <a:t> )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nl-NL" sz="2000">
                <a:solidFill>
                  <a:srgbClr val="000000"/>
                </a:solidFill>
              </a:rPr>
              <a:t>Coordination meetings between e-IRG and leading European e-Infrastructures took place and will be continued to establish a lightweight </a:t>
            </a:r>
            <a:r>
              <a:rPr lang="nl-NL" sz="2000">
                <a:solidFill>
                  <a:srgbClr val="000000"/>
                </a:solidFill>
              </a:rPr>
              <a:t>coordination</a:t>
            </a:r>
            <a:r>
              <a:rPr lang="nl-NL" sz="2000">
                <a:solidFill>
                  <a:srgbClr val="000000"/>
                </a:solidFill>
              </a:rPr>
              <a:t> structure.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215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nl-NL" sz="1100">
                <a:latin typeface="Arial"/>
                <a:ea typeface="Arial"/>
                <a:cs typeface="Arial"/>
                <a:sym typeface="Arial"/>
              </a:rPr>
              <a:t> </a:t>
            </a:r>
            <a:endParaRPr b="1"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b="1"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/>
          </a:p>
        </p:txBody>
      </p:sp>
      <p:sp>
        <p:nvSpPr>
          <p:cNvPr id="132" name="Google Shape;132;p4"/>
          <p:cNvSpPr txBox="1"/>
          <p:nvPr>
            <p:ph type="title"/>
          </p:nvPr>
        </p:nvSpPr>
        <p:spPr>
          <a:xfrm>
            <a:off x="1721738" y="235633"/>
            <a:ext cx="9830179" cy="603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691"/>
              </a:buClr>
              <a:buSzPts val="3500"/>
              <a:buFont typeface="Roboto"/>
              <a:buNone/>
            </a:pPr>
            <a:r>
              <a:rPr lang="nl-NL"/>
              <a:t>Key impacts and deliverables</a:t>
            </a:r>
            <a:endParaRPr/>
          </a:p>
        </p:txBody>
      </p:sp>
      <p:sp>
        <p:nvSpPr>
          <p:cNvPr id="133" name="Google Shape;133;p4"/>
          <p:cNvSpPr txBox="1"/>
          <p:nvPr>
            <p:ph idx="12" type="sldNum"/>
          </p:nvPr>
        </p:nvSpPr>
        <p:spPr>
          <a:xfrm>
            <a:off x="10744200" y="6423497"/>
            <a:ext cx="1289222" cy="19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134" name="Google Shape;134;p4"/>
          <p:cNvSpPr txBox="1"/>
          <p:nvPr>
            <p:ph idx="2" type="body"/>
          </p:nvPr>
        </p:nvSpPr>
        <p:spPr>
          <a:xfrm>
            <a:off x="1721741" y="895137"/>
            <a:ext cx="9830176" cy="364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</a:pPr>
            <a:r>
              <a:rPr lang="nl-NL">
                <a:solidFill>
                  <a:srgbClr val="CC0000"/>
                </a:solidFill>
              </a:rPr>
              <a:t>e-IRGSP7</a:t>
            </a:r>
            <a:endParaRPr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</a:pPr>
            <a:r>
              <a:t/>
            </a:r>
            <a:endParaRPr/>
          </a:p>
        </p:txBody>
      </p:sp>
      <p:sp>
        <p:nvSpPr>
          <p:cNvPr id="135" name="Google Shape;135;p4"/>
          <p:cNvSpPr txBox="1"/>
          <p:nvPr>
            <p:ph idx="11" type="ftr"/>
          </p:nvPr>
        </p:nvSpPr>
        <p:spPr>
          <a:xfrm>
            <a:off x="31142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16 | 06 | 2023 by Fotis Karayannis and Jan Wiebelitz</a:t>
            </a:r>
            <a:endParaRPr/>
          </a:p>
        </p:txBody>
      </p:sp>
      <p:pic>
        <p:nvPicPr>
          <p:cNvPr id="136" name="Google Shape;136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6952" y="5235523"/>
            <a:ext cx="1214900" cy="9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"/>
          <p:cNvSpPr txBox="1"/>
          <p:nvPr>
            <p:ph idx="1" type="body"/>
          </p:nvPr>
        </p:nvSpPr>
        <p:spPr>
          <a:xfrm>
            <a:off x="1721738" y="1417983"/>
            <a:ext cx="9830100" cy="43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r>
              <a:rPr lang="nl-NL" sz="1600">
                <a:solidFill>
                  <a:srgbClr val="CC0000"/>
                </a:solidFill>
              </a:rPr>
              <a:t>e-IRGSP7</a:t>
            </a:r>
            <a:r>
              <a:rPr lang="nl-NL" sz="1600">
                <a:solidFill>
                  <a:srgbClr val="000000"/>
                </a:solidFill>
              </a:rPr>
              <a:t> supports the liaison activities of the </a:t>
            </a:r>
            <a:r>
              <a:rPr lang="nl-NL" sz="1600">
                <a:solidFill>
                  <a:srgbClr val="CC0000"/>
                </a:solidFill>
              </a:rPr>
              <a:t>e-Infrastructure Reflection Group</a:t>
            </a:r>
            <a:r>
              <a:rPr lang="nl-NL" sz="1600">
                <a:solidFill>
                  <a:srgbClr val="000000"/>
                </a:solidFill>
              </a:rPr>
              <a:t> at the policy level 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nl-NL" sz="1600">
                <a:solidFill>
                  <a:srgbClr val="CC0000"/>
                </a:solidFill>
              </a:rPr>
              <a:t>e-IRG</a:t>
            </a:r>
            <a:r>
              <a:rPr lang="nl-NL" sz="1600">
                <a:solidFill>
                  <a:srgbClr val="000000"/>
                </a:solidFill>
              </a:rPr>
              <a:t> – </a:t>
            </a:r>
            <a:r>
              <a:rPr lang="nl-NL" sz="1600">
                <a:solidFill>
                  <a:srgbClr val="008691"/>
                </a:solidFill>
              </a:rPr>
              <a:t>EOSC</a:t>
            </a:r>
            <a:r>
              <a:rPr lang="nl-NL" sz="1600">
                <a:solidFill>
                  <a:srgbClr val="000000"/>
                </a:solidFill>
              </a:rPr>
              <a:t> Steering Board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nl-NL" sz="1600">
                <a:solidFill>
                  <a:srgbClr val="CC0000"/>
                </a:solidFill>
              </a:rPr>
              <a:t>e-IRG </a:t>
            </a:r>
            <a:r>
              <a:rPr lang="nl-NL" sz="1600">
                <a:solidFill>
                  <a:srgbClr val="000000"/>
                </a:solidFill>
              </a:rPr>
              <a:t>– e-Infrastructure-related initiatives (network, computing, data and related services): e-Infra Assembly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nl-NL" sz="1600">
                <a:solidFill>
                  <a:srgbClr val="CC0000"/>
                </a:solidFill>
              </a:rPr>
              <a:t>e-IRG </a:t>
            </a:r>
            <a:r>
              <a:rPr lang="nl-NL" sz="1600"/>
              <a:t>– ESFRI-</a:t>
            </a:r>
            <a:r>
              <a:rPr lang="nl-NL" sz="1600">
                <a:solidFill>
                  <a:srgbClr val="008691"/>
                </a:solidFill>
              </a:rPr>
              <a:t>EOSC</a:t>
            </a:r>
            <a:r>
              <a:rPr lang="nl-NL" sz="1600">
                <a:solidFill>
                  <a:srgbClr val="000000"/>
                </a:solidFill>
              </a:rPr>
              <a:t>: Observer in ESFRI and also in the new ESFRI-</a:t>
            </a:r>
            <a:r>
              <a:rPr lang="nl-NL" sz="1600">
                <a:solidFill>
                  <a:srgbClr val="008691"/>
                </a:solidFill>
              </a:rPr>
              <a:t>EOSC</a:t>
            </a:r>
            <a:r>
              <a:rPr lang="nl-NL" sz="1600">
                <a:solidFill>
                  <a:srgbClr val="000000"/>
                </a:solidFill>
              </a:rPr>
              <a:t> Task Force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nl-NL" sz="1600">
                <a:solidFill>
                  <a:srgbClr val="CC0000"/>
                </a:solidFill>
              </a:rPr>
              <a:t>e-IRG</a:t>
            </a:r>
            <a:r>
              <a:rPr lang="nl-NL" sz="1600"/>
              <a:t> – FAIRDo Forum (collaboration)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nl-NL" sz="1600">
                <a:solidFill>
                  <a:srgbClr val="CC0000"/>
                </a:solidFill>
              </a:rPr>
              <a:t>e-IRGSP7</a:t>
            </a:r>
            <a:r>
              <a:rPr lang="nl-NL" sz="1600">
                <a:solidFill>
                  <a:srgbClr val="000000"/>
                </a:solidFill>
              </a:rPr>
              <a:t> – </a:t>
            </a:r>
            <a:r>
              <a:rPr lang="nl-NL" sz="1600">
                <a:solidFill>
                  <a:srgbClr val="008691"/>
                </a:solidFill>
              </a:rPr>
              <a:t>EOSC </a:t>
            </a:r>
            <a:r>
              <a:rPr lang="nl-NL" sz="1600">
                <a:solidFill>
                  <a:srgbClr val="000000"/>
                </a:solidFill>
              </a:rPr>
              <a:t>Association / </a:t>
            </a:r>
            <a:r>
              <a:rPr lang="nl-NL" sz="1600">
                <a:solidFill>
                  <a:srgbClr val="008691"/>
                </a:solidFill>
              </a:rPr>
              <a:t>EOSC</a:t>
            </a:r>
            <a:r>
              <a:rPr lang="nl-NL" sz="1600">
                <a:solidFill>
                  <a:srgbClr val="000000"/>
                </a:solidFill>
              </a:rPr>
              <a:t> Forum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-323850" lvl="0" marL="4572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500"/>
              <a:buChar char="●"/>
            </a:pPr>
            <a:r>
              <a:rPr lang="nl-NL" sz="1600">
                <a:solidFill>
                  <a:srgbClr val="CC0000"/>
                </a:solidFill>
              </a:rPr>
              <a:t>e-IRGSP7 </a:t>
            </a:r>
            <a:r>
              <a:rPr lang="nl-NL" sz="1600"/>
              <a:t>is</a:t>
            </a:r>
            <a:r>
              <a:rPr lang="nl-NL" sz="1600">
                <a:solidFill>
                  <a:srgbClr val="CC0000"/>
                </a:solidFill>
              </a:rPr>
              <a:t> </a:t>
            </a:r>
            <a:r>
              <a:rPr lang="nl-NL"/>
              <a:t>open for input from and collaborations with all </a:t>
            </a:r>
            <a:r>
              <a:rPr lang="nl-NL">
                <a:solidFill>
                  <a:srgbClr val="008691"/>
                </a:solidFill>
              </a:rPr>
              <a:t>ESOC</a:t>
            </a:r>
            <a:r>
              <a:rPr lang="nl-NL"/>
              <a:t>-related projects, because the interconnection of policy and operation is of utmost importance for the realisation of the </a:t>
            </a:r>
            <a:r>
              <a:rPr i="1" lang="nl-NL">
                <a:solidFill>
                  <a:srgbClr val="CC0000"/>
                </a:solidFill>
              </a:rPr>
              <a:t>e-</a:t>
            </a:r>
            <a:r>
              <a:rPr i="1" lang="nl-NL">
                <a:solidFill>
                  <a:srgbClr val="CC0000"/>
                </a:solidFill>
              </a:rPr>
              <a:t>Infrastructure</a:t>
            </a:r>
            <a:r>
              <a:rPr i="1" lang="nl-NL">
                <a:solidFill>
                  <a:srgbClr val="CC0000"/>
                </a:solidFill>
              </a:rPr>
              <a:t> Commons</a:t>
            </a:r>
            <a:r>
              <a:rPr lang="nl-NL"/>
              <a:t> and the implementation of the </a:t>
            </a:r>
            <a:r>
              <a:rPr lang="nl-NL">
                <a:solidFill>
                  <a:srgbClr val="008691"/>
                </a:solidFill>
              </a:rPr>
              <a:t>EOSC</a:t>
            </a:r>
            <a:r>
              <a:rPr lang="nl-NL">
                <a:solidFill>
                  <a:srgbClr val="595959"/>
                </a:solidFill>
              </a:rPr>
              <a:t>.</a:t>
            </a:r>
            <a:endParaRPr>
              <a:solidFill>
                <a:srgbClr val="595959"/>
              </a:solidFill>
            </a:endParaRPr>
          </a:p>
        </p:txBody>
      </p:sp>
      <p:sp>
        <p:nvSpPr>
          <p:cNvPr id="142" name="Google Shape;142;p5"/>
          <p:cNvSpPr txBox="1"/>
          <p:nvPr>
            <p:ph type="title"/>
          </p:nvPr>
        </p:nvSpPr>
        <p:spPr>
          <a:xfrm>
            <a:off x="1721738" y="235633"/>
            <a:ext cx="9830179" cy="603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691"/>
              </a:buClr>
              <a:buSzPts val="3500"/>
              <a:buFont typeface="Roboto"/>
              <a:buNone/>
            </a:pPr>
            <a:r>
              <a:rPr lang="nl-NL"/>
              <a:t>Dependencies and Collaborations</a:t>
            </a:r>
            <a:endParaRPr/>
          </a:p>
        </p:txBody>
      </p:sp>
      <p:sp>
        <p:nvSpPr>
          <p:cNvPr id="143" name="Google Shape;143;p5"/>
          <p:cNvSpPr txBox="1"/>
          <p:nvPr>
            <p:ph idx="12" type="sldNum"/>
          </p:nvPr>
        </p:nvSpPr>
        <p:spPr>
          <a:xfrm>
            <a:off x="10744200" y="6423497"/>
            <a:ext cx="1289222" cy="19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144" name="Google Shape;144;p5"/>
          <p:cNvSpPr txBox="1"/>
          <p:nvPr>
            <p:ph idx="2" type="body"/>
          </p:nvPr>
        </p:nvSpPr>
        <p:spPr>
          <a:xfrm>
            <a:off x="1721741" y="895137"/>
            <a:ext cx="9830176" cy="364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</a:pPr>
            <a:r>
              <a:rPr lang="nl-NL">
                <a:solidFill>
                  <a:srgbClr val="CC0000"/>
                </a:solidFill>
              </a:rPr>
              <a:t>e-IRGSP7</a:t>
            </a:r>
            <a:endParaRPr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</a:pPr>
            <a:r>
              <a:t/>
            </a:r>
            <a:endParaRPr/>
          </a:p>
        </p:txBody>
      </p:sp>
      <p:sp>
        <p:nvSpPr>
          <p:cNvPr id="145" name="Google Shape;145;p5"/>
          <p:cNvSpPr txBox="1"/>
          <p:nvPr>
            <p:ph idx="11" type="ftr"/>
          </p:nvPr>
        </p:nvSpPr>
        <p:spPr>
          <a:xfrm>
            <a:off x="31142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16 | 06 | 2023 by Fotis Karayannis and Jan Wiebelitz</a:t>
            </a:r>
            <a:endParaRPr/>
          </a:p>
        </p:txBody>
      </p:sp>
      <p:pic>
        <p:nvPicPr>
          <p:cNvPr id="146" name="Google Shape;146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952" y="5235523"/>
            <a:ext cx="1214900" cy="9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"/>
          <p:cNvSpPr txBox="1"/>
          <p:nvPr>
            <p:ph idx="1" type="body"/>
          </p:nvPr>
        </p:nvSpPr>
        <p:spPr>
          <a:xfrm>
            <a:off x="1721738" y="1464458"/>
            <a:ext cx="9830100" cy="43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nl-NL" sz="1600">
                <a:solidFill>
                  <a:srgbClr val="000000"/>
                </a:solidFill>
              </a:rPr>
              <a:t>On the policy level </a:t>
            </a:r>
            <a:endParaRPr sz="11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100">
              <a:solidFill>
                <a:srgbClr val="548DD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nl-NL" sz="1600">
                <a:solidFill>
                  <a:srgbClr val="008691"/>
                </a:solidFill>
              </a:rPr>
              <a:t>EOSC</a:t>
            </a:r>
            <a:r>
              <a:rPr lang="nl-NL" sz="1600">
                <a:solidFill>
                  <a:srgbClr val="000000"/>
                </a:solidFill>
              </a:rPr>
              <a:t> – e-Infrastructures 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nl-NL" sz="1600">
                <a:solidFill>
                  <a:srgbClr val="000000"/>
                </a:solidFill>
              </a:rPr>
              <a:t>A mix of federated and integrated services across countries, regions, EU e-Infrastructures (</a:t>
            </a:r>
            <a:r>
              <a:rPr lang="nl-NL" sz="1600">
                <a:solidFill>
                  <a:srgbClr val="008691"/>
                </a:solidFill>
              </a:rPr>
              <a:t>EOSC</a:t>
            </a:r>
            <a:r>
              <a:rPr lang="nl-NL" sz="1600">
                <a:solidFill>
                  <a:srgbClr val="000000"/>
                </a:solidFill>
              </a:rPr>
              <a:t>-EuroHPC-EU Data Spaces) and across thematic communities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>
                <a:solidFill>
                  <a:srgbClr val="008691"/>
                </a:solidFill>
              </a:rPr>
              <a:t>EOSC</a:t>
            </a:r>
            <a:r>
              <a:rPr lang="nl-NL" sz="1600">
                <a:solidFill>
                  <a:srgbClr val="000000"/>
                </a:solidFill>
              </a:rPr>
              <a:t> – EuroHPC interaction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nl-NL" sz="1600">
                <a:solidFill>
                  <a:srgbClr val="000000"/>
                </a:solidFill>
              </a:rPr>
              <a:t>further the interaction between </a:t>
            </a:r>
            <a:r>
              <a:rPr lang="nl-NL" sz="1600">
                <a:solidFill>
                  <a:srgbClr val="008691"/>
                </a:solidFill>
              </a:rPr>
              <a:t>EOSC</a:t>
            </a:r>
            <a:r>
              <a:rPr lang="nl-NL" sz="1600">
                <a:solidFill>
                  <a:srgbClr val="000000"/>
                </a:solidFill>
              </a:rPr>
              <a:t> and EuroHPC by selected pilots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nl-NL" sz="1600">
                <a:solidFill>
                  <a:srgbClr val="000000"/>
                </a:solidFill>
              </a:rPr>
              <a:t>showcasing the benefits for potential  users</a:t>
            </a:r>
            <a:endParaRPr sz="16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>
                <a:solidFill>
                  <a:srgbClr val="008691"/>
                </a:solidFill>
              </a:rPr>
              <a:t>EOSC</a:t>
            </a:r>
            <a:r>
              <a:rPr lang="nl-NL" sz="1600">
                <a:solidFill>
                  <a:srgbClr val="000000"/>
                </a:solidFill>
              </a:rPr>
              <a:t> – Data Spaces interaction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nl-NL" sz="1600">
                <a:solidFill>
                  <a:srgbClr val="000000"/>
                </a:solidFill>
              </a:rPr>
              <a:t>open the way for cooperation and gradually interoperability among </a:t>
            </a:r>
            <a:r>
              <a:rPr lang="nl-NL" sz="1600">
                <a:solidFill>
                  <a:srgbClr val="008691"/>
                </a:solidFill>
              </a:rPr>
              <a:t>EOSC</a:t>
            </a:r>
            <a:r>
              <a:rPr lang="nl-NL" sz="1600">
                <a:solidFill>
                  <a:srgbClr val="000000"/>
                </a:solidFill>
              </a:rPr>
              <a:t>, all e-Infrastructures and the </a:t>
            </a:r>
            <a:r>
              <a:rPr lang="nl-NL" sz="1600"/>
              <a:t>EU thematic Data Spaces</a:t>
            </a:r>
            <a:endParaRPr sz="16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>
                <a:solidFill>
                  <a:srgbClr val="000000"/>
                </a:solidFill>
              </a:rPr>
              <a:t>U</a:t>
            </a:r>
            <a:r>
              <a:rPr lang="nl-NL" sz="1600">
                <a:solidFill>
                  <a:srgbClr val="000000"/>
                </a:solidFill>
              </a:rPr>
              <a:t>ltimately lead towards federation among e-Infrastructures for the benefit of the end users 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i="1" lang="nl-NL" sz="1600">
                <a:solidFill>
                  <a:srgbClr val="000000"/>
                </a:solidFill>
              </a:rPr>
              <a:t>Note: thematic use cases are not a focus in the </a:t>
            </a:r>
            <a:r>
              <a:rPr i="1" lang="nl-NL" sz="1600">
                <a:solidFill>
                  <a:srgbClr val="CC0000"/>
                </a:solidFill>
              </a:rPr>
              <a:t>e-IRG</a:t>
            </a:r>
            <a:r>
              <a:rPr i="1" lang="nl-NL" sz="1600">
                <a:solidFill>
                  <a:srgbClr val="000000"/>
                </a:solidFill>
              </a:rPr>
              <a:t> work</a:t>
            </a:r>
            <a:r>
              <a:rPr i="1" lang="nl-NL" sz="1600">
                <a:solidFill>
                  <a:srgbClr val="000000"/>
                </a:solidFill>
              </a:rPr>
              <a:t>.</a:t>
            </a:r>
            <a:r>
              <a:rPr i="1" lang="nl-NL" sz="1600">
                <a:solidFill>
                  <a:srgbClr val="000000"/>
                </a:solidFill>
              </a:rPr>
              <a:t> </a:t>
            </a:r>
            <a:endParaRPr i="1" sz="1100">
              <a:solidFill>
                <a:srgbClr val="548DD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/>
          </a:p>
        </p:txBody>
      </p:sp>
      <p:sp>
        <p:nvSpPr>
          <p:cNvPr id="152" name="Google Shape;152;p6"/>
          <p:cNvSpPr txBox="1"/>
          <p:nvPr>
            <p:ph type="title"/>
          </p:nvPr>
        </p:nvSpPr>
        <p:spPr>
          <a:xfrm>
            <a:off x="1721738" y="235633"/>
            <a:ext cx="9830179" cy="603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691"/>
              </a:buClr>
              <a:buSzPts val="3500"/>
              <a:buFont typeface="Roboto"/>
              <a:buNone/>
            </a:pPr>
            <a:r>
              <a:rPr lang="nl-NL"/>
              <a:t>Your vision</a:t>
            </a:r>
            <a:endParaRPr/>
          </a:p>
        </p:txBody>
      </p:sp>
      <p:sp>
        <p:nvSpPr>
          <p:cNvPr id="153" name="Google Shape;153;p6"/>
          <p:cNvSpPr txBox="1"/>
          <p:nvPr>
            <p:ph idx="12" type="sldNum"/>
          </p:nvPr>
        </p:nvSpPr>
        <p:spPr>
          <a:xfrm>
            <a:off x="10744200" y="6423497"/>
            <a:ext cx="1289222" cy="1988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sp>
        <p:nvSpPr>
          <p:cNvPr id="154" name="Google Shape;154;p6"/>
          <p:cNvSpPr txBox="1"/>
          <p:nvPr>
            <p:ph idx="2" type="body"/>
          </p:nvPr>
        </p:nvSpPr>
        <p:spPr>
          <a:xfrm>
            <a:off x="1721741" y="895137"/>
            <a:ext cx="9830176" cy="3647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</a:pPr>
            <a:r>
              <a:rPr lang="nl-NL">
                <a:solidFill>
                  <a:srgbClr val="CC0000"/>
                </a:solidFill>
              </a:rPr>
              <a:t>e-IRGSP7</a:t>
            </a:r>
            <a:endParaRPr>
              <a:solidFill>
                <a:srgbClr val="CC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C0C0C"/>
              </a:buClr>
              <a:buSzPts val="1900"/>
              <a:buNone/>
            </a:pPr>
            <a:r>
              <a:t/>
            </a:r>
            <a:endParaRPr/>
          </a:p>
        </p:txBody>
      </p:sp>
      <p:sp>
        <p:nvSpPr>
          <p:cNvPr id="155" name="Google Shape;155;p6"/>
          <p:cNvSpPr txBox="1"/>
          <p:nvPr>
            <p:ph idx="11" type="ftr"/>
          </p:nvPr>
        </p:nvSpPr>
        <p:spPr>
          <a:xfrm>
            <a:off x="311426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16 | 06 | 2023 by Fotis Karayannis and Jan Wiebelitz</a:t>
            </a:r>
            <a:endParaRPr/>
          </a:p>
        </p:txBody>
      </p:sp>
      <p:pic>
        <p:nvPicPr>
          <p:cNvPr id="156" name="Google Shape;156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952" y="5235523"/>
            <a:ext cx="1214900" cy="90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37CA0440CB947B17CA0D6EBAF2777" ma:contentTypeVersion="0" ma:contentTypeDescription="Create a new document." ma:contentTypeScope="" ma:versionID="a0499d7623599626af3932435aec84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764bea3eb9b1a5be8fd57fac5fb459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7AAB54-F3E4-499B-A99D-58DA9DE00B91}"/>
</file>

<file path=customXml/itemProps2.xml><?xml version="1.0" encoding="utf-8"?>
<ds:datastoreItem xmlns:ds="http://schemas.openxmlformats.org/officeDocument/2006/customXml" ds:itemID="{B2F4EB61-F909-4588-9CE9-E676AA8CA9DB}"/>
</file>

<file path=customXml/itemProps3.xml><?xml version="1.0" encoding="utf-8"?>
<ds:datastoreItem xmlns:ds="http://schemas.openxmlformats.org/officeDocument/2006/customXml" ds:itemID="{D2FE5BBC-59C0-4B2C-AB04-6E12E3D31FBE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Ute Gusenheimer</dc:creator>
  <dcterms:created xsi:type="dcterms:W3CDTF">2023-06-05T12:30:30Z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2023-06-09T10:04:54Z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26090116-f8b9-4873-bd6a-93203bebac80</vt:lpwstr>
  </property>
  <property fmtid="{D5CDD505-2E9C-101B-9397-08002B2CF9AE}" pid="8" name="MSIP_Label_6bd9ddd1-4d20-43f6-abfa-fc3c07406f94_ContentBits">
    <vt:lpwstr>0</vt:lpwstr>
  </property>
  <property fmtid="{D5CDD505-2E9C-101B-9397-08002B2CF9AE}" pid="9" name="ContentTypeId">
    <vt:lpwstr>0x0101005C737CA0440CB947B17CA0D6EBAF2777</vt:lpwstr>
  </property>
  <property fmtid="{D5CDD505-2E9C-101B-9397-08002B2CF9AE}" pid="10" name="Order">
    <vt:r8>435300</vt:r8>
  </property>
  <property fmtid="{D5CDD505-2E9C-101B-9397-08002B2CF9AE}" pid="11" name="xd_Signature">
    <vt:bool>false</vt:bool>
  </property>
  <property fmtid="{D5CDD505-2E9C-101B-9397-08002B2CF9AE}" pid="12" name="xd_ProgID">
    <vt:lpwstr/>
  </property>
  <property fmtid="{D5CDD505-2E9C-101B-9397-08002B2CF9AE}" pid="13" name="TriggerFlowInfo">
    <vt:lpwstr/>
  </property>
  <property fmtid="{D5CDD505-2E9C-101B-9397-08002B2CF9AE}" pid="14" name="_SourceUrl">
    <vt:lpwstr/>
  </property>
  <property fmtid="{D5CDD505-2E9C-101B-9397-08002B2CF9AE}" pid="15" name="_SharedFileIndex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_ExtendedDescription">
    <vt:lpwstr/>
  </property>
</Properties>
</file>