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5" r:id="rId4"/>
  </p:sldMasterIdLst>
  <p:notesMasterIdLst>
    <p:notesMasterId r:id="rId25"/>
  </p:notesMasterIdLst>
  <p:sldIdLst>
    <p:sldId id="309" r:id="rId5"/>
    <p:sldId id="282" r:id="rId6"/>
    <p:sldId id="298" r:id="rId7"/>
    <p:sldId id="271" r:id="rId8"/>
    <p:sldId id="299" r:id="rId9"/>
    <p:sldId id="316" r:id="rId10"/>
    <p:sldId id="1053" r:id="rId11"/>
    <p:sldId id="1063" r:id="rId12"/>
    <p:sldId id="263" r:id="rId13"/>
    <p:sldId id="1065" r:id="rId14"/>
    <p:sldId id="1064" r:id="rId15"/>
    <p:sldId id="260" r:id="rId16"/>
    <p:sldId id="261" r:id="rId17"/>
    <p:sldId id="262" r:id="rId18"/>
    <p:sldId id="257" r:id="rId19"/>
    <p:sldId id="1066" r:id="rId20"/>
    <p:sldId id="313" r:id="rId21"/>
    <p:sldId id="314" r:id="rId22"/>
    <p:sldId id="302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B00"/>
    <a:srgbClr val="FF3300"/>
    <a:srgbClr val="636365"/>
    <a:srgbClr val="13009E"/>
    <a:srgbClr val="FF9900"/>
    <a:srgbClr val="FFCC00"/>
    <a:srgbClr val="4A7DAC"/>
    <a:srgbClr val="165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B1D7F-D608-4A67-94F4-097393D89369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3265A400-CC01-48B2-94E9-DB3401ACF251}">
      <dgm:prSet phldrT="[Text]"/>
      <dgm:spPr/>
      <dgm:t>
        <a:bodyPr/>
        <a:lstStyle/>
        <a:p>
          <a:r>
            <a:rPr lang="en-US"/>
            <a:t>UMIL</a:t>
          </a:r>
        </a:p>
      </dgm:t>
    </dgm:pt>
    <dgm:pt modelId="{DD8C4FF4-7C19-4DD0-9DEE-C19B87653386}" type="parTrans" cxnId="{A55541B7-D596-467D-B7A0-AB57BBC090F1}">
      <dgm:prSet/>
      <dgm:spPr/>
      <dgm:t>
        <a:bodyPr/>
        <a:lstStyle/>
        <a:p>
          <a:endParaRPr lang="en-US"/>
        </a:p>
      </dgm:t>
    </dgm:pt>
    <dgm:pt modelId="{26A3B250-9F36-494E-9638-FC973455D4CF}" type="sibTrans" cxnId="{A55541B7-D596-467D-B7A0-AB57BBC090F1}">
      <dgm:prSet/>
      <dgm:spPr/>
      <dgm:t>
        <a:bodyPr/>
        <a:lstStyle/>
        <a:p>
          <a:endParaRPr lang="en-US"/>
        </a:p>
      </dgm:t>
    </dgm:pt>
    <dgm:pt modelId="{4C6489AF-1B01-4606-AB85-55B26F3ED0DC}">
      <dgm:prSet phldrT="[Text]"/>
      <dgm:spPr/>
      <dgm:t>
        <a:bodyPr/>
        <a:lstStyle/>
        <a:p>
          <a:r>
            <a:rPr lang="en-US"/>
            <a:t>HIPC</a:t>
          </a:r>
        </a:p>
      </dgm:t>
    </dgm:pt>
    <dgm:pt modelId="{673BAD2C-76F9-4505-A0CA-393D9F041765}" type="parTrans" cxnId="{ACC471BD-F493-4A96-B6C0-F48DD725148D}">
      <dgm:prSet/>
      <dgm:spPr/>
      <dgm:t>
        <a:bodyPr/>
        <a:lstStyle/>
        <a:p>
          <a:endParaRPr lang="en-US"/>
        </a:p>
      </dgm:t>
    </dgm:pt>
    <dgm:pt modelId="{4B564E7F-0053-4C5A-9BDD-7DC5029EA3DD}" type="sibTrans" cxnId="{ACC471BD-F493-4A96-B6C0-F48DD725148D}">
      <dgm:prSet/>
      <dgm:spPr/>
      <dgm:t>
        <a:bodyPr/>
        <a:lstStyle/>
        <a:p>
          <a:endParaRPr lang="en-US"/>
        </a:p>
      </dgm:t>
    </dgm:pt>
    <dgm:pt modelId="{39E75363-8888-49DD-AA7B-331C37F5B234}">
      <dgm:prSet phldrT="[Text]"/>
      <dgm:spPr/>
      <dgm:t>
        <a:bodyPr/>
        <a:lstStyle/>
        <a:p>
          <a:r>
            <a:rPr lang="en-US"/>
            <a:t>Athena RC</a:t>
          </a:r>
        </a:p>
      </dgm:t>
    </dgm:pt>
    <dgm:pt modelId="{68CFAA9D-D194-4E25-8521-345FF8F64E06}" type="parTrans" cxnId="{766EBA03-1D3D-489A-88DF-1A6FD253AEF2}">
      <dgm:prSet/>
      <dgm:spPr/>
      <dgm:t>
        <a:bodyPr/>
        <a:lstStyle/>
        <a:p>
          <a:endParaRPr lang="en-US"/>
        </a:p>
      </dgm:t>
    </dgm:pt>
    <dgm:pt modelId="{A5DE1828-7C92-49B4-85E6-17AA4BDE72C8}" type="sibTrans" cxnId="{766EBA03-1D3D-489A-88DF-1A6FD253AEF2}">
      <dgm:prSet/>
      <dgm:spPr/>
      <dgm:t>
        <a:bodyPr/>
        <a:lstStyle/>
        <a:p>
          <a:endParaRPr lang="en-US"/>
        </a:p>
      </dgm:t>
    </dgm:pt>
    <dgm:pt modelId="{5E4309F9-41E1-A544-BACB-BF29615EA73E}">
      <dgm:prSet phldrT="[Text]"/>
      <dgm:spPr/>
      <dgm:t>
        <a:bodyPr/>
        <a:lstStyle/>
        <a:p>
          <a:r>
            <a:rPr lang="en-US"/>
            <a:t>UL</a:t>
          </a:r>
        </a:p>
      </dgm:t>
    </dgm:pt>
    <dgm:pt modelId="{6D18F78E-E851-D54E-88F2-FF9A8B7106E7}" type="parTrans" cxnId="{072016A3-521D-AA46-A858-B85DD9517002}">
      <dgm:prSet/>
      <dgm:spPr/>
      <dgm:t>
        <a:bodyPr/>
        <a:lstStyle/>
        <a:p>
          <a:endParaRPr lang="en-GB"/>
        </a:p>
      </dgm:t>
    </dgm:pt>
    <dgm:pt modelId="{1067C323-92ED-D141-BD5E-697AE616D0E9}" type="sibTrans" cxnId="{072016A3-521D-AA46-A858-B85DD9517002}">
      <dgm:prSet/>
      <dgm:spPr/>
      <dgm:t>
        <a:bodyPr/>
        <a:lstStyle/>
        <a:p>
          <a:endParaRPr lang="en-GB"/>
        </a:p>
      </dgm:t>
    </dgm:pt>
    <dgm:pt modelId="{5D2D97D3-2A95-432D-BA80-0EC4302473A3}" type="pres">
      <dgm:prSet presAssocID="{205B1D7F-D608-4A67-94F4-097393D89369}" presName="compositeShape" presStyleCnt="0">
        <dgm:presLayoutVars>
          <dgm:chMax val="7"/>
          <dgm:dir/>
          <dgm:resizeHandles val="exact"/>
        </dgm:presLayoutVars>
      </dgm:prSet>
      <dgm:spPr/>
    </dgm:pt>
    <dgm:pt modelId="{0C3C2A11-0E04-42E7-B6F3-D05E1463E07A}" type="pres">
      <dgm:prSet presAssocID="{205B1D7F-D608-4A67-94F4-097393D89369}" presName="wedge1" presStyleLbl="node1" presStyleIdx="0" presStyleCnt="4"/>
      <dgm:spPr/>
    </dgm:pt>
    <dgm:pt modelId="{4C6C2B6C-2C38-4C42-832D-97BE4CEC7AAD}" type="pres">
      <dgm:prSet presAssocID="{205B1D7F-D608-4A67-94F4-097393D89369}" presName="dummy1a" presStyleCnt="0"/>
      <dgm:spPr/>
    </dgm:pt>
    <dgm:pt modelId="{242B1251-64DE-4D4E-807F-06C3DDF81054}" type="pres">
      <dgm:prSet presAssocID="{205B1D7F-D608-4A67-94F4-097393D89369}" presName="dummy1b" presStyleCnt="0"/>
      <dgm:spPr/>
    </dgm:pt>
    <dgm:pt modelId="{EC7DE4FF-6B80-4B58-83A7-9ADA711E0B7B}" type="pres">
      <dgm:prSet presAssocID="{205B1D7F-D608-4A67-94F4-097393D8936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584BFE-2148-485A-9353-EA7D886CC6AF}" type="pres">
      <dgm:prSet presAssocID="{205B1D7F-D608-4A67-94F4-097393D89369}" presName="wedge2" presStyleLbl="node1" presStyleIdx="1" presStyleCnt="4"/>
      <dgm:spPr/>
    </dgm:pt>
    <dgm:pt modelId="{9CF0157A-A326-4D62-B943-50243CF45781}" type="pres">
      <dgm:prSet presAssocID="{205B1D7F-D608-4A67-94F4-097393D89369}" presName="dummy2a" presStyleCnt="0"/>
      <dgm:spPr/>
    </dgm:pt>
    <dgm:pt modelId="{14BD742A-C6CB-4A3F-8901-1AC451C79DF5}" type="pres">
      <dgm:prSet presAssocID="{205B1D7F-D608-4A67-94F4-097393D89369}" presName="dummy2b" presStyleCnt="0"/>
      <dgm:spPr/>
    </dgm:pt>
    <dgm:pt modelId="{DA39F98C-D8CE-4457-8F87-68928342F533}" type="pres">
      <dgm:prSet presAssocID="{205B1D7F-D608-4A67-94F4-097393D8936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3548D0-0381-431A-91BA-7DDEBD00751D}" type="pres">
      <dgm:prSet presAssocID="{205B1D7F-D608-4A67-94F4-097393D89369}" presName="wedge3" presStyleLbl="node1" presStyleIdx="2" presStyleCnt="4"/>
      <dgm:spPr/>
    </dgm:pt>
    <dgm:pt modelId="{1FD6525B-3884-4DA3-ADDD-E5011D1C2945}" type="pres">
      <dgm:prSet presAssocID="{205B1D7F-D608-4A67-94F4-097393D89369}" presName="dummy3a" presStyleCnt="0"/>
      <dgm:spPr/>
    </dgm:pt>
    <dgm:pt modelId="{BFF5E0B7-1026-440E-8182-4B02BDF1E5B4}" type="pres">
      <dgm:prSet presAssocID="{205B1D7F-D608-4A67-94F4-097393D89369}" presName="dummy3b" presStyleCnt="0"/>
      <dgm:spPr/>
    </dgm:pt>
    <dgm:pt modelId="{79E9B478-A080-41F9-A064-85AFB50C17E0}" type="pres">
      <dgm:prSet presAssocID="{205B1D7F-D608-4A67-94F4-097393D8936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0E86DC-BF1C-416A-986B-7D6F1F3A60D6}" type="pres">
      <dgm:prSet presAssocID="{205B1D7F-D608-4A67-94F4-097393D89369}" presName="wedge4" presStyleLbl="node1" presStyleIdx="3" presStyleCnt="4"/>
      <dgm:spPr/>
    </dgm:pt>
    <dgm:pt modelId="{B75182FD-49BE-4DF2-9601-DE2E3C2C02EC}" type="pres">
      <dgm:prSet presAssocID="{205B1D7F-D608-4A67-94F4-097393D89369}" presName="dummy4a" presStyleCnt="0"/>
      <dgm:spPr/>
    </dgm:pt>
    <dgm:pt modelId="{34EB1043-96D5-4AFA-858B-33942944F734}" type="pres">
      <dgm:prSet presAssocID="{205B1D7F-D608-4A67-94F4-097393D89369}" presName="dummy4b" presStyleCnt="0"/>
      <dgm:spPr/>
    </dgm:pt>
    <dgm:pt modelId="{BF8ACB67-A6D9-4F69-833A-F31DE81ECACF}" type="pres">
      <dgm:prSet presAssocID="{205B1D7F-D608-4A67-94F4-097393D8936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5B9DDFE-5269-AF40-83F1-590CEBE96BE6}" type="pres">
      <dgm:prSet presAssocID="{26A3B250-9F36-494E-9638-FC973455D4CF}" presName="arrowWedge1" presStyleLbl="fgSibTrans2D1" presStyleIdx="0" presStyleCnt="4"/>
      <dgm:spPr/>
    </dgm:pt>
    <dgm:pt modelId="{F2F7B6C3-A5B7-7546-A65F-7BDE5F835230}" type="pres">
      <dgm:prSet presAssocID="{1067C323-92ED-D141-BD5E-697AE616D0E9}" presName="arrowWedge2" presStyleLbl="fgSibTrans2D1" presStyleIdx="1" presStyleCnt="4"/>
      <dgm:spPr/>
    </dgm:pt>
    <dgm:pt modelId="{AC4D33C6-6F55-F447-A3F7-E002F6BB27C8}" type="pres">
      <dgm:prSet presAssocID="{4B564E7F-0053-4C5A-9BDD-7DC5029EA3DD}" presName="arrowWedge3" presStyleLbl="fgSibTrans2D1" presStyleIdx="2" presStyleCnt="4"/>
      <dgm:spPr/>
    </dgm:pt>
    <dgm:pt modelId="{7E5C732B-570D-1A45-B2BA-C91C54F537A4}" type="pres">
      <dgm:prSet presAssocID="{A5DE1828-7C92-49B4-85E6-17AA4BDE72C8}" presName="arrowWedge4" presStyleLbl="fgSibTrans2D1" presStyleIdx="3" presStyleCnt="4"/>
      <dgm:spPr/>
    </dgm:pt>
  </dgm:ptLst>
  <dgm:cxnLst>
    <dgm:cxn modelId="{766EBA03-1D3D-489A-88DF-1A6FD253AEF2}" srcId="{205B1D7F-D608-4A67-94F4-097393D89369}" destId="{39E75363-8888-49DD-AA7B-331C37F5B234}" srcOrd="3" destOrd="0" parTransId="{68CFAA9D-D194-4E25-8521-345FF8F64E06}" sibTransId="{A5DE1828-7C92-49B4-85E6-17AA4BDE72C8}"/>
    <dgm:cxn modelId="{42D4740E-B3D2-4FC5-842C-CAFA4E4C83D6}" type="presOf" srcId="{205B1D7F-D608-4A67-94F4-097393D89369}" destId="{5D2D97D3-2A95-432D-BA80-0EC4302473A3}" srcOrd="0" destOrd="0" presId="urn:microsoft.com/office/officeart/2005/8/layout/cycle8"/>
    <dgm:cxn modelId="{C1918318-E0F9-B646-A503-FF4EFB2935D8}" type="presOf" srcId="{4C6489AF-1B01-4606-AB85-55B26F3ED0DC}" destId="{863548D0-0381-431A-91BA-7DDEBD00751D}" srcOrd="0" destOrd="0" presId="urn:microsoft.com/office/officeart/2005/8/layout/cycle8"/>
    <dgm:cxn modelId="{0BD09E22-1204-FD44-901F-BC03E942FF02}" type="presOf" srcId="{3265A400-CC01-48B2-94E9-DB3401ACF251}" destId="{EC7DE4FF-6B80-4B58-83A7-9ADA711E0B7B}" srcOrd="1" destOrd="0" presId="urn:microsoft.com/office/officeart/2005/8/layout/cycle8"/>
    <dgm:cxn modelId="{FF33592F-A1B5-0949-A000-B3685E69AB58}" type="presOf" srcId="{5E4309F9-41E1-A544-BACB-BF29615EA73E}" destId="{45584BFE-2148-485A-9353-EA7D886CC6AF}" srcOrd="0" destOrd="0" presId="urn:microsoft.com/office/officeart/2005/8/layout/cycle8"/>
    <dgm:cxn modelId="{BA3DAE34-9160-2544-BDFE-70F91B5E5312}" type="presOf" srcId="{39E75363-8888-49DD-AA7B-331C37F5B234}" destId="{860E86DC-BF1C-416A-986B-7D6F1F3A60D6}" srcOrd="0" destOrd="0" presId="urn:microsoft.com/office/officeart/2005/8/layout/cycle8"/>
    <dgm:cxn modelId="{24685F36-0203-AA46-A1D9-855EC458EDAE}" type="presOf" srcId="{39E75363-8888-49DD-AA7B-331C37F5B234}" destId="{BF8ACB67-A6D9-4F69-833A-F31DE81ECACF}" srcOrd="1" destOrd="0" presId="urn:microsoft.com/office/officeart/2005/8/layout/cycle8"/>
    <dgm:cxn modelId="{98D38671-12E9-3C48-A5BA-EC3E69072ED8}" type="presOf" srcId="{5E4309F9-41E1-A544-BACB-BF29615EA73E}" destId="{DA39F98C-D8CE-4457-8F87-68928342F533}" srcOrd="1" destOrd="0" presId="urn:microsoft.com/office/officeart/2005/8/layout/cycle8"/>
    <dgm:cxn modelId="{E8124F9F-447F-A345-85AB-E417CF1090EA}" type="presOf" srcId="{4C6489AF-1B01-4606-AB85-55B26F3ED0DC}" destId="{79E9B478-A080-41F9-A064-85AFB50C17E0}" srcOrd="1" destOrd="0" presId="urn:microsoft.com/office/officeart/2005/8/layout/cycle8"/>
    <dgm:cxn modelId="{072016A3-521D-AA46-A858-B85DD9517002}" srcId="{205B1D7F-D608-4A67-94F4-097393D89369}" destId="{5E4309F9-41E1-A544-BACB-BF29615EA73E}" srcOrd="1" destOrd="0" parTransId="{6D18F78E-E851-D54E-88F2-FF9A8B7106E7}" sibTransId="{1067C323-92ED-D141-BD5E-697AE616D0E9}"/>
    <dgm:cxn modelId="{A55541B7-D596-467D-B7A0-AB57BBC090F1}" srcId="{205B1D7F-D608-4A67-94F4-097393D89369}" destId="{3265A400-CC01-48B2-94E9-DB3401ACF251}" srcOrd="0" destOrd="0" parTransId="{DD8C4FF4-7C19-4DD0-9DEE-C19B87653386}" sibTransId="{26A3B250-9F36-494E-9638-FC973455D4CF}"/>
    <dgm:cxn modelId="{ACC471BD-F493-4A96-B6C0-F48DD725148D}" srcId="{205B1D7F-D608-4A67-94F4-097393D89369}" destId="{4C6489AF-1B01-4606-AB85-55B26F3ED0DC}" srcOrd="2" destOrd="0" parTransId="{673BAD2C-76F9-4505-A0CA-393D9F041765}" sibTransId="{4B564E7F-0053-4C5A-9BDD-7DC5029EA3DD}"/>
    <dgm:cxn modelId="{B0EE5FC7-BF22-174B-ABF7-84C00D62933E}" type="presOf" srcId="{3265A400-CC01-48B2-94E9-DB3401ACF251}" destId="{0C3C2A11-0E04-42E7-B6F3-D05E1463E07A}" srcOrd="0" destOrd="0" presId="urn:microsoft.com/office/officeart/2005/8/layout/cycle8"/>
    <dgm:cxn modelId="{30FFFB06-446D-8E4E-8F3C-566C0FF95B41}" type="presParOf" srcId="{5D2D97D3-2A95-432D-BA80-0EC4302473A3}" destId="{0C3C2A11-0E04-42E7-B6F3-D05E1463E07A}" srcOrd="0" destOrd="0" presId="urn:microsoft.com/office/officeart/2005/8/layout/cycle8"/>
    <dgm:cxn modelId="{E45462FC-E398-1447-8B10-3A66851AB2E9}" type="presParOf" srcId="{5D2D97D3-2A95-432D-BA80-0EC4302473A3}" destId="{4C6C2B6C-2C38-4C42-832D-97BE4CEC7AAD}" srcOrd="1" destOrd="0" presId="urn:microsoft.com/office/officeart/2005/8/layout/cycle8"/>
    <dgm:cxn modelId="{EA5B7CDE-0C33-C54F-AC27-9F78C7DF54AC}" type="presParOf" srcId="{5D2D97D3-2A95-432D-BA80-0EC4302473A3}" destId="{242B1251-64DE-4D4E-807F-06C3DDF81054}" srcOrd="2" destOrd="0" presId="urn:microsoft.com/office/officeart/2005/8/layout/cycle8"/>
    <dgm:cxn modelId="{E97BD7E5-F66B-5F40-A512-A67DE6CED513}" type="presParOf" srcId="{5D2D97D3-2A95-432D-BA80-0EC4302473A3}" destId="{EC7DE4FF-6B80-4B58-83A7-9ADA711E0B7B}" srcOrd="3" destOrd="0" presId="urn:microsoft.com/office/officeart/2005/8/layout/cycle8"/>
    <dgm:cxn modelId="{CE6D14C5-0682-1746-92DC-B55920993C37}" type="presParOf" srcId="{5D2D97D3-2A95-432D-BA80-0EC4302473A3}" destId="{45584BFE-2148-485A-9353-EA7D886CC6AF}" srcOrd="4" destOrd="0" presId="urn:microsoft.com/office/officeart/2005/8/layout/cycle8"/>
    <dgm:cxn modelId="{CBC9333B-A539-6B42-8611-649E2BEBCE2D}" type="presParOf" srcId="{5D2D97D3-2A95-432D-BA80-0EC4302473A3}" destId="{9CF0157A-A326-4D62-B943-50243CF45781}" srcOrd="5" destOrd="0" presId="urn:microsoft.com/office/officeart/2005/8/layout/cycle8"/>
    <dgm:cxn modelId="{B4106A70-D3C6-B44C-8B9B-9AFF424D767F}" type="presParOf" srcId="{5D2D97D3-2A95-432D-BA80-0EC4302473A3}" destId="{14BD742A-C6CB-4A3F-8901-1AC451C79DF5}" srcOrd="6" destOrd="0" presId="urn:microsoft.com/office/officeart/2005/8/layout/cycle8"/>
    <dgm:cxn modelId="{A080AE34-C269-994E-8B86-9EC7C596DE96}" type="presParOf" srcId="{5D2D97D3-2A95-432D-BA80-0EC4302473A3}" destId="{DA39F98C-D8CE-4457-8F87-68928342F533}" srcOrd="7" destOrd="0" presId="urn:microsoft.com/office/officeart/2005/8/layout/cycle8"/>
    <dgm:cxn modelId="{ECD3485E-B542-6147-894C-B09BF8D41E17}" type="presParOf" srcId="{5D2D97D3-2A95-432D-BA80-0EC4302473A3}" destId="{863548D0-0381-431A-91BA-7DDEBD00751D}" srcOrd="8" destOrd="0" presId="urn:microsoft.com/office/officeart/2005/8/layout/cycle8"/>
    <dgm:cxn modelId="{2D713066-41B3-F64E-8CE1-43D92761E9E2}" type="presParOf" srcId="{5D2D97D3-2A95-432D-BA80-0EC4302473A3}" destId="{1FD6525B-3884-4DA3-ADDD-E5011D1C2945}" srcOrd="9" destOrd="0" presId="urn:microsoft.com/office/officeart/2005/8/layout/cycle8"/>
    <dgm:cxn modelId="{FFEC9CC5-B3AD-2C4B-A1FB-C73A0F2F48F4}" type="presParOf" srcId="{5D2D97D3-2A95-432D-BA80-0EC4302473A3}" destId="{BFF5E0B7-1026-440E-8182-4B02BDF1E5B4}" srcOrd="10" destOrd="0" presId="urn:microsoft.com/office/officeart/2005/8/layout/cycle8"/>
    <dgm:cxn modelId="{6FC3546F-8952-3144-831D-D53110E2DEAE}" type="presParOf" srcId="{5D2D97D3-2A95-432D-BA80-0EC4302473A3}" destId="{79E9B478-A080-41F9-A064-85AFB50C17E0}" srcOrd="11" destOrd="0" presId="urn:microsoft.com/office/officeart/2005/8/layout/cycle8"/>
    <dgm:cxn modelId="{4A6E9687-7EB4-A046-926B-210699B3FACC}" type="presParOf" srcId="{5D2D97D3-2A95-432D-BA80-0EC4302473A3}" destId="{860E86DC-BF1C-416A-986B-7D6F1F3A60D6}" srcOrd="12" destOrd="0" presId="urn:microsoft.com/office/officeart/2005/8/layout/cycle8"/>
    <dgm:cxn modelId="{F75C0A60-5300-4F4E-95D9-04CEA7BB9B9B}" type="presParOf" srcId="{5D2D97D3-2A95-432D-BA80-0EC4302473A3}" destId="{B75182FD-49BE-4DF2-9601-DE2E3C2C02EC}" srcOrd="13" destOrd="0" presId="urn:microsoft.com/office/officeart/2005/8/layout/cycle8"/>
    <dgm:cxn modelId="{E4E64523-3278-2443-BA48-AC68819B1B67}" type="presParOf" srcId="{5D2D97D3-2A95-432D-BA80-0EC4302473A3}" destId="{34EB1043-96D5-4AFA-858B-33942944F734}" srcOrd="14" destOrd="0" presId="urn:microsoft.com/office/officeart/2005/8/layout/cycle8"/>
    <dgm:cxn modelId="{9CCF6B5D-2254-724A-8195-3B99E1B4245F}" type="presParOf" srcId="{5D2D97D3-2A95-432D-BA80-0EC4302473A3}" destId="{BF8ACB67-A6D9-4F69-833A-F31DE81ECACF}" srcOrd="15" destOrd="0" presId="urn:microsoft.com/office/officeart/2005/8/layout/cycle8"/>
    <dgm:cxn modelId="{E2644EF9-E3CB-EE48-A31A-6217D9DB00C8}" type="presParOf" srcId="{5D2D97D3-2A95-432D-BA80-0EC4302473A3}" destId="{E5B9DDFE-5269-AF40-83F1-590CEBE96BE6}" srcOrd="16" destOrd="0" presId="urn:microsoft.com/office/officeart/2005/8/layout/cycle8"/>
    <dgm:cxn modelId="{F32AD841-6963-1A45-8AB7-077D18E054FA}" type="presParOf" srcId="{5D2D97D3-2A95-432D-BA80-0EC4302473A3}" destId="{F2F7B6C3-A5B7-7546-A65F-7BDE5F835230}" srcOrd="17" destOrd="0" presId="urn:microsoft.com/office/officeart/2005/8/layout/cycle8"/>
    <dgm:cxn modelId="{C46CAD51-5EF3-DB4B-82B7-C753C4057FB4}" type="presParOf" srcId="{5D2D97D3-2A95-432D-BA80-0EC4302473A3}" destId="{AC4D33C6-6F55-F447-A3F7-E002F6BB27C8}" srcOrd="18" destOrd="0" presId="urn:microsoft.com/office/officeart/2005/8/layout/cycle8"/>
    <dgm:cxn modelId="{91311751-DDD6-D44C-B8F4-4DA8A68A33DC}" type="presParOf" srcId="{5D2D97D3-2A95-432D-BA80-0EC4302473A3}" destId="{7E5C732B-570D-1A45-B2BA-C91C54F537A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853F7-E8FA-40AD-9257-2942022FF39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07D56-0A8C-440C-A4E2-62CE8B8EEA56}">
      <dgm:prSet phldrT="[Text]"/>
      <dgm:spPr/>
      <dgm:t>
        <a:bodyPr/>
        <a:lstStyle/>
        <a:p>
          <a:r>
            <a:rPr lang="en-GB" b="0"/>
            <a:t>Supporting the ESFRI Chairs and related structures</a:t>
          </a:r>
          <a:endParaRPr lang="en-US" b="0"/>
        </a:p>
      </dgm:t>
    </dgm:pt>
    <dgm:pt modelId="{D92C6546-D4EC-4A3D-8C75-BEA579EF7D29}" type="parTrans" cxnId="{ECF3235B-C516-4332-A779-B36A4E606E66}">
      <dgm:prSet/>
      <dgm:spPr/>
      <dgm:t>
        <a:bodyPr/>
        <a:lstStyle/>
        <a:p>
          <a:endParaRPr lang="en-US"/>
        </a:p>
      </dgm:t>
    </dgm:pt>
    <dgm:pt modelId="{45B815B7-9880-44D1-B0E5-6EF8292E33FA}" type="sibTrans" cxnId="{ECF3235B-C516-4332-A779-B36A4E606E66}">
      <dgm:prSet/>
      <dgm:spPr/>
      <dgm:t>
        <a:bodyPr/>
        <a:lstStyle/>
        <a:p>
          <a:endParaRPr lang="en-US"/>
        </a:p>
      </dgm:t>
    </dgm:pt>
    <dgm:pt modelId="{36FED415-FB61-43E9-AEA9-80B088EDF4AC}">
      <dgm:prSet phldrT="[Text]"/>
      <dgm:spPr/>
      <dgm:t>
        <a:bodyPr/>
        <a:lstStyle/>
        <a:p>
          <a:r>
            <a:rPr lang="en-GB" b="0"/>
            <a:t>Supporting the effective review, monitoring and assessment of ESFRI RIs</a:t>
          </a:r>
          <a:endParaRPr lang="en-US" b="0"/>
        </a:p>
      </dgm:t>
    </dgm:pt>
    <dgm:pt modelId="{125E97CE-5D38-4C0C-882C-2701B93DCB9C}" type="parTrans" cxnId="{8719FB87-118D-4B37-861B-45E1E2C1FECF}">
      <dgm:prSet/>
      <dgm:spPr/>
      <dgm:t>
        <a:bodyPr/>
        <a:lstStyle/>
        <a:p>
          <a:endParaRPr lang="en-US"/>
        </a:p>
      </dgm:t>
    </dgm:pt>
    <dgm:pt modelId="{391645B4-3B7F-4FE0-A43D-4D015A6C6A3B}" type="sibTrans" cxnId="{8719FB87-118D-4B37-861B-45E1E2C1FECF}">
      <dgm:prSet/>
      <dgm:spPr/>
      <dgm:t>
        <a:bodyPr/>
        <a:lstStyle/>
        <a:p>
          <a:endParaRPr lang="en-US"/>
        </a:p>
      </dgm:t>
    </dgm:pt>
    <dgm:pt modelId="{C0BCEC71-E961-4A05-8655-37C656667716}">
      <dgm:prSet phldrT="[Text]"/>
      <dgm:spPr/>
      <dgm:t>
        <a:bodyPr/>
        <a:lstStyle/>
        <a:p>
          <a:r>
            <a:rPr lang="en-GB" b="0"/>
            <a:t>Supporting the Landscape/Gap Analyses and next ESFRI Roadmap</a:t>
          </a:r>
          <a:endParaRPr lang="en-US" b="0"/>
        </a:p>
      </dgm:t>
    </dgm:pt>
    <dgm:pt modelId="{143B1758-9DCA-4A11-9B53-779F546AF640}" type="parTrans" cxnId="{6062D63B-1FE6-45E9-A54A-DCCE4FE172E6}">
      <dgm:prSet/>
      <dgm:spPr/>
      <dgm:t>
        <a:bodyPr/>
        <a:lstStyle/>
        <a:p>
          <a:endParaRPr lang="en-US"/>
        </a:p>
      </dgm:t>
    </dgm:pt>
    <dgm:pt modelId="{E054829C-6610-4A65-B527-80FD797819F5}" type="sibTrans" cxnId="{6062D63B-1FE6-45E9-A54A-DCCE4FE172E6}">
      <dgm:prSet/>
      <dgm:spPr/>
      <dgm:t>
        <a:bodyPr/>
        <a:lstStyle/>
        <a:p>
          <a:endParaRPr lang="en-US"/>
        </a:p>
      </dgm:t>
    </dgm:pt>
    <dgm:pt modelId="{E7748507-597F-42E8-92C0-8FFA045FA537}" type="pres">
      <dgm:prSet presAssocID="{13C853F7-E8FA-40AD-9257-2942022FF39F}" presName="linearFlow" presStyleCnt="0">
        <dgm:presLayoutVars>
          <dgm:dir/>
          <dgm:resizeHandles val="exact"/>
        </dgm:presLayoutVars>
      </dgm:prSet>
      <dgm:spPr/>
    </dgm:pt>
    <dgm:pt modelId="{A392B428-B2AA-418E-9B3E-8F3E8FDDFBA5}" type="pres">
      <dgm:prSet presAssocID="{1FA07D56-0A8C-440C-A4E2-62CE8B8EEA56}" presName="composite" presStyleCnt="0"/>
      <dgm:spPr/>
    </dgm:pt>
    <dgm:pt modelId="{E08EC85D-AD48-4F44-B5B4-8129CE37C57D}" type="pres">
      <dgm:prSet presAssocID="{1FA07D56-0A8C-440C-A4E2-62CE8B8EEA5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BB7BC3-C9C0-4FA9-9FD0-4AF1AC628ECD}" type="pres">
      <dgm:prSet presAssocID="{1FA07D56-0A8C-440C-A4E2-62CE8B8EEA56}" presName="txShp" presStyleLbl="node1" presStyleIdx="0" presStyleCnt="3">
        <dgm:presLayoutVars>
          <dgm:bulletEnabled val="1"/>
        </dgm:presLayoutVars>
      </dgm:prSet>
      <dgm:spPr/>
    </dgm:pt>
    <dgm:pt modelId="{26443814-5CD9-48A7-A10A-1DA0499719FA}" type="pres">
      <dgm:prSet presAssocID="{45B815B7-9880-44D1-B0E5-6EF8292E33FA}" presName="spacing" presStyleCnt="0"/>
      <dgm:spPr/>
    </dgm:pt>
    <dgm:pt modelId="{57BB7D86-F7A5-40E9-97D4-27A1E25D2964}" type="pres">
      <dgm:prSet presAssocID="{C0BCEC71-E961-4A05-8655-37C656667716}" presName="composite" presStyleCnt="0"/>
      <dgm:spPr/>
    </dgm:pt>
    <dgm:pt modelId="{0B3ACC61-F25F-4129-AE5D-075795A0BE7E}" type="pres">
      <dgm:prSet presAssocID="{C0BCEC71-E961-4A05-8655-37C65666771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0F9868-68D2-40CC-89BD-80CE574C6E50}" type="pres">
      <dgm:prSet presAssocID="{C0BCEC71-E961-4A05-8655-37C656667716}" presName="txShp" presStyleLbl="node1" presStyleIdx="1" presStyleCnt="3">
        <dgm:presLayoutVars>
          <dgm:bulletEnabled val="1"/>
        </dgm:presLayoutVars>
      </dgm:prSet>
      <dgm:spPr/>
    </dgm:pt>
    <dgm:pt modelId="{801C69D7-6DAD-4F85-8BE1-5511FABB27BE}" type="pres">
      <dgm:prSet presAssocID="{E054829C-6610-4A65-B527-80FD797819F5}" presName="spacing" presStyleCnt="0"/>
      <dgm:spPr/>
    </dgm:pt>
    <dgm:pt modelId="{213699D8-8D2D-417F-90E8-55E0C5B443DA}" type="pres">
      <dgm:prSet presAssocID="{36FED415-FB61-43E9-AEA9-80B088EDF4AC}" presName="composite" presStyleCnt="0"/>
      <dgm:spPr/>
    </dgm:pt>
    <dgm:pt modelId="{F17307FA-F4B6-4A51-9267-FA3C1095E61E}" type="pres">
      <dgm:prSet presAssocID="{36FED415-FB61-43E9-AEA9-80B088EDF4AC}" presName="imgShp" presStyleLbl="fgImgPlace1" presStyleIdx="2" presStyleCnt="3" custLinFactNeighborX="3817" custLinFactNeighborY="1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9C375DB-E810-46A5-BF3F-B1D5DE1E6851}" type="pres">
      <dgm:prSet presAssocID="{36FED415-FB61-43E9-AEA9-80B088EDF4AC}" presName="txShp" presStyleLbl="node1" presStyleIdx="2" presStyleCnt="3">
        <dgm:presLayoutVars>
          <dgm:bulletEnabled val="1"/>
        </dgm:presLayoutVars>
      </dgm:prSet>
      <dgm:spPr/>
    </dgm:pt>
  </dgm:ptLst>
  <dgm:cxnLst>
    <dgm:cxn modelId="{087E521B-FBEB-4665-8A58-2092CE5B5F27}" type="presOf" srcId="{36FED415-FB61-43E9-AEA9-80B088EDF4AC}" destId="{19C375DB-E810-46A5-BF3F-B1D5DE1E6851}" srcOrd="0" destOrd="0" presId="urn:microsoft.com/office/officeart/2005/8/layout/vList3"/>
    <dgm:cxn modelId="{6062D63B-1FE6-45E9-A54A-DCCE4FE172E6}" srcId="{13C853F7-E8FA-40AD-9257-2942022FF39F}" destId="{C0BCEC71-E961-4A05-8655-37C656667716}" srcOrd="1" destOrd="0" parTransId="{143B1758-9DCA-4A11-9B53-779F546AF640}" sibTransId="{E054829C-6610-4A65-B527-80FD797819F5}"/>
    <dgm:cxn modelId="{ECF3235B-C516-4332-A779-B36A4E606E66}" srcId="{13C853F7-E8FA-40AD-9257-2942022FF39F}" destId="{1FA07D56-0A8C-440C-A4E2-62CE8B8EEA56}" srcOrd="0" destOrd="0" parTransId="{D92C6546-D4EC-4A3D-8C75-BEA579EF7D29}" sibTransId="{45B815B7-9880-44D1-B0E5-6EF8292E33FA}"/>
    <dgm:cxn modelId="{3B31655F-9DA8-42F9-B253-82FF65C99583}" type="presOf" srcId="{1FA07D56-0A8C-440C-A4E2-62CE8B8EEA56}" destId="{17BB7BC3-C9C0-4FA9-9FD0-4AF1AC628ECD}" srcOrd="0" destOrd="0" presId="urn:microsoft.com/office/officeart/2005/8/layout/vList3"/>
    <dgm:cxn modelId="{C3250A66-0D88-411C-ADF5-C8C798D49C5E}" type="presOf" srcId="{13C853F7-E8FA-40AD-9257-2942022FF39F}" destId="{E7748507-597F-42E8-92C0-8FFA045FA537}" srcOrd="0" destOrd="0" presId="urn:microsoft.com/office/officeart/2005/8/layout/vList3"/>
    <dgm:cxn modelId="{8719FB87-118D-4B37-861B-45E1E2C1FECF}" srcId="{13C853F7-E8FA-40AD-9257-2942022FF39F}" destId="{36FED415-FB61-43E9-AEA9-80B088EDF4AC}" srcOrd="2" destOrd="0" parTransId="{125E97CE-5D38-4C0C-882C-2701B93DCB9C}" sibTransId="{391645B4-3B7F-4FE0-A43D-4D015A6C6A3B}"/>
    <dgm:cxn modelId="{0355279E-81D2-452A-8AA9-F3FBDCF90E3E}" type="presOf" srcId="{C0BCEC71-E961-4A05-8655-37C656667716}" destId="{9E0F9868-68D2-40CC-89BD-80CE574C6E50}" srcOrd="0" destOrd="0" presId="urn:microsoft.com/office/officeart/2005/8/layout/vList3"/>
    <dgm:cxn modelId="{BB4F17BB-F87A-418E-9CDD-F53E155EB1F2}" type="presParOf" srcId="{E7748507-597F-42E8-92C0-8FFA045FA537}" destId="{A392B428-B2AA-418E-9B3E-8F3E8FDDFBA5}" srcOrd="0" destOrd="0" presId="urn:microsoft.com/office/officeart/2005/8/layout/vList3"/>
    <dgm:cxn modelId="{C67CCE96-3362-4859-B96A-3311102AB3EA}" type="presParOf" srcId="{A392B428-B2AA-418E-9B3E-8F3E8FDDFBA5}" destId="{E08EC85D-AD48-4F44-B5B4-8129CE37C57D}" srcOrd="0" destOrd="0" presId="urn:microsoft.com/office/officeart/2005/8/layout/vList3"/>
    <dgm:cxn modelId="{7E82A93D-3C4B-4282-A660-DDF06F5B0619}" type="presParOf" srcId="{A392B428-B2AA-418E-9B3E-8F3E8FDDFBA5}" destId="{17BB7BC3-C9C0-4FA9-9FD0-4AF1AC628ECD}" srcOrd="1" destOrd="0" presId="urn:microsoft.com/office/officeart/2005/8/layout/vList3"/>
    <dgm:cxn modelId="{15E48C7E-3967-4C7D-A700-19D6BD15AD1D}" type="presParOf" srcId="{E7748507-597F-42E8-92C0-8FFA045FA537}" destId="{26443814-5CD9-48A7-A10A-1DA0499719FA}" srcOrd="1" destOrd="0" presId="urn:microsoft.com/office/officeart/2005/8/layout/vList3"/>
    <dgm:cxn modelId="{FE04F095-81A3-49F3-B947-8164856B0C03}" type="presParOf" srcId="{E7748507-597F-42E8-92C0-8FFA045FA537}" destId="{57BB7D86-F7A5-40E9-97D4-27A1E25D2964}" srcOrd="2" destOrd="0" presId="urn:microsoft.com/office/officeart/2005/8/layout/vList3"/>
    <dgm:cxn modelId="{94958C2B-5012-4E9E-B2A5-843EFEDDA9EE}" type="presParOf" srcId="{57BB7D86-F7A5-40E9-97D4-27A1E25D2964}" destId="{0B3ACC61-F25F-4129-AE5D-075795A0BE7E}" srcOrd="0" destOrd="0" presId="urn:microsoft.com/office/officeart/2005/8/layout/vList3"/>
    <dgm:cxn modelId="{5F9B4082-BB1A-4F75-B5A1-56F3A3CA083F}" type="presParOf" srcId="{57BB7D86-F7A5-40E9-97D4-27A1E25D2964}" destId="{9E0F9868-68D2-40CC-89BD-80CE574C6E50}" srcOrd="1" destOrd="0" presId="urn:microsoft.com/office/officeart/2005/8/layout/vList3"/>
    <dgm:cxn modelId="{C4547BC4-0C10-4AC5-BD6D-AC73479DCB39}" type="presParOf" srcId="{E7748507-597F-42E8-92C0-8FFA045FA537}" destId="{801C69D7-6DAD-4F85-8BE1-5511FABB27BE}" srcOrd="3" destOrd="0" presId="urn:microsoft.com/office/officeart/2005/8/layout/vList3"/>
    <dgm:cxn modelId="{7DB0A049-FC15-406D-B989-BF46FF19374B}" type="presParOf" srcId="{E7748507-597F-42E8-92C0-8FFA045FA537}" destId="{213699D8-8D2D-417F-90E8-55E0C5B443DA}" srcOrd="4" destOrd="0" presId="urn:microsoft.com/office/officeart/2005/8/layout/vList3"/>
    <dgm:cxn modelId="{E7836F14-7461-459A-A3D1-D8EC1842C89D}" type="presParOf" srcId="{213699D8-8D2D-417F-90E8-55E0C5B443DA}" destId="{F17307FA-F4B6-4A51-9267-FA3C1095E61E}" srcOrd="0" destOrd="0" presId="urn:microsoft.com/office/officeart/2005/8/layout/vList3"/>
    <dgm:cxn modelId="{C7DE351E-60BB-403C-BB99-311474EBFA9C}" type="presParOf" srcId="{213699D8-8D2D-417F-90E8-55E0C5B443DA}" destId="{19C375DB-E810-46A5-BF3F-B1D5DE1E68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853F7-E8FA-40AD-9257-2942022FF39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07D56-0A8C-440C-A4E2-62CE8B8EEA56}">
      <dgm:prSet phldrT="[Text]"/>
      <dgm:spPr>
        <a:solidFill>
          <a:schemeClr val="accent1"/>
        </a:solidFill>
      </dgm:spPr>
      <dgm:t>
        <a:bodyPr/>
        <a:lstStyle/>
        <a:p>
          <a:r>
            <a:rPr lang="en-GB" b="0"/>
            <a:t>Communicating, Disseminating, Engaging with key stakeholders</a:t>
          </a:r>
          <a:endParaRPr lang="en-US" b="0"/>
        </a:p>
      </dgm:t>
    </dgm:pt>
    <dgm:pt modelId="{D92C6546-D4EC-4A3D-8C75-BEA579EF7D29}" type="parTrans" cxnId="{ECF3235B-C516-4332-A779-B36A4E606E66}">
      <dgm:prSet/>
      <dgm:spPr/>
      <dgm:t>
        <a:bodyPr/>
        <a:lstStyle/>
        <a:p>
          <a:endParaRPr lang="en-US"/>
        </a:p>
      </dgm:t>
    </dgm:pt>
    <dgm:pt modelId="{45B815B7-9880-44D1-B0E5-6EF8292E33FA}" type="sibTrans" cxnId="{ECF3235B-C516-4332-A779-B36A4E606E66}">
      <dgm:prSet/>
      <dgm:spPr/>
      <dgm:t>
        <a:bodyPr/>
        <a:lstStyle/>
        <a:p>
          <a:endParaRPr lang="en-US"/>
        </a:p>
      </dgm:t>
    </dgm:pt>
    <dgm:pt modelId="{6C572057-EDFB-4EA3-8F58-1CE59F360DEC}">
      <dgm:prSet phldrT="[Text]"/>
      <dgm:spPr/>
      <dgm:t>
        <a:bodyPr/>
        <a:lstStyle/>
        <a:p>
          <a:r>
            <a:rPr lang="en-GB" b="0"/>
            <a:t>Fostering the strategic positioning of ESFRI within the ERA (incl. EOSC)</a:t>
          </a:r>
          <a:endParaRPr lang="en-US" b="0"/>
        </a:p>
      </dgm:t>
    </dgm:pt>
    <dgm:pt modelId="{AB918797-B863-4E5A-B07C-B0E85D331771}" type="parTrans" cxnId="{E7D7B98B-B2CD-4111-AAC1-835BA882D2E1}">
      <dgm:prSet/>
      <dgm:spPr/>
      <dgm:t>
        <a:bodyPr/>
        <a:lstStyle/>
        <a:p>
          <a:endParaRPr lang="en-US"/>
        </a:p>
      </dgm:t>
    </dgm:pt>
    <dgm:pt modelId="{C662CD9B-EF40-4E7D-83DB-22026D37DFA4}" type="sibTrans" cxnId="{E7D7B98B-B2CD-4111-AAC1-835BA882D2E1}">
      <dgm:prSet/>
      <dgm:spPr/>
      <dgm:t>
        <a:bodyPr/>
        <a:lstStyle/>
        <a:p>
          <a:endParaRPr lang="en-US"/>
        </a:p>
      </dgm:t>
    </dgm:pt>
    <dgm:pt modelId="{89C8915C-D2F6-448D-B96A-73419CD4DC2D}">
      <dgm:prSet phldrT="[Text]"/>
      <dgm:spPr/>
      <dgm:t>
        <a:bodyPr/>
        <a:lstStyle/>
        <a:p>
          <a:r>
            <a:rPr lang="en-GB" b="0"/>
            <a:t>Planning for a sustainable ESFRI support structure (ESFRI office)</a:t>
          </a:r>
          <a:r>
            <a:rPr lang="en-US">
              <a:cs typeface="Arial" pitchFamily="34" charset="0"/>
            </a:rPr>
            <a:t> </a:t>
          </a:r>
          <a:endParaRPr lang="en-US"/>
        </a:p>
      </dgm:t>
    </dgm:pt>
    <dgm:pt modelId="{EB4E4E9E-220A-426D-B55D-657A6337338F}" type="parTrans" cxnId="{0064E974-C0F9-472D-A56A-41BCF4667F88}">
      <dgm:prSet/>
      <dgm:spPr/>
      <dgm:t>
        <a:bodyPr/>
        <a:lstStyle/>
        <a:p>
          <a:endParaRPr lang="en-US"/>
        </a:p>
      </dgm:t>
    </dgm:pt>
    <dgm:pt modelId="{0E968906-3B7F-4FE6-AFC6-E83B20D31A86}" type="sibTrans" cxnId="{0064E974-C0F9-472D-A56A-41BCF4667F88}">
      <dgm:prSet/>
      <dgm:spPr/>
      <dgm:t>
        <a:bodyPr/>
        <a:lstStyle/>
        <a:p>
          <a:endParaRPr lang="en-US"/>
        </a:p>
      </dgm:t>
    </dgm:pt>
    <dgm:pt modelId="{E7748507-597F-42E8-92C0-8FFA045FA537}" type="pres">
      <dgm:prSet presAssocID="{13C853F7-E8FA-40AD-9257-2942022FF39F}" presName="linearFlow" presStyleCnt="0">
        <dgm:presLayoutVars>
          <dgm:dir/>
          <dgm:resizeHandles val="exact"/>
        </dgm:presLayoutVars>
      </dgm:prSet>
      <dgm:spPr/>
    </dgm:pt>
    <dgm:pt modelId="{A392B428-B2AA-418E-9B3E-8F3E8FDDFBA5}" type="pres">
      <dgm:prSet presAssocID="{1FA07D56-0A8C-440C-A4E2-62CE8B8EEA56}" presName="composite" presStyleCnt="0"/>
      <dgm:spPr/>
    </dgm:pt>
    <dgm:pt modelId="{E08EC85D-AD48-4F44-B5B4-8129CE37C57D}" type="pres">
      <dgm:prSet presAssocID="{1FA07D56-0A8C-440C-A4E2-62CE8B8EEA5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BB7BC3-C9C0-4FA9-9FD0-4AF1AC628ECD}" type="pres">
      <dgm:prSet presAssocID="{1FA07D56-0A8C-440C-A4E2-62CE8B8EEA56}" presName="txShp" presStyleLbl="node1" presStyleIdx="0" presStyleCnt="3">
        <dgm:presLayoutVars>
          <dgm:bulletEnabled val="1"/>
        </dgm:presLayoutVars>
      </dgm:prSet>
      <dgm:spPr/>
    </dgm:pt>
    <dgm:pt modelId="{26443814-5CD9-48A7-A10A-1DA0499719FA}" type="pres">
      <dgm:prSet presAssocID="{45B815B7-9880-44D1-B0E5-6EF8292E33FA}" presName="spacing" presStyleCnt="0"/>
      <dgm:spPr/>
    </dgm:pt>
    <dgm:pt modelId="{6949D82D-1D27-4AF2-9BE7-2C09EE23FAC2}" type="pres">
      <dgm:prSet presAssocID="{6C572057-EDFB-4EA3-8F58-1CE59F360DEC}" presName="composite" presStyleCnt="0"/>
      <dgm:spPr/>
    </dgm:pt>
    <dgm:pt modelId="{5D636EA4-BB35-4CD9-A41A-5B3EDB0A5FD9}" type="pres">
      <dgm:prSet presAssocID="{6C572057-EDFB-4EA3-8F58-1CE59F360DEC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F74388-E7EA-4C43-BB26-35D9B012AAA3}" type="pres">
      <dgm:prSet presAssocID="{6C572057-EDFB-4EA3-8F58-1CE59F360DEC}" presName="txShp" presStyleLbl="node1" presStyleIdx="1" presStyleCnt="3">
        <dgm:presLayoutVars>
          <dgm:bulletEnabled val="1"/>
        </dgm:presLayoutVars>
      </dgm:prSet>
      <dgm:spPr/>
    </dgm:pt>
    <dgm:pt modelId="{04C924BA-7FD4-48EC-813F-AD7406BE2992}" type="pres">
      <dgm:prSet presAssocID="{C662CD9B-EF40-4E7D-83DB-22026D37DFA4}" presName="spacing" presStyleCnt="0"/>
      <dgm:spPr/>
    </dgm:pt>
    <dgm:pt modelId="{8FB4C111-2596-40A4-B85A-8920AD092471}" type="pres">
      <dgm:prSet presAssocID="{89C8915C-D2F6-448D-B96A-73419CD4DC2D}" presName="composite" presStyleCnt="0"/>
      <dgm:spPr/>
    </dgm:pt>
    <dgm:pt modelId="{87D7A9E1-9FF7-4F59-8BA6-DD665BCC0AA9}" type="pres">
      <dgm:prSet presAssocID="{89C8915C-D2F6-448D-B96A-73419CD4DC2D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CBC0D26-1F2D-44D2-B8DC-67A4D68931B0}" type="pres">
      <dgm:prSet presAssocID="{89C8915C-D2F6-448D-B96A-73419CD4DC2D}" presName="txShp" presStyleLbl="node1" presStyleIdx="2" presStyleCnt="3">
        <dgm:presLayoutVars>
          <dgm:bulletEnabled val="1"/>
        </dgm:presLayoutVars>
      </dgm:prSet>
      <dgm:spPr/>
    </dgm:pt>
  </dgm:ptLst>
  <dgm:cxnLst>
    <dgm:cxn modelId="{ECF3235B-C516-4332-A779-B36A4E606E66}" srcId="{13C853F7-E8FA-40AD-9257-2942022FF39F}" destId="{1FA07D56-0A8C-440C-A4E2-62CE8B8EEA56}" srcOrd="0" destOrd="0" parTransId="{D92C6546-D4EC-4A3D-8C75-BEA579EF7D29}" sibTransId="{45B815B7-9880-44D1-B0E5-6EF8292E33FA}"/>
    <dgm:cxn modelId="{3B31655F-9DA8-42F9-B253-82FF65C99583}" type="presOf" srcId="{1FA07D56-0A8C-440C-A4E2-62CE8B8EEA56}" destId="{17BB7BC3-C9C0-4FA9-9FD0-4AF1AC628ECD}" srcOrd="0" destOrd="0" presId="urn:microsoft.com/office/officeart/2005/8/layout/vList3"/>
    <dgm:cxn modelId="{C3250A66-0D88-411C-ADF5-C8C798D49C5E}" type="presOf" srcId="{13C853F7-E8FA-40AD-9257-2942022FF39F}" destId="{E7748507-597F-42E8-92C0-8FFA045FA537}" srcOrd="0" destOrd="0" presId="urn:microsoft.com/office/officeart/2005/8/layout/vList3"/>
    <dgm:cxn modelId="{D1110D52-5912-4EB8-8C1C-E512458818B1}" type="presOf" srcId="{89C8915C-D2F6-448D-B96A-73419CD4DC2D}" destId="{FCBC0D26-1F2D-44D2-B8DC-67A4D68931B0}" srcOrd="0" destOrd="0" presId="urn:microsoft.com/office/officeart/2005/8/layout/vList3"/>
    <dgm:cxn modelId="{0064E974-C0F9-472D-A56A-41BCF4667F88}" srcId="{13C853F7-E8FA-40AD-9257-2942022FF39F}" destId="{89C8915C-D2F6-448D-B96A-73419CD4DC2D}" srcOrd="2" destOrd="0" parTransId="{EB4E4E9E-220A-426D-B55D-657A6337338F}" sibTransId="{0E968906-3B7F-4FE6-AFC6-E83B20D31A86}"/>
    <dgm:cxn modelId="{E7D7B98B-B2CD-4111-AAC1-835BA882D2E1}" srcId="{13C853F7-E8FA-40AD-9257-2942022FF39F}" destId="{6C572057-EDFB-4EA3-8F58-1CE59F360DEC}" srcOrd="1" destOrd="0" parTransId="{AB918797-B863-4E5A-B07C-B0E85D331771}" sibTransId="{C662CD9B-EF40-4E7D-83DB-22026D37DFA4}"/>
    <dgm:cxn modelId="{3A1D618E-188C-4337-8EEA-334AEE0CDBB8}" type="presOf" srcId="{6C572057-EDFB-4EA3-8F58-1CE59F360DEC}" destId="{1EF74388-E7EA-4C43-BB26-35D9B012AAA3}" srcOrd="0" destOrd="0" presId="urn:microsoft.com/office/officeart/2005/8/layout/vList3"/>
    <dgm:cxn modelId="{BB4F17BB-F87A-418E-9CDD-F53E155EB1F2}" type="presParOf" srcId="{E7748507-597F-42E8-92C0-8FFA045FA537}" destId="{A392B428-B2AA-418E-9B3E-8F3E8FDDFBA5}" srcOrd="0" destOrd="0" presId="urn:microsoft.com/office/officeart/2005/8/layout/vList3"/>
    <dgm:cxn modelId="{C67CCE96-3362-4859-B96A-3311102AB3EA}" type="presParOf" srcId="{A392B428-B2AA-418E-9B3E-8F3E8FDDFBA5}" destId="{E08EC85D-AD48-4F44-B5B4-8129CE37C57D}" srcOrd="0" destOrd="0" presId="urn:microsoft.com/office/officeart/2005/8/layout/vList3"/>
    <dgm:cxn modelId="{7E82A93D-3C4B-4282-A660-DDF06F5B0619}" type="presParOf" srcId="{A392B428-B2AA-418E-9B3E-8F3E8FDDFBA5}" destId="{17BB7BC3-C9C0-4FA9-9FD0-4AF1AC628ECD}" srcOrd="1" destOrd="0" presId="urn:microsoft.com/office/officeart/2005/8/layout/vList3"/>
    <dgm:cxn modelId="{271E3F20-68D0-4580-9E6C-86696C48114A}" type="presParOf" srcId="{E7748507-597F-42E8-92C0-8FFA045FA537}" destId="{26443814-5CD9-48A7-A10A-1DA0499719FA}" srcOrd="1" destOrd="0" presId="urn:microsoft.com/office/officeart/2005/8/layout/vList3"/>
    <dgm:cxn modelId="{2DEC4642-E066-4380-834A-9386F3111A5A}" type="presParOf" srcId="{E7748507-597F-42E8-92C0-8FFA045FA537}" destId="{6949D82D-1D27-4AF2-9BE7-2C09EE23FAC2}" srcOrd="2" destOrd="0" presId="urn:microsoft.com/office/officeart/2005/8/layout/vList3"/>
    <dgm:cxn modelId="{A05174E1-E8D7-4A14-8897-ED8F798C7C6E}" type="presParOf" srcId="{6949D82D-1D27-4AF2-9BE7-2C09EE23FAC2}" destId="{5D636EA4-BB35-4CD9-A41A-5B3EDB0A5FD9}" srcOrd="0" destOrd="0" presId="urn:microsoft.com/office/officeart/2005/8/layout/vList3"/>
    <dgm:cxn modelId="{05897D56-4D49-4F53-8F22-D5F887F04C3E}" type="presParOf" srcId="{6949D82D-1D27-4AF2-9BE7-2C09EE23FAC2}" destId="{1EF74388-E7EA-4C43-BB26-35D9B012AAA3}" srcOrd="1" destOrd="0" presId="urn:microsoft.com/office/officeart/2005/8/layout/vList3"/>
    <dgm:cxn modelId="{651225BB-888E-44DF-BE05-1048AD95A386}" type="presParOf" srcId="{E7748507-597F-42E8-92C0-8FFA045FA537}" destId="{04C924BA-7FD4-48EC-813F-AD7406BE2992}" srcOrd="3" destOrd="0" presId="urn:microsoft.com/office/officeart/2005/8/layout/vList3"/>
    <dgm:cxn modelId="{F5CC14B0-D181-4591-B675-13D049AB41C0}" type="presParOf" srcId="{E7748507-597F-42E8-92C0-8FFA045FA537}" destId="{8FB4C111-2596-40A4-B85A-8920AD092471}" srcOrd="4" destOrd="0" presId="urn:microsoft.com/office/officeart/2005/8/layout/vList3"/>
    <dgm:cxn modelId="{B359986F-B2EF-4AB2-B855-8306AB28E003}" type="presParOf" srcId="{8FB4C111-2596-40A4-B85A-8920AD092471}" destId="{87D7A9E1-9FF7-4F59-8BA6-DD665BCC0AA9}" srcOrd="0" destOrd="0" presId="urn:microsoft.com/office/officeart/2005/8/layout/vList3"/>
    <dgm:cxn modelId="{4BB368CD-0D30-4CBD-8AEF-2C9B15A16648}" type="presParOf" srcId="{8FB4C111-2596-40A4-B85A-8920AD092471}" destId="{FCBC0D26-1F2D-44D2-B8DC-67A4D68931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263353-DD48-4874-8698-6D9241DEF1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93FB1-444E-4FCA-8F5B-D5E4605B8AB4}">
      <dgm:prSet phldrT="[Text]" custT="1"/>
      <dgm:spPr/>
      <dgm:t>
        <a:bodyPr/>
        <a:lstStyle/>
        <a:p>
          <a:r>
            <a:rPr lang="en-GB" sz="2400" b="1">
              <a:solidFill>
                <a:srgbClr val="FF9900"/>
              </a:solidFill>
            </a:rPr>
            <a:t>Landscape analysis:</a:t>
          </a:r>
          <a:r>
            <a:rPr lang="en-GB" sz="2300"/>
            <a:t> </a:t>
          </a:r>
          <a:r>
            <a:rPr lang="en-US" sz="2200"/>
            <a:t>Support enhanced strategic landscape and gap analyses</a:t>
          </a:r>
        </a:p>
      </dgm:t>
    </dgm:pt>
    <dgm:pt modelId="{1C8D395F-D94D-4F96-82B7-601DB5401EC0}" type="parTrans" cxnId="{6313F246-5ACB-4C5C-8A43-8E4072A28759}">
      <dgm:prSet/>
      <dgm:spPr/>
      <dgm:t>
        <a:bodyPr/>
        <a:lstStyle/>
        <a:p>
          <a:endParaRPr lang="en-US"/>
        </a:p>
      </dgm:t>
    </dgm:pt>
    <dgm:pt modelId="{01553F52-980F-40EB-B7F3-19D28E16C06B}" type="sibTrans" cxnId="{6313F246-5ACB-4C5C-8A43-8E4072A28759}">
      <dgm:prSet/>
      <dgm:spPr/>
      <dgm:t>
        <a:bodyPr/>
        <a:lstStyle/>
        <a:p>
          <a:endParaRPr lang="en-US"/>
        </a:p>
      </dgm:t>
    </dgm:pt>
    <dgm:pt modelId="{AA0E3657-D1DF-44FD-B5C8-87F811B375BE}">
      <dgm:prSet phldrT="[Text]" custT="1"/>
      <dgm:spPr/>
      <dgm:t>
        <a:bodyPr/>
        <a:lstStyle/>
        <a:p>
          <a:r>
            <a:rPr lang="en-GB" sz="2400" b="1">
              <a:solidFill>
                <a:srgbClr val="FF9900"/>
              </a:solidFill>
            </a:rPr>
            <a:t>RI monitoring: </a:t>
          </a:r>
          <a:r>
            <a:rPr lang="en-GB" sz="2200" i="1"/>
            <a:t>Support the RIs monitoring process and engagement with the MOS</a:t>
          </a:r>
          <a:endParaRPr lang="en-US" sz="2200"/>
        </a:p>
      </dgm:t>
    </dgm:pt>
    <dgm:pt modelId="{5C77F158-51ED-44A9-BCF0-C15B2493769E}" type="parTrans" cxnId="{D665DDA3-3B9F-4E87-B8B9-17F9F6A28AB8}">
      <dgm:prSet/>
      <dgm:spPr/>
      <dgm:t>
        <a:bodyPr/>
        <a:lstStyle/>
        <a:p>
          <a:endParaRPr lang="en-US"/>
        </a:p>
      </dgm:t>
    </dgm:pt>
    <dgm:pt modelId="{C36ABACD-2A73-4257-95AA-1DCECA4573C8}" type="sibTrans" cxnId="{D665DDA3-3B9F-4E87-B8B9-17F9F6A28AB8}">
      <dgm:prSet/>
      <dgm:spPr/>
      <dgm:t>
        <a:bodyPr/>
        <a:lstStyle/>
        <a:p>
          <a:endParaRPr lang="en-US"/>
        </a:p>
      </dgm:t>
    </dgm:pt>
    <dgm:pt modelId="{6D31220C-E31A-4E8A-B48D-B5E9B8020D82}">
      <dgm:prSet custT="1"/>
      <dgm:spPr/>
      <dgm:t>
        <a:bodyPr/>
        <a:lstStyle/>
        <a:p>
          <a:r>
            <a:rPr lang="en-GB" sz="2400" b="1">
              <a:solidFill>
                <a:srgbClr val="FF9900"/>
              </a:solidFill>
            </a:rPr>
            <a:t>National roadmaps: </a:t>
          </a:r>
          <a:r>
            <a:rPr lang="en-GB" sz="2300" i="1"/>
            <a:t>Support the harmonisation of National Roadmap exercises</a:t>
          </a:r>
          <a:endParaRPr lang="en-US" sz="2300"/>
        </a:p>
      </dgm:t>
    </dgm:pt>
    <dgm:pt modelId="{061AB363-19F7-4F8D-9DEE-CFA0E6FF1336}" type="parTrans" cxnId="{1F9D60E1-22C1-4730-B61C-DA4C19BF93A6}">
      <dgm:prSet/>
      <dgm:spPr/>
      <dgm:t>
        <a:bodyPr/>
        <a:lstStyle/>
        <a:p>
          <a:endParaRPr lang="en-US"/>
        </a:p>
      </dgm:t>
    </dgm:pt>
    <dgm:pt modelId="{4F836E6B-D192-4EBE-B001-003D617A87BC}" type="sibTrans" cxnId="{1F9D60E1-22C1-4730-B61C-DA4C19BF93A6}">
      <dgm:prSet/>
      <dgm:spPr/>
      <dgm:t>
        <a:bodyPr/>
        <a:lstStyle/>
        <a:p>
          <a:endParaRPr lang="en-US"/>
        </a:p>
      </dgm:t>
    </dgm:pt>
    <dgm:pt modelId="{02F21847-F647-404E-9321-062B63A7591B}">
      <dgm:prSet phldrT="[Text]" custT="1"/>
      <dgm:spPr/>
      <dgm:t>
        <a:bodyPr/>
        <a:lstStyle/>
        <a:p>
          <a:r>
            <a:rPr lang="en-US" sz="2200" b="1">
              <a:solidFill>
                <a:srgbClr val="FF9900"/>
              </a:solidFill>
            </a:rPr>
            <a:t>ESFRI Roadmap:</a:t>
          </a:r>
          <a:r>
            <a:rPr lang="en-GB" sz="2200"/>
            <a:t> </a:t>
          </a:r>
          <a:r>
            <a:rPr lang="en-US" sz="2200"/>
            <a:t>Support the ESFRI Roadmap process review, implementation and publication of Roadmap </a:t>
          </a:r>
        </a:p>
      </dgm:t>
    </dgm:pt>
    <dgm:pt modelId="{4A32DB53-E32C-4012-AA39-CAD1FA6B6A46}" type="parTrans" cxnId="{A6F10C75-B36B-41AD-9684-F96CFFEDCBA2}">
      <dgm:prSet/>
      <dgm:spPr/>
      <dgm:t>
        <a:bodyPr/>
        <a:lstStyle/>
        <a:p>
          <a:endParaRPr lang="en-US"/>
        </a:p>
      </dgm:t>
    </dgm:pt>
    <dgm:pt modelId="{1C2370E8-B643-48C1-89BE-87DD9B4C62AB}" type="sibTrans" cxnId="{A6F10C75-B36B-41AD-9684-F96CFFEDCBA2}">
      <dgm:prSet/>
      <dgm:spPr/>
      <dgm:t>
        <a:bodyPr/>
        <a:lstStyle/>
        <a:p>
          <a:endParaRPr lang="en-US"/>
        </a:p>
      </dgm:t>
    </dgm:pt>
    <dgm:pt modelId="{44EFC062-CEA1-47C6-B14E-CD0DC5441884}" type="pres">
      <dgm:prSet presAssocID="{4F263353-DD48-4874-8698-6D9241DEF190}" presName="Name0" presStyleCnt="0">
        <dgm:presLayoutVars>
          <dgm:chMax val="7"/>
          <dgm:chPref val="7"/>
          <dgm:dir/>
        </dgm:presLayoutVars>
      </dgm:prSet>
      <dgm:spPr/>
    </dgm:pt>
    <dgm:pt modelId="{DF5FD21F-3E38-489F-95B1-D2E6DBF5231A}" type="pres">
      <dgm:prSet presAssocID="{4F263353-DD48-4874-8698-6D9241DEF190}" presName="Name1" presStyleCnt="0"/>
      <dgm:spPr/>
    </dgm:pt>
    <dgm:pt modelId="{F8B8F648-11A7-4608-9A2E-7246F5CA6351}" type="pres">
      <dgm:prSet presAssocID="{4F263353-DD48-4874-8698-6D9241DEF190}" presName="cycle" presStyleCnt="0"/>
      <dgm:spPr/>
    </dgm:pt>
    <dgm:pt modelId="{0103E6ED-F82C-4D8D-A38A-F7C30796ADA2}" type="pres">
      <dgm:prSet presAssocID="{4F263353-DD48-4874-8698-6D9241DEF190}" presName="srcNode" presStyleLbl="node1" presStyleIdx="0" presStyleCnt="4"/>
      <dgm:spPr/>
    </dgm:pt>
    <dgm:pt modelId="{273D40AA-AFB9-44AF-8F70-5D95B622A293}" type="pres">
      <dgm:prSet presAssocID="{4F263353-DD48-4874-8698-6D9241DEF190}" presName="conn" presStyleLbl="parChTrans1D2" presStyleIdx="0" presStyleCnt="1"/>
      <dgm:spPr/>
    </dgm:pt>
    <dgm:pt modelId="{066D3988-0C37-495C-B7B9-B294A63E0DFF}" type="pres">
      <dgm:prSet presAssocID="{4F263353-DD48-4874-8698-6D9241DEF190}" presName="extraNode" presStyleLbl="node1" presStyleIdx="0" presStyleCnt="4"/>
      <dgm:spPr/>
    </dgm:pt>
    <dgm:pt modelId="{6334A9EE-C240-4E8E-9AB6-E798830DBBE9}" type="pres">
      <dgm:prSet presAssocID="{4F263353-DD48-4874-8698-6D9241DEF190}" presName="dstNode" presStyleLbl="node1" presStyleIdx="0" presStyleCnt="4"/>
      <dgm:spPr/>
    </dgm:pt>
    <dgm:pt modelId="{DBEF2B3A-D907-4DFE-BC84-713BF99E7D90}" type="pres">
      <dgm:prSet presAssocID="{02F21847-F647-404E-9321-062B63A7591B}" presName="text_1" presStyleLbl="node1" presStyleIdx="0" presStyleCnt="4">
        <dgm:presLayoutVars>
          <dgm:bulletEnabled val="1"/>
        </dgm:presLayoutVars>
      </dgm:prSet>
      <dgm:spPr/>
    </dgm:pt>
    <dgm:pt modelId="{421CBF7A-974F-4B64-9BA9-05E99C5FDBC1}" type="pres">
      <dgm:prSet presAssocID="{02F21847-F647-404E-9321-062B63A7591B}" presName="accent_1" presStyleCnt="0"/>
      <dgm:spPr/>
    </dgm:pt>
    <dgm:pt modelId="{ABA3EB80-2771-48C2-8CF5-A225AA4248A6}" type="pres">
      <dgm:prSet presAssocID="{02F21847-F647-404E-9321-062B63A7591B}" presName="accentRepeatNode" presStyleLbl="solidFgAcc1" presStyleIdx="0" presStyleCnt="4"/>
      <dgm:spPr/>
    </dgm:pt>
    <dgm:pt modelId="{88D1640C-690D-4BF9-A64D-DF0AAAC183C5}" type="pres">
      <dgm:prSet presAssocID="{D6E93FB1-444E-4FCA-8F5B-D5E4605B8AB4}" presName="text_2" presStyleLbl="node1" presStyleIdx="1" presStyleCnt="4">
        <dgm:presLayoutVars>
          <dgm:bulletEnabled val="1"/>
        </dgm:presLayoutVars>
      </dgm:prSet>
      <dgm:spPr/>
    </dgm:pt>
    <dgm:pt modelId="{BCE0334B-73B1-4F5E-9D9D-0C07EB8E18D7}" type="pres">
      <dgm:prSet presAssocID="{D6E93FB1-444E-4FCA-8F5B-D5E4605B8AB4}" presName="accent_2" presStyleCnt="0"/>
      <dgm:spPr/>
    </dgm:pt>
    <dgm:pt modelId="{4D29AE9A-42A5-4C3B-8CAB-298260CC840E}" type="pres">
      <dgm:prSet presAssocID="{D6E93FB1-444E-4FCA-8F5B-D5E4605B8AB4}" presName="accentRepeatNode" presStyleLbl="solidFgAcc1" presStyleIdx="1" presStyleCnt="4"/>
      <dgm:spPr/>
    </dgm:pt>
    <dgm:pt modelId="{95FF8E8B-1300-4834-A5E5-CEA58B68EC37}" type="pres">
      <dgm:prSet presAssocID="{6D31220C-E31A-4E8A-B48D-B5E9B8020D82}" presName="text_3" presStyleLbl="node1" presStyleIdx="2" presStyleCnt="4">
        <dgm:presLayoutVars>
          <dgm:bulletEnabled val="1"/>
        </dgm:presLayoutVars>
      </dgm:prSet>
      <dgm:spPr/>
    </dgm:pt>
    <dgm:pt modelId="{FB552596-4A02-47A8-8415-7102FFB982CF}" type="pres">
      <dgm:prSet presAssocID="{6D31220C-E31A-4E8A-B48D-B5E9B8020D82}" presName="accent_3" presStyleCnt="0"/>
      <dgm:spPr/>
    </dgm:pt>
    <dgm:pt modelId="{AE9E6E31-7E99-428A-8D7D-21DB4554ED97}" type="pres">
      <dgm:prSet presAssocID="{6D31220C-E31A-4E8A-B48D-B5E9B8020D82}" presName="accentRepeatNode" presStyleLbl="solidFgAcc1" presStyleIdx="2" presStyleCnt="4"/>
      <dgm:spPr/>
    </dgm:pt>
    <dgm:pt modelId="{B0EBD404-2E17-425B-80EC-617ADE3D3007}" type="pres">
      <dgm:prSet presAssocID="{AA0E3657-D1DF-44FD-B5C8-87F811B375BE}" presName="text_4" presStyleLbl="node1" presStyleIdx="3" presStyleCnt="4">
        <dgm:presLayoutVars>
          <dgm:bulletEnabled val="1"/>
        </dgm:presLayoutVars>
      </dgm:prSet>
      <dgm:spPr/>
    </dgm:pt>
    <dgm:pt modelId="{1E4F07C6-9D6B-4B85-8C5F-DFEA3F302975}" type="pres">
      <dgm:prSet presAssocID="{AA0E3657-D1DF-44FD-B5C8-87F811B375BE}" presName="accent_4" presStyleCnt="0"/>
      <dgm:spPr/>
    </dgm:pt>
    <dgm:pt modelId="{5F5989D9-644F-4808-A0DD-46D2CAC68743}" type="pres">
      <dgm:prSet presAssocID="{AA0E3657-D1DF-44FD-B5C8-87F811B375BE}" presName="accentRepeatNode" presStyleLbl="solidFgAcc1" presStyleIdx="3" presStyleCnt="4"/>
      <dgm:spPr/>
    </dgm:pt>
  </dgm:ptLst>
  <dgm:cxnLst>
    <dgm:cxn modelId="{53E82A05-0527-4D97-B7C7-0971C27CE927}" type="presOf" srcId="{6D31220C-E31A-4E8A-B48D-B5E9B8020D82}" destId="{95FF8E8B-1300-4834-A5E5-CEA58B68EC37}" srcOrd="0" destOrd="0" presId="urn:microsoft.com/office/officeart/2008/layout/VerticalCurvedList"/>
    <dgm:cxn modelId="{A2F0E841-BAF2-45B5-B8C2-D4705E140F17}" type="presOf" srcId="{4F263353-DD48-4874-8698-6D9241DEF190}" destId="{44EFC062-CEA1-47C6-B14E-CD0DC5441884}" srcOrd="0" destOrd="0" presId="urn:microsoft.com/office/officeart/2008/layout/VerticalCurvedList"/>
    <dgm:cxn modelId="{6313F246-5ACB-4C5C-8A43-8E4072A28759}" srcId="{4F263353-DD48-4874-8698-6D9241DEF190}" destId="{D6E93FB1-444E-4FCA-8F5B-D5E4605B8AB4}" srcOrd="1" destOrd="0" parTransId="{1C8D395F-D94D-4F96-82B7-601DB5401EC0}" sibTransId="{01553F52-980F-40EB-B7F3-19D28E16C06B}"/>
    <dgm:cxn modelId="{A6F10C75-B36B-41AD-9684-F96CFFEDCBA2}" srcId="{4F263353-DD48-4874-8698-6D9241DEF190}" destId="{02F21847-F647-404E-9321-062B63A7591B}" srcOrd="0" destOrd="0" parTransId="{4A32DB53-E32C-4012-AA39-CAD1FA6B6A46}" sibTransId="{1C2370E8-B643-48C1-89BE-87DD9B4C62AB}"/>
    <dgm:cxn modelId="{7FFFCA78-3F9A-4683-AEBB-8DFF7356B8F8}" type="presOf" srcId="{02F21847-F647-404E-9321-062B63A7591B}" destId="{DBEF2B3A-D907-4DFE-BC84-713BF99E7D90}" srcOrd="0" destOrd="0" presId="urn:microsoft.com/office/officeart/2008/layout/VerticalCurvedList"/>
    <dgm:cxn modelId="{81374095-617F-44F7-A9FC-C4523D16FEEF}" type="presOf" srcId="{1C2370E8-B643-48C1-89BE-87DD9B4C62AB}" destId="{273D40AA-AFB9-44AF-8F70-5D95B622A293}" srcOrd="0" destOrd="0" presId="urn:microsoft.com/office/officeart/2008/layout/VerticalCurvedList"/>
    <dgm:cxn modelId="{D665DDA3-3B9F-4E87-B8B9-17F9F6A28AB8}" srcId="{4F263353-DD48-4874-8698-6D9241DEF190}" destId="{AA0E3657-D1DF-44FD-B5C8-87F811B375BE}" srcOrd="3" destOrd="0" parTransId="{5C77F158-51ED-44A9-BCF0-C15B2493769E}" sibTransId="{C36ABACD-2A73-4257-95AA-1DCECA4573C8}"/>
    <dgm:cxn modelId="{0F6CFDA9-1BE8-451C-8C6B-1C1B8B51EE80}" type="presOf" srcId="{AA0E3657-D1DF-44FD-B5C8-87F811B375BE}" destId="{B0EBD404-2E17-425B-80EC-617ADE3D3007}" srcOrd="0" destOrd="0" presId="urn:microsoft.com/office/officeart/2008/layout/VerticalCurvedList"/>
    <dgm:cxn modelId="{296044AF-34CB-4EC7-ACA8-ED266B4C8C1F}" type="presOf" srcId="{D6E93FB1-444E-4FCA-8F5B-D5E4605B8AB4}" destId="{88D1640C-690D-4BF9-A64D-DF0AAAC183C5}" srcOrd="0" destOrd="0" presId="urn:microsoft.com/office/officeart/2008/layout/VerticalCurvedList"/>
    <dgm:cxn modelId="{1F9D60E1-22C1-4730-B61C-DA4C19BF93A6}" srcId="{4F263353-DD48-4874-8698-6D9241DEF190}" destId="{6D31220C-E31A-4E8A-B48D-B5E9B8020D82}" srcOrd="2" destOrd="0" parTransId="{061AB363-19F7-4F8D-9DEE-CFA0E6FF1336}" sibTransId="{4F836E6B-D192-4EBE-B001-003D617A87BC}"/>
    <dgm:cxn modelId="{04EE3F1A-25F6-4800-B9AA-7AF6B52DDDFC}" type="presParOf" srcId="{44EFC062-CEA1-47C6-B14E-CD0DC5441884}" destId="{DF5FD21F-3E38-489F-95B1-D2E6DBF5231A}" srcOrd="0" destOrd="0" presId="urn:microsoft.com/office/officeart/2008/layout/VerticalCurvedList"/>
    <dgm:cxn modelId="{61F5B052-8068-4C26-8228-9FA22248E470}" type="presParOf" srcId="{DF5FD21F-3E38-489F-95B1-D2E6DBF5231A}" destId="{F8B8F648-11A7-4608-9A2E-7246F5CA6351}" srcOrd="0" destOrd="0" presId="urn:microsoft.com/office/officeart/2008/layout/VerticalCurvedList"/>
    <dgm:cxn modelId="{386250F3-1C96-40A7-AF0D-CE12A4D38BDC}" type="presParOf" srcId="{F8B8F648-11A7-4608-9A2E-7246F5CA6351}" destId="{0103E6ED-F82C-4D8D-A38A-F7C30796ADA2}" srcOrd="0" destOrd="0" presId="urn:microsoft.com/office/officeart/2008/layout/VerticalCurvedList"/>
    <dgm:cxn modelId="{15DB7B4E-064C-483B-B2F2-62A117991EBB}" type="presParOf" srcId="{F8B8F648-11A7-4608-9A2E-7246F5CA6351}" destId="{273D40AA-AFB9-44AF-8F70-5D95B622A293}" srcOrd="1" destOrd="0" presId="urn:microsoft.com/office/officeart/2008/layout/VerticalCurvedList"/>
    <dgm:cxn modelId="{71026BAF-17BC-4823-95FF-D7331BBCC16A}" type="presParOf" srcId="{F8B8F648-11A7-4608-9A2E-7246F5CA6351}" destId="{066D3988-0C37-495C-B7B9-B294A63E0DFF}" srcOrd="2" destOrd="0" presId="urn:microsoft.com/office/officeart/2008/layout/VerticalCurvedList"/>
    <dgm:cxn modelId="{311F4D26-E766-467E-B28C-5486C03B6214}" type="presParOf" srcId="{F8B8F648-11A7-4608-9A2E-7246F5CA6351}" destId="{6334A9EE-C240-4E8E-9AB6-E798830DBBE9}" srcOrd="3" destOrd="0" presId="urn:microsoft.com/office/officeart/2008/layout/VerticalCurvedList"/>
    <dgm:cxn modelId="{CF88F904-83AE-4D18-9481-78E7DC24D79E}" type="presParOf" srcId="{DF5FD21F-3E38-489F-95B1-D2E6DBF5231A}" destId="{DBEF2B3A-D907-4DFE-BC84-713BF99E7D90}" srcOrd="1" destOrd="0" presId="urn:microsoft.com/office/officeart/2008/layout/VerticalCurvedList"/>
    <dgm:cxn modelId="{5FE94743-DFD9-4629-A3B7-C2CC7C337AED}" type="presParOf" srcId="{DF5FD21F-3E38-489F-95B1-D2E6DBF5231A}" destId="{421CBF7A-974F-4B64-9BA9-05E99C5FDBC1}" srcOrd="2" destOrd="0" presId="urn:microsoft.com/office/officeart/2008/layout/VerticalCurvedList"/>
    <dgm:cxn modelId="{F619BCFE-71A5-4DDE-9C83-49F44F499E0E}" type="presParOf" srcId="{421CBF7A-974F-4B64-9BA9-05E99C5FDBC1}" destId="{ABA3EB80-2771-48C2-8CF5-A225AA4248A6}" srcOrd="0" destOrd="0" presId="urn:microsoft.com/office/officeart/2008/layout/VerticalCurvedList"/>
    <dgm:cxn modelId="{49582F1C-AE5D-4F1F-A627-EE066A7078AB}" type="presParOf" srcId="{DF5FD21F-3E38-489F-95B1-D2E6DBF5231A}" destId="{88D1640C-690D-4BF9-A64D-DF0AAAC183C5}" srcOrd="3" destOrd="0" presId="urn:microsoft.com/office/officeart/2008/layout/VerticalCurvedList"/>
    <dgm:cxn modelId="{A100A09D-1D98-4D51-9A16-33667518490B}" type="presParOf" srcId="{DF5FD21F-3E38-489F-95B1-D2E6DBF5231A}" destId="{BCE0334B-73B1-4F5E-9D9D-0C07EB8E18D7}" srcOrd="4" destOrd="0" presId="urn:microsoft.com/office/officeart/2008/layout/VerticalCurvedList"/>
    <dgm:cxn modelId="{ACF09904-6088-499D-B676-0309F03AE377}" type="presParOf" srcId="{BCE0334B-73B1-4F5E-9D9D-0C07EB8E18D7}" destId="{4D29AE9A-42A5-4C3B-8CAB-298260CC840E}" srcOrd="0" destOrd="0" presId="urn:microsoft.com/office/officeart/2008/layout/VerticalCurvedList"/>
    <dgm:cxn modelId="{2CBE8ED6-2EA0-4038-899B-5F7A5F7235D2}" type="presParOf" srcId="{DF5FD21F-3E38-489F-95B1-D2E6DBF5231A}" destId="{95FF8E8B-1300-4834-A5E5-CEA58B68EC37}" srcOrd="5" destOrd="0" presId="urn:microsoft.com/office/officeart/2008/layout/VerticalCurvedList"/>
    <dgm:cxn modelId="{FE16C6BC-0D2B-478E-B9D4-16C8D25B9032}" type="presParOf" srcId="{DF5FD21F-3E38-489F-95B1-D2E6DBF5231A}" destId="{FB552596-4A02-47A8-8415-7102FFB982CF}" srcOrd="6" destOrd="0" presId="urn:microsoft.com/office/officeart/2008/layout/VerticalCurvedList"/>
    <dgm:cxn modelId="{A99A125D-B0AA-4F6D-974C-8DC6822E6C53}" type="presParOf" srcId="{FB552596-4A02-47A8-8415-7102FFB982CF}" destId="{AE9E6E31-7E99-428A-8D7D-21DB4554ED97}" srcOrd="0" destOrd="0" presId="urn:microsoft.com/office/officeart/2008/layout/VerticalCurvedList"/>
    <dgm:cxn modelId="{37400396-46DF-42AB-9E07-7E048C7533DC}" type="presParOf" srcId="{DF5FD21F-3E38-489F-95B1-D2E6DBF5231A}" destId="{B0EBD404-2E17-425B-80EC-617ADE3D3007}" srcOrd="7" destOrd="0" presId="urn:microsoft.com/office/officeart/2008/layout/VerticalCurvedList"/>
    <dgm:cxn modelId="{B683E361-73C7-4833-B49A-7C0FBF2123D4}" type="presParOf" srcId="{DF5FD21F-3E38-489F-95B1-D2E6DBF5231A}" destId="{1E4F07C6-9D6B-4B85-8C5F-DFEA3F302975}" srcOrd="8" destOrd="0" presId="urn:microsoft.com/office/officeart/2008/layout/VerticalCurvedList"/>
    <dgm:cxn modelId="{25123B3F-B19B-44BC-BF6E-99D91DF1954A}" type="presParOf" srcId="{1E4F07C6-9D6B-4B85-8C5F-DFEA3F302975}" destId="{5F5989D9-644F-4808-A0DD-46D2CAC687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A66AB-F47E-47F0-A5B0-991D0140D00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8FED9-6C2D-462F-BC1C-75B47E26162B}">
      <dgm:prSet phldrT="[Text]" custT="1"/>
      <dgm:spPr/>
      <dgm:t>
        <a:bodyPr/>
        <a:lstStyle/>
        <a:p>
          <a:r>
            <a:rPr lang="en-US" sz="2000"/>
            <a:t>Strategic approach to maximizing ESFRI’s impact</a:t>
          </a:r>
        </a:p>
      </dgm:t>
    </dgm:pt>
    <dgm:pt modelId="{BF23FCC4-EDA5-4FFC-8A53-E61C476B58E3}" type="parTrans" cxnId="{7EEFAE35-D774-4499-AEC3-1CD1B9602576}">
      <dgm:prSet/>
      <dgm:spPr/>
      <dgm:t>
        <a:bodyPr/>
        <a:lstStyle/>
        <a:p>
          <a:endParaRPr lang="en-US"/>
        </a:p>
      </dgm:t>
    </dgm:pt>
    <dgm:pt modelId="{9C45CBA1-61F4-4A50-9606-46AC5B2A35D5}" type="sibTrans" cxnId="{7EEFAE35-D774-4499-AEC3-1CD1B9602576}">
      <dgm:prSet/>
      <dgm:spPr/>
      <dgm:t>
        <a:bodyPr/>
        <a:lstStyle/>
        <a:p>
          <a:endParaRPr lang="en-US"/>
        </a:p>
      </dgm:t>
    </dgm:pt>
    <dgm:pt modelId="{B2803F1B-509F-48B6-9C37-E78F3E97E7C4}">
      <dgm:prSet phldrT="[Text]" custT="1"/>
      <dgm:spPr/>
      <dgm:t>
        <a:bodyPr/>
        <a:lstStyle/>
        <a:p>
          <a:r>
            <a:rPr lang="en-US" sz="2000"/>
            <a:t>Engagement &amp; Dialogue Platforms </a:t>
          </a:r>
        </a:p>
      </dgm:t>
    </dgm:pt>
    <dgm:pt modelId="{7456E0D9-FDB8-4091-B1F0-94BE2175F5B1}" type="parTrans" cxnId="{ED4BCC95-081F-4282-B0D3-CBC9E12ADAEB}">
      <dgm:prSet/>
      <dgm:spPr/>
      <dgm:t>
        <a:bodyPr/>
        <a:lstStyle/>
        <a:p>
          <a:endParaRPr lang="en-US"/>
        </a:p>
      </dgm:t>
    </dgm:pt>
    <dgm:pt modelId="{EFDE716F-FCAF-4586-979D-1A3F5A8E28DB}" type="sibTrans" cxnId="{ED4BCC95-081F-4282-B0D3-CBC9E12ADAEB}">
      <dgm:prSet/>
      <dgm:spPr/>
      <dgm:t>
        <a:bodyPr/>
        <a:lstStyle/>
        <a:p>
          <a:endParaRPr lang="en-US"/>
        </a:p>
      </dgm:t>
    </dgm:pt>
    <dgm:pt modelId="{71594CE5-BAC5-46BE-A415-50883D87F9E0}">
      <dgm:prSet phldrT="[Text]" custT="1"/>
      <dgm:spPr/>
      <dgm:t>
        <a:bodyPr/>
        <a:lstStyle/>
        <a:p>
          <a:r>
            <a:rPr lang="en-US" sz="2200"/>
            <a:t>Enhance ESFRI’s visibility</a:t>
          </a:r>
        </a:p>
      </dgm:t>
    </dgm:pt>
    <dgm:pt modelId="{54D488DB-D5C1-4E27-9FD7-68C6FBAC7ECB}" type="parTrans" cxnId="{8E5FED4E-18E6-4B50-BCC7-93C42C487767}">
      <dgm:prSet/>
      <dgm:spPr/>
      <dgm:t>
        <a:bodyPr/>
        <a:lstStyle/>
        <a:p>
          <a:endParaRPr lang="en-US"/>
        </a:p>
      </dgm:t>
    </dgm:pt>
    <dgm:pt modelId="{30EED718-1A90-4429-A314-8F639A31E670}" type="sibTrans" cxnId="{8E5FED4E-18E6-4B50-BCC7-93C42C487767}">
      <dgm:prSet/>
      <dgm:spPr/>
      <dgm:t>
        <a:bodyPr/>
        <a:lstStyle/>
        <a:p>
          <a:endParaRPr lang="en-US"/>
        </a:p>
      </dgm:t>
    </dgm:pt>
    <dgm:pt modelId="{7EECCFB2-E7EB-42F0-AAC0-206022BA9247}">
      <dgm:prSet phldrT="[Text]" custT="1"/>
      <dgm:spPr/>
      <dgm:t>
        <a:bodyPr/>
        <a:lstStyle/>
        <a:p>
          <a:r>
            <a:rPr lang="en-US" sz="1900"/>
            <a:t>Outreach &amp; Synergies</a:t>
          </a:r>
        </a:p>
        <a:p>
          <a:r>
            <a:rPr lang="en-US" sz="1900"/>
            <a:t>Openness and transparency</a:t>
          </a:r>
        </a:p>
      </dgm:t>
    </dgm:pt>
    <dgm:pt modelId="{1972FA98-A8B9-4EE3-8827-9E209A5F57B0}" type="parTrans" cxnId="{D1209C75-3469-4C79-B7F1-D8B49C3B0B67}">
      <dgm:prSet/>
      <dgm:spPr/>
      <dgm:t>
        <a:bodyPr/>
        <a:lstStyle/>
        <a:p>
          <a:endParaRPr lang="en-US"/>
        </a:p>
      </dgm:t>
    </dgm:pt>
    <dgm:pt modelId="{20481859-EF8C-4A34-9559-4D0DF2486137}" type="sibTrans" cxnId="{D1209C75-3469-4C79-B7F1-D8B49C3B0B67}">
      <dgm:prSet/>
      <dgm:spPr/>
      <dgm:t>
        <a:bodyPr/>
        <a:lstStyle/>
        <a:p>
          <a:endParaRPr lang="en-US"/>
        </a:p>
      </dgm:t>
    </dgm:pt>
    <dgm:pt modelId="{89147FF3-DCA3-4B20-B05F-40894B5F0050}">
      <dgm:prSet phldrT="[Text]" custT="1"/>
      <dgm:spPr/>
      <dgm:t>
        <a:bodyPr/>
        <a:lstStyle/>
        <a:p>
          <a:r>
            <a:rPr lang="en-US" sz="2000"/>
            <a:t>Expand ESFRI visual identity and branding, including key activities</a:t>
          </a:r>
        </a:p>
      </dgm:t>
    </dgm:pt>
    <dgm:pt modelId="{2E9EA0DC-B6DC-45FC-B50A-ECCD07C625FD}" type="parTrans" cxnId="{54D79254-750C-4E97-BC93-F8A637B96E11}">
      <dgm:prSet/>
      <dgm:spPr/>
      <dgm:t>
        <a:bodyPr/>
        <a:lstStyle/>
        <a:p>
          <a:endParaRPr lang="en-US"/>
        </a:p>
      </dgm:t>
    </dgm:pt>
    <dgm:pt modelId="{0CCB1EF1-A61D-4D97-A400-0EDEFBE7E0E6}" type="sibTrans" cxnId="{54D79254-750C-4E97-BC93-F8A637B96E11}">
      <dgm:prSet/>
      <dgm:spPr/>
      <dgm:t>
        <a:bodyPr/>
        <a:lstStyle/>
        <a:p>
          <a:endParaRPr lang="en-US"/>
        </a:p>
      </dgm:t>
    </dgm:pt>
    <dgm:pt modelId="{0F3E054E-7B3D-4D04-B1A0-E0D216009E41}">
      <dgm:prSet phldrT="[Text]"/>
      <dgm:spPr>
        <a:noFill/>
      </dgm:spPr>
      <dgm:t>
        <a:bodyPr/>
        <a:lstStyle/>
        <a:p>
          <a:r>
            <a:rPr lang="en-US"/>
            <a:t>StR-ESFRI2 Vision</a:t>
          </a:r>
        </a:p>
      </dgm:t>
    </dgm:pt>
    <dgm:pt modelId="{6F6ED260-8214-47CC-80A6-2FC37A7049B7}" type="sibTrans" cxnId="{1B440D8E-5C36-4713-A7ED-8CBA91FB5EF8}">
      <dgm:prSet/>
      <dgm:spPr/>
      <dgm:t>
        <a:bodyPr/>
        <a:lstStyle/>
        <a:p>
          <a:endParaRPr lang="en-US"/>
        </a:p>
      </dgm:t>
    </dgm:pt>
    <dgm:pt modelId="{739F9EE1-1A89-4AF0-B764-88867C1EE96D}" type="parTrans" cxnId="{1B440D8E-5C36-4713-A7ED-8CBA91FB5EF8}">
      <dgm:prSet/>
      <dgm:spPr/>
      <dgm:t>
        <a:bodyPr/>
        <a:lstStyle/>
        <a:p>
          <a:endParaRPr lang="en-US"/>
        </a:p>
      </dgm:t>
    </dgm:pt>
    <dgm:pt modelId="{4AEAE803-731D-4128-8D90-A0F8B0495C1F}" type="pres">
      <dgm:prSet presAssocID="{2A6A66AB-F47E-47F0-A5B0-991D0140D00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C4D6B1-8A4F-4319-80DC-22F7A03BE0E1}" type="pres">
      <dgm:prSet presAssocID="{0F3E054E-7B3D-4D04-B1A0-E0D216009E41}" presName="centerShape" presStyleLbl="node0" presStyleIdx="0" presStyleCnt="1" custScaleX="41759" custScaleY="45153" custLinFactNeighborX="-90143" custLinFactNeighborY="31420"/>
      <dgm:spPr/>
    </dgm:pt>
    <dgm:pt modelId="{8C0ABE0E-167F-4835-BF28-84021AB56D60}" type="pres">
      <dgm:prSet presAssocID="{29C8FED9-6C2D-462F-BC1C-75B47E26162B}" presName="node" presStyleLbl="node1" presStyleIdx="0" presStyleCnt="5" custScaleX="175196" custScaleY="161490">
        <dgm:presLayoutVars>
          <dgm:bulletEnabled val="1"/>
        </dgm:presLayoutVars>
      </dgm:prSet>
      <dgm:spPr/>
    </dgm:pt>
    <dgm:pt modelId="{F4571F36-8778-4290-9C11-BFE712491028}" type="pres">
      <dgm:prSet presAssocID="{29C8FED9-6C2D-462F-BC1C-75B47E26162B}" presName="dummy" presStyleCnt="0"/>
      <dgm:spPr/>
    </dgm:pt>
    <dgm:pt modelId="{ABC473AF-6DE7-4161-AC9B-322E0190DBD7}" type="pres">
      <dgm:prSet presAssocID="{9C45CBA1-61F4-4A50-9606-46AC5B2A35D5}" presName="sibTrans" presStyleLbl="sibTrans2D1" presStyleIdx="0" presStyleCnt="5"/>
      <dgm:spPr/>
    </dgm:pt>
    <dgm:pt modelId="{5D5195EC-CEA7-424C-8D83-E94FF3ADD42E}" type="pres">
      <dgm:prSet presAssocID="{B2803F1B-509F-48B6-9C37-E78F3E97E7C4}" presName="node" presStyleLbl="node1" presStyleIdx="1" presStyleCnt="5" custScaleX="168766" custScaleY="168766" custRadScaleRad="106321" custRadScaleInc="-10007">
        <dgm:presLayoutVars>
          <dgm:bulletEnabled val="1"/>
        </dgm:presLayoutVars>
      </dgm:prSet>
      <dgm:spPr/>
    </dgm:pt>
    <dgm:pt modelId="{47B3AC0F-D33F-4B09-92DC-B141D2E5FB39}" type="pres">
      <dgm:prSet presAssocID="{B2803F1B-509F-48B6-9C37-E78F3E97E7C4}" presName="dummy" presStyleCnt="0"/>
      <dgm:spPr/>
    </dgm:pt>
    <dgm:pt modelId="{A5A03AF5-D0D4-4D5A-84FD-C95FEF72D356}" type="pres">
      <dgm:prSet presAssocID="{EFDE716F-FCAF-4586-979D-1A3F5A8E28DB}" presName="sibTrans" presStyleLbl="sibTrans2D1" presStyleIdx="1" presStyleCnt="5"/>
      <dgm:spPr/>
    </dgm:pt>
    <dgm:pt modelId="{F414465C-9C69-4643-993F-A87177382953}" type="pres">
      <dgm:prSet presAssocID="{71594CE5-BAC5-46BE-A415-50883D87F9E0}" presName="node" presStyleLbl="node1" presStyleIdx="2" presStyleCnt="5" custScaleX="172959" custScaleY="172959" custRadScaleRad="90954" custRadScaleInc="-62">
        <dgm:presLayoutVars>
          <dgm:bulletEnabled val="1"/>
        </dgm:presLayoutVars>
      </dgm:prSet>
      <dgm:spPr/>
    </dgm:pt>
    <dgm:pt modelId="{D9C4955D-3EBF-458C-85CF-5E77F1701E9E}" type="pres">
      <dgm:prSet presAssocID="{71594CE5-BAC5-46BE-A415-50883D87F9E0}" presName="dummy" presStyleCnt="0"/>
      <dgm:spPr/>
    </dgm:pt>
    <dgm:pt modelId="{EE699A74-33AB-4FE3-A602-C2D2004E3F88}" type="pres">
      <dgm:prSet presAssocID="{30EED718-1A90-4429-A314-8F639A31E670}" presName="sibTrans" presStyleLbl="sibTrans2D1" presStyleIdx="2" presStyleCnt="5"/>
      <dgm:spPr/>
    </dgm:pt>
    <dgm:pt modelId="{F401CB2F-10F5-4391-AEE4-17FF9D54953C}" type="pres">
      <dgm:prSet presAssocID="{7EECCFB2-E7EB-42F0-AAC0-206022BA9247}" presName="node" presStyleLbl="node1" presStyleIdx="3" presStyleCnt="5" custScaleX="174339" custScaleY="174339" custRadScaleRad="99850" custRadScaleInc="28055">
        <dgm:presLayoutVars>
          <dgm:bulletEnabled val="1"/>
        </dgm:presLayoutVars>
      </dgm:prSet>
      <dgm:spPr/>
    </dgm:pt>
    <dgm:pt modelId="{5BEB84EB-CE68-4CB8-9DED-AB020B412FE4}" type="pres">
      <dgm:prSet presAssocID="{7EECCFB2-E7EB-42F0-AAC0-206022BA9247}" presName="dummy" presStyleCnt="0"/>
      <dgm:spPr/>
    </dgm:pt>
    <dgm:pt modelId="{08203DEE-2F1E-4BDC-A7F1-2AD896908F10}" type="pres">
      <dgm:prSet presAssocID="{20481859-EF8C-4A34-9559-4D0DF2486137}" presName="sibTrans" presStyleLbl="sibTrans2D1" presStyleIdx="3" presStyleCnt="5"/>
      <dgm:spPr/>
    </dgm:pt>
    <dgm:pt modelId="{355C55D0-E779-4317-B8FA-E00D907802B8}" type="pres">
      <dgm:prSet presAssocID="{89147FF3-DCA3-4B20-B05F-40894B5F0050}" presName="node" presStyleLbl="node1" presStyleIdx="4" presStyleCnt="5" custScaleX="179459" custScaleY="179460" custRadScaleRad="119962" custRadScaleInc="18747">
        <dgm:presLayoutVars>
          <dgm:bulletEnabled val="1"/>
        </dgm:presLayoutVars>
      </dgm:prSet>
      <dgm:spPr/>
    </dgm:pt>
    <dgm:pt modelId="{4304111B-3C08-426F-B03E-709334188F51}" type="pres">
      <dgm:prSet presAssocID="{89147FF3-DCA3-4B20-B05F-40894B5F0050}" presName="dummy" presStyleCnt="0"/>
      <dgm:spPr/>
    </dgm:pt>
    <dgm:pt modelId="{42B8129A-E688-4C21-B017-738EE8250409}" type="pres">
      <dgm:prSet presAssocID="{0CCB1EF1-A61D-4D97-A400-0EDEFBE7E0E6}" presName="sibTrans" presStyleLbl="sibTrans2D1" presStyleIdx="4" presStyleCnt="5"/>
      <dgm:spPr/>
    </dgm:pt>
  </dgm:ptLst>
  <dgm:cxnLst>
    <dgm:cxn modelId="{7B826F0B-9551-47DF-A55B-E3D79FE81DE5}" type="presOf" srcId="{0CCB1EF1-A61D-4D97-A400-0EDEFBE7E0E6}" destId="{42B8129A-E688-4C21-B017-738EE8250409}" srcOrd="0" destOrd="0" presId="urn:microsoft.com/office/officeart/2005/8/layout/radial6"/>
    <dgm:cxn modelId="{067DA010-F789-4A68-91A5-FAD531C26DC7}" type="presOf" srcId="{2A6A66AB-F47E-47F0-A5B0-991D0140D007}" destId="{4AEAE803-731D-4128-8D90-A0F8B0495C1F}" srcOrd="0" destOrd="0" presId="urn:microsoft.com/office/officeart/2005/8/layout/radial6"/>
    <dgm:cxn modelId="{1388DC32-E9B8-4232-BB52-DB035113DE21}" type="presOf" srcId="{29C8FED9-6C2D-462F-BC1C-75B47E26162B}" destId="{8C0ABE0E-167F-4835-BF28-84021AB56D60}" srcOrd="0" destOrd="0" presId="urn:microsoft.com/office/officeart/2005/8/layout/radial6"/>
    <dgm:cxn modelId="{7EEFAE35-D774-4499-AEC3-1CD1B9602576}" srcId="{0F3E054E-7B3D-4D04-B1A0-E0D216009E41}" destId="{29C8FED9-6C2D-462F-BC1C-75B47E26162B}" srcOrd="0" destOrd="0" parTransId="{BF23FCC4-EDA5-4FFC-8A53-E61C476B58E3}" sibTransId="{9C45CBA1-61F4-4A50-9606-46AC5B2A35D5}"/>
    <dgm:cxn modelId="{31A30938-B341-46FB-A744-06512A17B3F4}" type="presOf" srcId="{7EECCFB2-E7EB-42F0-AAC0-206022BA9247}" destId="{F401CB2F-10F5-4391-AEE4-17FF9D54953C}" srcOrd="0" destOrd="0" presId="urn:microsoft.com/office/officeart/2005/8/layout/radial6"/>
    <dgm:cxn modelId="{8E5FED4E-18E6-4B50-BCC7-93C42C487767}" srcId="{0F3E054E-7B3D-4D04-B1A0-E0D216009E41}" destId="{71594CE5-BAC5-46BE-A415-50883D87F9E0}" srcOrd="2" destOrd="0" parTransId="{54D488DB-D5C1-4E27-9FD7-68C6FBAC7ECB}" sibTransId="{30EED718-1A90-4429-A314-8F639A31E670}"/>
    <dgm:cxn modelId="{54D79254-750C-4E97-BC93-F8A637B96E11}" srcId="{0F3E054E-7B3D-4D04-B1A0-E0D216009E41}" destId="{89147FF3-DCA3-4B20-B05F-40894B5F0050}" srcOrd="4" destOrd="0" parTransId="{2E9EA0DC-B6DC-45FC-B50A-ECCD07C625FD}" sibTransId="{0CCB1EF1-A61D-4D97-A400-0EDEFBE7E0E6}"/>
    <dgm:cxn modelId="{D1209C75-3469-4C79-B7F1-D8B49C3B0B67}" srcId="{0F3E054E-7B3D-4D04-B1A0-E0D216009E41}" destId="{7EECCFB2-E7EB-42F0-AAC0-206022BA9247}" srcOrd="3" destOrd="0" parTransId="{1972FA98-A8B9-4EE3-8827-9E209A5F57B0}" sibTransId="{20481859-EF8C-4A34-9559-4D0DF2486137}"/>
    <dgm:cxn modelId="{B669317E-38C2-432B-B2B9-5C6F051A00F0}" type="presOf" srcId="{71594CE5-BAC5-46BE-A415-50883D87F9E0}" destId="{F414465C-9C69-4643-993F-A87177382953}" srcOrd="0" destOrd="0" presId="urn:microsoft.com/office/officeart/2005/8/layout/radial6"/>
    <dgm:cxn modelId="{69ABCE8B-ACFD-4D34-A116-856D3FB1DAAB}" type="presOf" srcId="{30EED718-1A90-4429-A314-8F639A31E670}" destId="{EE699A74-33AB-4FE3-A602-C2D2004E3F88}" srcOrd="0" destOrd="0" presId="urn:microsoft.com/office/officeart/2005/8/layout/radial6"/>
    <dgm:cxn modelId="{1B440D8E-5C36-4713-A7ED-8CBA91FB5EF8}" srcId="{2A6A66AB-F47E-47F0-A5B0-991D0140D007}" destId="{0F3E054E-7B3D-4D04-B1A0-E0D216009E41}" srcOrd="0" destOrd="0" parTransId="{739F9EE1-1A89-4AF0-B764-88867C1EE96D}" sibTransId="{6F6ED260-8214-47CC-80A6-2FC37A7049B7}"/>
    <dgm:cxn modelId="{8D100D8F-47E4-41DA-931A-D2B9A11D6627}" type="presOf" srcId="{20481859-EF8C-4A34-9559-4D0DF2486137}" destId="{08203DEE-2F1E-4BDC-A7F1-2AD896908F10}" srcOrd="0" destOrd="0" presId="urn:microsoft.com/office/officeart/2005/8/layout/radial6"/>
    <dgm:cxn modelId="{FFCC6994-CDAA-48D5-BF68-BB9F36D7CBAE}" type="presOf" srcId="{EFDE716F-FCAF-4586-979D-1A3F5A8E28DB}" destId="{A5A03AF5-D0D4-4D5A-84FD-C95FEF72D356}" srcOrd="0" destOrd="0" presId="urn:microsoft.com/office/officeart/2005/8/layout/radial6"/>
    <dgm:cxn modelId="{ED4BCC95-081F-4282-B0D3-CBC9E12ADAEB}" srcId="{0F3E054E-7B3D-4D04-B1A0-E0D216009E41}" destId="{B2803F1B-509F-48B6-9C37-E78F3E97E7C4}" srcOrd="1" destOrd="0" parTransId="{7456E0D9-FDB8-4091-B1F0-94BE2175F5B1}" sibTransId="{EFDE716F-FCAF-4586-979D-1A3F5A8E28DB}"/>
    <dgm:cxn modelId="{188D34A0-D0FA-4736-AE3C-0DEFEEF1D6EB}" type="presOf" srcId="{0F3E054E-7B3D-4D04-B1A0-E0D216009E41}" destId="{E4C4D6B1-8A4F-4319-80DC-22F7A03BE0E1}" srcOrd="0" destOrd="0" presId="urn:microsoft.com/office/officeart/2005/8/layout/radial6"/>
    <dgm:cxn modelId="{93514DB9-DA7B-4DB5-BBB9-652774BBF135}" type="presOf" srcId="{B2803F1B-509F-48B6-9C37-E78F3E97E7C4}" destId="{5D5195EC-CEA7-424C-8D83-E94FF3ADD42E}" srcOrd="0" destOrd="0" presId="urn:microsoft.com/office/officeart/2005/8/layout/radial6"/>
    <dgm:cxn modelId="{BDCB97B9-3F11-4814-B368-62AEF0B18CD1}" type="presOf" srcId="{89147FF3-DCA3-4B20-B05F-40894B5F0050}" destId="{355C55D0-E779-4317-B8FA-E00D907802B8}" srcOrd="0" destOrd="0" presId="urn:microsoft.com/office/officeart/2005/8/layout/radial6"/>
    <dgm:cxn modelId="{6F0388CA-9C49-4D5D-8467-F3FA693E4962}" type="presOf" srcId="{9C45CBA1-61F4-4A50-9606-46AC5B2A35D5}" destId="{ABC473AF-6DE7-4161-AC9B-322E0190DBD7}" srcOrd="0" destOrd="0" presId="urn:microsoft.com/office/officeart/2005/8/layout/radial6"/>
    <dgm:cxn modelId="{700C5C2B-8567-443C-A2D0-F62017CD1FCB}" type="presParOf" srcId="{4AEAE803-731D-4128-8D90-A0F8B0495C1F}" destId="{E4C4D6B1-8A4F-4319-80DC-22F7A03BE0E1}" srcOrd="0" destOrd="0" presId="urn:microsoft.com/office/officeart/2005/8/layout/radial6"/>
    <dgm:cxn modelId="{15541813-7937-40F0-9BDA-3DC5BB9874DA}" type="presParOf" srcId="{4AEAE803-731D-4128-8D90-A0F8B0495C1F}" destId="{8C0ABE0E-167F-4835-BF28-84021AB56D60}" srcOrd="1" destOrd="0" presId="urn:microsoft.com/office/officeart/2005/8/layout/radial6"/>
    <dgm:cxn modelId="{1D50CA73-6920-44E8-8293-920CE38BF7D5}" type="presParOf" srcId="{4AEAE803-731D-4128-8D90-A0F8B0495C1F}" destId="{F4571F36-8778-4290-9C11-BFE712491028}" srcOrd="2" destOrd="0" presId="urn:microsoft.com/office/officeart/2005/8/layout/radial6"/>
    <dgm:cxn modelId="{CE0511AE-A846-449B-A0AA-4C3FF1D891A3}" type="presParOf" srcId="{4AEAE803-731D-4128-8D90-A0F8B0495C1F}" destId="{ABC473AF-6DE7-4161-AC9B-322E0190DBD7}" srcOrd="3" destOrd="0" presId="urn:microsoft.com/office/officeart/2005/8/layout/radial6"/>
    <dgm:cxn modelId="{613C8963-1C2C-4DF6-B04E-444E1E6BEAB2}" type="presParOf" srcId="{4AEAE803-731D-4128-8D90-A0F8B0495C1F}" destId="{5D5195EC-CEA7-424C-8D83-E94FF3ADD42E}" srcOrd="4" destOrd="0" presId="urn:microsoft.com/office/officeart/2005/8/layout/radial6"/>
    <dgm:cxn modelId="{12AC7DBA-7E87-4410-AD21-23F7E8E48F34}" type="presParOf" srcId="{4AEAE803-731D-4128-8D90-A0F8B0495C1F}" destId="{47B3AC0F-D33F-4B09-92DC-B141D2E5FB39}" srcOrd="5" destOrd="0" presId="urn:microsoft.com/office/officeart/2005/8/layout/radial6"/>
    <dgm:cxn modelId="{E8D53AD4-AF79-4B5B-910D-04180D936ACE}" type="presParOf" srcId="{4AEAE803-731D-4128-8D90-A0F8B0495C1F}" destId="{A5A03AF5-D0D4-4D5A-84FD-C95FEF72D356}" srcOrd="6" destOrd="0" presId="urn:microsoft.com/office/officeart/2005/8/layout/radial6"/>
    <dgm:cxn modelId="{2BB3090F-E0D8-4F25-A83E-ED0A7CDB4A3B}" type="presParOf" srcId="{4AEAE803-731D-4128-8D90-A0F8B0495C1F}" destId="{F414465C-9C69-4643-993F-A87177382953}" srcOrd="7" destOrd="0" presId="urn:microsoft.com/office/officeart/2005/8/layout/radial6"/>
    <dgm:cxn modelId="{5C08346E-DB63-403E-AF78-BE9B2147D74B}" type="presParOf" srcId="{4AEAE803-731D-4128-8D90-A0F8B0495C1F}" destId="{D9C4955D-3EBF-458C-85CF-5E77F1701E9E}" srcOrd="8" destOrd="0" presId="urn:microsoft.com/office/officeart/2005/8/layout/radial6"/>
    <dgm:cxn modelId="{27552952-1626-453B-B349-C829018DFBEA}" type="presParOf" srcId="{4AEAE803-731D-4128-8D90-A0F8B0495C1F}" destId="{EE699A74-33AB-4FE3-A602-C2D2004E3F88}" srcOrd="9" destOrd="0" presId="urn:microsoft.com/office/officeart/2005/8/layout/radial6"/>
    <dgm:cxn modelId="{871D1A73-867E-4000-BE5E-529F786DE11E}" type="presParOf" srcId="{4AEAE803-731D-4128-8D90-A0F8B0495C1F}" destId="{F401CB2F-10F5-4391-AEE4-17FF9D54953C}" srcOrd="10" destOrd="0" presId="urn:microsoft.com/office/officeart/2005/8/layout/radial6"/>
    <dgm:cxn modelId="{7CC57BAE-2129-4A42-B7B7-0EEA8612EAD9}" type="presParOf" srcId="{4AEAE803-731D-4128-8D90-A0F8B0495C1F}" destId="{5BEB84EB-CE68-4CB8-9DED-AB020B412FE4}" srcOrd="11" destOrd="0" presId="urn:microsoft.com/office/officeart/2005/8/layout/radial6"/>
    <dgm:cxn modelId="{2BB066E6-6868-4E55-881E-0CF07B0331AA}" type="presParOf" srcId="{4AEAE803-731D-4128-8D90-A0F8B0495C1F}" destId="{08203DEE-2F1E-4BDC-A7F1-2AD896908F10}" srcOrd="12" destOrd="0" presId="urn:microsoft.com/office/officeart/2005/8/layout/radial6"/>
    <dgm:cxn modelId="{D73B0CDB-DFB8-4117-8774-8967A31A6912}" type="presParOf" srcId="{4AEAE803-731D-4128-8D90-A0F8B0495C1F}" destId="{355C55D0-E779-4317-B8FA-E00D907802B8}" srcOrd="13" destOrd="0" presId="urn:microsoft.com/office/officeart/2005/8/layout/radial6"/>
    <dgm:cxn modelId="{568640A0-E70C-4F6C-89EE-7C429DAC9E85}" type="presParOf" srcId="{4AEAE803-731D-4128-8D90-A0F8B0495C1F}" destId="{4304111B-3C08-426F-B03E-709334188F51}" srcOrd="14" destOrd="0" presId="urn:microsoft.com/office/officeart/2005/8/layout/radial6"/>
    <dgm:cxn modelId="{A4A2F09C-9E85-4126-A979-454775FE4194}" type="presParOf" srcId="{4AEAE803-731D-4128-8D90-A0F8B0495C1F}" destId="{42B8129A-E688-4C21-B017-738EE825040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2A11-0E04-42E7-B6F3-D05E1463E07A}">
      <dsp:nvSpPr>
        <dsp:cNvPr id="0" name=""/>
        <dsp:cNvSpPr/>
      </dsp:nvSpPr>
      <dsp:spPr>
        <a:xfrm>
          <a:off x="1163426" y="242985"/>
          <a:ext cx="3326668" cy="332666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UMIL</a:t>
          </a:r>
        </a:p>
      </dsp:txBody>
      <dsp:txXfrm>
        <a:off x="2929332" y="932476"/>
        <a:ext cx="1227699" cy="910873"/>
      </dsp:txXfrm>
    </dsp:sp>
    <dsp:sp modelId="{45584BFE-2148-485A-9353-EA7D886CC6AF}">
      <dsp:nvSpPr>
        <dsp:cNvPr id="0" name=""/>
        <dsp:cNvSpPr/>
      </dsp:nvSpPr>
      <dsp:spPr>
        <a:xfrm>
          <a:off x="1163426" y="354666"/>
          <a:ext cx="3326668" cy="332666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shade val="50000"/>
            <a:hueOff val="346127"/>
            <a:satOff val="-27309"/>
            <a:lumOff val="254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UL</a:t>
          </a:r>
        </a:p>
      </dsp:txBody>
      <dsp:txXfrm>
        <a:off x="2929332" y="2080969"/>
        <a:ext cx="1227699" cy="910873"/>
      </dsp:txXfrm>
    </dsp:sp>
    <dsp:sp modelId="{863548D0-0381-431A-91BA-7DDEBD00751D}">
      <dsp:nvSpPr>
        <dsp:cNvPr id="0" name=""/>
        <dsp:cNvSpPr/>
      </dsp:nvSpPr>
      <dsp:spPr>
        <a:xfrm>
          <a:off x="1051745" y="354666"/>
          <a:ext cx="3326668" cy="332666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shade val="50000"/>
            <a:hueOff val="692253"/>
            <a:satOff val="-54618"/>
            <a:lumOff val="509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HIPC</a:t>
          </a:r>
        </a:p>
      </dsp:txBody>
      <dsp:txXfrm>
        <a:off x="1384807" y="2080969"/>
        <a:ext cx="1227699" cy="910873"/>
      </dsp:txXfrm>
    </dsp:sp>
    <dsp:sp modelId="{860E86DC-BF1C-416A-986B-7D6F1F3A60D6}">
      <dsp:nvSpPr>
        <dsp:cNvPr id="0" name=""/>
        <dsp:cNvSpPr/>
      </dsp:nvSpPr>
      <dsp:spPr>
        <a:xfrm>
          <a:off x="1051745" y="242985"/>
          <a:ext cx="3326668" cy="332666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shade val="50000"/>
            <a:hueOff val="346127"/>
            <a:satOff val="-27309"/>
            <a:lumOff val="254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Athena RC</a:t>
          </a:r>
        </a:p>
      </dsp:txBody>
      <dsp:txXfrm>
        <a:off x="1384807" y="932476"/>
        <a:ext cx="1227699" cy="910873"/>
      </dsp:txXfrm>
    </dsp:sp>
    <dsp:sp modelId="{E5B9DDFE-5269-AF40-83F1-590CEBE96BE6}">
      <dsp:nvSpPr>
        <dsp:cNvPr id="0" name=""/>
        <dsp:cNvSpPr/>
      </dsp:nvSpPr>
      <dsp:spPr>
        <a:xfrm>
          <a:off x="957489" y="37048"/>
          <a:ext cx="3738542" cy="373854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7B6C3-A5B7-7546-A65F-7BDE5F835230}">
      <dsp:nvSpPr>
        <dsp:cNvPr id="0" name=""/>
        <dsp:cNvSpPr/>
      </dsp:nvSpPr>
      <dsp:spPr>
        <a:xfrm>
          <a:off x="957489" y="148729"/>
          <a:ext cx="3738542" cy="373854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351310"/>
            <a:satOff val="-25801"/>
            <a:lumOff val="22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D33C6-6F55-F447-A3F7-E002F6BB27C8}">
      <dsp:nvSpPr>
        <dsp:cNvPr id="0" name=""/>
        <dsp:cNvSpPr/>
      </dsp:nvSpPr>
      <dsp:spPr>
        <a:xfrm>
          <a:off x="845808" y="148729"/>
          <a:ext cx="3738542" cy="373854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702621"/>
            <a:satOff val="-51602"/>
            <a:lumOff val="449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C732B-570D-1A45-B2BA-C91C54F537A4}">
      <dsp:nvSpPr>
        <dsp:cNvPr id="0" name=""/>
        <dsp:cNvSpPr/>
      </dsp:nvSpPr>
      <dsp:spPr>
        <a:xfrm>
          <a:off x="845808" y="37048"/>
          <a:ext cx="3738542" cy="373854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351310"/>
            <a:satOff val="-25801"/>
            <a:lumOff val="22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B7BC3-C9C0-4FA9-9FD0-4AF1AC628ECD}">
      <dsp:nvSpPr>
        <dsp:cNvPr id="0" name=""/>
        <dsp:cNvSpPr/>
      </dsp:nvSpPr>
      <dsp:spPr>
        <a:xfrm rot="10800000">
          <a:off x="1143727" y="1941"/>
          <a:ext cx="3413912" cy="1135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64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Supporting the ESFRI Chairs and related structures</a:t>
          </a:r>
          <a:endParaRPr lang="en-US" sz="1900" b="0" kern="1200"/>
        </a:p>
      </dsp:txBody>
      <dsp:txXfrm rot="10800000">
        <a:off x="1427559" y="1941"/>
        <a:ext cx="3130080" cy="1135330"/>
      </dsp:txXfrm>
    </dsp:sp>
    <dsp:sp modelId="{E08EC85D-AD48-4F44-B5B4-8129CE37C57D}">
      <dsp:nvSpPr>
        <dsp:cNvPr id="0" name=""/>
        <dsp:cNvSpPr/>
      </dsp:nvSpPr>
      <dsp:spPr>
        <a:xfrm>
          <a:off x="576062" y="1941"/>
          <a:ext cx="1135330" cy="11353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F9868-68D2-40CC-89BD-80CE574C6E50}">
      <dsp:nvSpPr>
        <dsp:cNvPr id="0" name=""/>
        <dsp:cNvSpPr/>
      </dsp:nvSpPr>
      <dsp:spPr>
        <a:xfrm rot="10800000">
          <a:off x="1143727" y="1476176"/>
          <a:ext cx="3413912" cy="1135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64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Supporting the Landscape/Gap Analyses and next ESFRI Roadmap</a:t>
          </a:r>
          <a:endParaRPr lang="en-US" sz="1900" b="0" kern="1200"/>
        </a:p>
      </dsp:txBody>
      <dsp:txXfrm rot="10800000">
        <a:off x="1427559" y="1476176"/>
        <a:ext cx="3130080" cy="1135330"/>
      </dsp:txXfrm>
    </dsp:sp>
    <dsp:sp modelId="{0B3ACC61-F25F-4129-AE5D-075795A0BE7E}">
      <dsp:nvSpPr>
        <dsp:cNvPr id="0" name=""/>
        <dsp:cNvSpPr/>
      </dsp:nvSpPr>
      <dsp:spPr>
        <a:xfrm>
          <a:off x="576062" y="1476176"/>
          <a:ext cx="1135330" cy="11353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375DB-E810-46A5-BF3F-B1D5DE1E6851}">
      <dsp:nvSpPr>
        <dsp:cNvPr id="0" name=""/>
        <dsp:cNvSpPr/>
      </dsp:nvSpPr>
      <dsp:spPr>
        <a:xfrm rot="10800000">
          <a:off x="1143727" y="2950411"/>
          <a:ext cx="3413912" cy="1135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64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Supporting the effective review, monitoring and assessment of ESFRI RIs</a:t>
          </a:r>
          <a:endParaRPr lang="en-US" sz="1900" b="0" kern="1200"/>
        </a:p>
      </dsp:txBody>
      <dsp:txXfrm rot="10800000">
        <a:off x="1427559" y="2950411"/>
        <a:ext cx="3130080" cy="1135330"/>
      </dsp:txXfrm>
    </dsp:sp>
    <dsp:sp modelId="{F17307FA-F4B6-4A51-9267-FA3C1095E61E}">
      <dsp:nvSpPr>
        <dsp:cNvPr id="0" name=""/>
        <dsp:cNvSpPr/>
      </dsp:nvSpPr>
      <dsp:spPr>
        <a:xfrm>
          <a:off x="619398" y="2952352"/>
          <a:ext cx="1135330" cy="113533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B7BC3-C9C0-4FA9-9FD0-4AF1AC628ECD}">
      <dsp:nvSpPr>
        <dsp:cNvPr id="0" name=""/>
        <dsp:cNvSpPr/>
      </dsp:nvSpPr>
      <dsp:spPr>
        <a:xfrm rot="10800000">
          <a:off x="1203009" y="466"/>
          <a:ext cx="3648456" cy="1136150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1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Communicating, Disseminating, Engaging with key stakeholders</a:t>
          </a:r>
          <a:endParaRPr lang="en-US" sz="2000" b="0" kern="1200"/>
        </a:p>
      </dsp:txBody>
      <dsp:txXfrm rot="10800000">
        <a:off x="1487046" y="466"/>
        <a:ext cx="3364419" cy="1136150"/>
      </dsp:txXfrm>
    </dsp:sp>
    <dsp:sp modelId="{E08EC85D-AD48-4F44-B5B4-8129CE37C57D}">
      <dsp:nvSpPr>
        <dsp:cNvPr id="0" name=""/>
        <dsp:cNvSpPr/>
      </dsp:nvSpPr>
      <dsp:spPr>
        <a:xfrm>
          <a:off x="634934" y="466"/>
          <a:ext cx="1136150" cy="11361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74388-E7EA-4C43-BB26-35D9B012AAA3}">
      <dsp:nvSpPr>
        <dsp:cNvPr id="0" name=""/>
        <dsp:cNvSpPr/>
      </dsp:nvSpPr>
      <dsp:spPr>
        <a:xfrm rot="10800000">
          <a:off x="1203009" y="1475766"/>
          <a:ext cx="3648456" cy="11361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1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Fostering the strategic positioning of ESFRI within the ERA (incl. EOSC)</a:t>
          </a:r>
          <a:endParaRPr lang="en-US" sz="2000" b="0" kern="1200"/>
        </a:p>
      </dsp:txBody>
      <dsp:txXfrm rot="10800000">
        <a:off x="1487046" y="1475766"/>
        <a:ext cx="3364419" cy="1136150"/>
      </dsp:txXfrm>
    </dsp:sp>
    <dsp:sp modelId="{5D636EA4-BB35-4CD9-A41A-5B3EDB0A5FD9}">
      <dsp:nvSpPr>
        <dsp:cNvPr id="0" name=""/>
        <dsp:cNvSpPr/>
      </dsp:nvSpPr>
      <dsp:spPr>
        <a:xfrm>
          <a:off x="634934" y="1475766"/>
          <a:ext cx="1136150" cy="11361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C0D26-1F2D-44D2-B8DC-67A4D68931B0}">
      <dsp:nvSpPr>
        <dsp:cNvPr id="0" name=""/>
        <dsp:cNvSpPr/>
      </dsp:nvSpPr>
      <dsp:spPr>
        <a:xfrm rot="10800000">
          <a:off x="1203009" y="2951066"/>
          <a:ext cx="3648456" cy="11361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01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Planning for a sustainable ESFRI support structure (ESFRI office)</a:t>
          </a:r>
          <a:r>
            <a:rPr lang="en-US" sz="2000" kern="1200">
              <a:cs typeface="Arial" pitchFamily="34" charset="0"/>
            </a:rPr>
            <a:t> </a:t>
          </a:r>
          <a:endParaRPr lang="en-US" sz="2000" kern="1200"/>
        </a:p>
      </dsp:txBody>
      <dsp:txXfrm rot="10800000">
        <a:off x="1487046" y="2951066"/>
        <a:ext cx="3364419" cy="1136150"/>
      </dsp:txXfrm>
    </dsp:sp>
    <dsp:sp modelId="{87D7A9E1-9FF7-4F59-8BA6-DD665BCC0AA9}">
      <dsp:nvSpPr>
        <dsp:cNvPr id="0" name=""/>
        <dsp:cNvSpPr/>
      </dsp:nvSpPr>
      <dsp:spPr>
        <a:xfrm>
          <a:off x="634934" y="2951066"/>
          <a:ext cx="1136150" cy="11361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D40AA-AFB9-44AF-8F70-5D95B622A293}">
      <dsp:nvSpPr>
        <dsp:cNvPr id="0" name=""/>
        <dsp:cNvSpPr/>
      </dsp:nvSpPr>
      <dsp:spPr>
        <a:xfrm>
          <a:off x="-5082866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F2B3A-D907-4DFE-BC84-713BF99E7D90}">
      <dsp:nvSpPr>
        <dsp:cNvPr id="0" name=""/>
        <dsp:cNvSpPr/>
      </dsp:nvSpPr>
      <dsp:spPr>
        <a:xfrm>
          <a:off x="508061" y="345637"/>
          <a:ext cx="7583332" cy="691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FF9900"/>
              </a:solidFill>
            </a:rPr>
            <a:t>ESFRI Roadmap:</a:t>
          </a:r>
          <a:r>
            <a:rPr lang="en-GB" sz="2200" kern="1200"/>
            <a:t> </a:t>
          </a:r>
          <a:r>
            <a:rPr lang="en-US" sz="2200" kern="1200"/>
            <a:t>Support the ESFRI Roadmap process review, implementation and publication of Roadmap </a:t>
          </a:r>
        </a:p>
      </dsp:txBody>
      <dsp:txXfrm>
        <a:off x="508061" y="345637"/>
        <a:ext cx="7583332" cy="691633"/>
      </dsp:txXfrm>
    </dsp:sp>
    <dsp:sp modelId="{ABA3EB80-2771-48C2-8CF5-A225AA4248A6}">
      <dsp:nvSpPr>
        <dsp:cNvPr id="0" name=""/>
        <dsp:cNvSpPr/>
      </dsp:nvSpPr>
      <dsp:spPr>
        <a:xfrm>
          <a:off x="75789" y="259182"/>
          <a:ext cx="864542" cy="864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1640C-690D-4BF9-A64D-DF0AAAC183C5}">
      <dsp:nvSpPr>
        <dsp:cNvPr id="0" name=""/>
        <dsp:cNvSpPr/>
      </dsp:nvSpPr>
      <dsp:spPr>
        <a:xfrm>
          <a:off x="904590" y="1383267"/>
          <a:ext cx="7186803" cy="691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rgbClr val="FF9900"/>
              </a:solidFill>
            </a:rPr>
            <a:t>Landscape analysis:</a:t>
          </a:r>
          <a:r>
            <a:rPr lang="en-GB" sz="2300" kern="1200"/>
            <a:t> </a:t>
          </a:r>
          <a:r>
            <a:rPr lang="en-US" sz="2200" kern="1200"/>
            <a:t>Support enhanced strategic landscape and gap analyses</a:t>
          </a:r>
        </a:p>
      </dsp:txBody>
      <dsp:txXfrm>
        <a:off x="904590" y="1383267"/>
        <a:ext cx="7186803" cy="691633"/>
      </dsp:txXfrm>
    </dsp:sp>
    <dsp:sp modelId="{4D29AE9A-42A5-4C3B-8CAB-298260CC840E}">
      <dsp:nvSpPr>
        <dsp:cNvPr id="0" name=""/>
        <dsp:cNvSpPr/>
      </dsp:nvSpPr>
      <dsp:spPr>
        <a:xfrm>
          <a:off x="472319" y="1296813"/>
          <a:ext cx="864542" cy="864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F8E8B-1300-4834-A5E5-CEA58B68EC37}">
      <dsp:nvSpPr>
        <dsp:cNvPr id="0" name=""/>
        <dsp:cNvSpPr/>
      </dsp:nvSpPr>
      <dsp:spPr>
        <a:xfrm>
          <a:off x="904590" y="2420898"/>
          <a:ext cx="7186803" cy="691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rgbClr val="FF9900"/>
              </a:solidFill>
            </a:rPr>
            <a:t>National roadmaps: </a:t>
          </a:r>
          <a:r>
            <a:rPr lang="en-GB" sz="2300" i="1" kern="1200"/>
            <a:t>Support the harmonisation of National Roadmap exercises</a:t>
          </a:r>
          <a:endParaRPr lang="en-US" sz="2300" kern="1200"/>
        </a:p>
      </dsp:txBody>
      <dsp:txXfrm>
        <a:off x="904590" y="2420898"/>
        <a:ext cx="7186803" cy="691633"/>
      </dsp:txXfrm>
    </dsp:sp>
    <dsp:sp modelId="{AE9E6E31-7E99-428A-8D7D-21DB4554ED97}">
      <dsp:nvSpPr>
        <dsp:cNvPr id="0" name=""/>
        <dsp:cNvSpPr/>
      </dsp:nvSpPr>
      <dsp:spPr>
        <a:xfrm>
          <a:off x="472319" y="2334444"/>
          <a:ext cx="864542" cy="864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BD404-2E17-425B-80EC-617ADE3D3007}">
      <dsp:nvSpPr>
        <dsp:cNvPr id="0" name=""/>
        <dsp:cNvSpPr/>
      </dsp:nvSpPr>
      <dsp:spPr>
        <a:xfrm>
          <a:off x="508061" y="3458529"/>
          <a:ext cx="7583332" cy="691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rgbClr val="FF9900"/>
              </a:solidFill>
            </a:rPr>
            <a:t>RI monitoring: </a:t>
          </a:r>
          <a:r>
            <a:rPr lang="en-GB" sz="2200" i="1" kern="1200"/>
            <a:t>Support the RIs monitoring process and engagement with the MOS</a:t>
          </a:r>
          <a:endParaRPr lang="en-US" sz="2200" kern="1200"/>
        </a:p>
      </dsp:txBody>
      <dsp:txXfrm>
        <a:off x="508061" y="3458529"/>
        <a:ext cx="7583332" cy="691633"/>
      </dsp:txXfrm>
    </dsp:sp>
    <dsp:sp modelId="{5F5989D9-644F-4808-A0DD-46D2CAC68743}">
      <dsp:nvSpPr>
        <dsp:cNvPr id="0" name=""/>
        <dsp:cNvSpPr/>
      </dsp:nvSpPr>
      <dsp:spPr>
        <a:xfrm>
          <a:off x="75789" y="3372074"/>
          <a:ext cx="864542" cy="864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8129A-E688-4C21-B017-738EE8250409}">
      <dsp:nvSpPr>
        <dsp:cNvPr id="0" name=""/>
        <dsp:cNvSpPr/>
      </dsp:nvSpPr>
      <dsp:spPr>
        <a:xfrm>
          <a:off x="1828770" y="469977"/>
          <a:ext cx="3533975" cy="3533975"/>
        </a:xfrm>
        <a:prstGeom prst="blockArc">
          <a:avLst>
            <a:gd name="adj1" fmla="val 12354788"/>
            <a:gd name="adj2" fmla="val 1692330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03DEE-2F1E-4BDC-A7F1-2AD896908F10}">
      <dsp:nvSpPr>
        <dsp:cNvPr id="0" name=""/>
        <dsp:cNvSpPr/>
      </dsp:nvSpPr>
      <dsp:spPr>
        <a:xfrm>
          <a:off x="1903494" y="291319"/>
          <a:ext cx="3533975" cy="3533975"/>
        </a:xfrm>
        <a:prstGeom prst="blockArc">
          <a:avLst>
            <a:gd name="adj1" fmla="val 7247859"/>
            <a:gd name="adj2" fmla="val 1196888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99A74-33AB-4FE3-A602-C2D2004E3F88}">
      <dsp:nvSpPr>
        <dsp:cNvPr id="0" name=""/>
        <dsp:cNvSpPr/>
      </dsp:nvSpPr>
      <dsp:spPr>
        <a:xfrm>
          <a:off x="2068624" y="403162"/>
          <a:ext cx="3533975" cy="3533975"/>
        </a:xfrm>
        <a:prstGeom prst="blockArc">
          <a:avLst>
            <a:gd name="adj1" fmla="val 3167590"/>
            <a:gd name="adj2" fmla="val 764531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03AF5-D0D4-4D5A-84FD-C95FEF72D356}">
      <dsp:nvSpPr>
        <dsp:cNvPr id="0" name=""/>
        <dsp:cNvSpPr/>
      </dsp:nvSpPr>
      <dsp:spPr>
        <a:xfrm>
          <a:off x="2235793" y="290983"/>
          <a:ext cx="3533975" cy="3533975"/>
        </a:xfrm>
        <a:prstGeom prst="blockArc">
          <a:avLst>
            <a:gd name="adj1" fmla="val 20749519"/>
            <a:gd name="adj2" fmla="val 356878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473AF-6DE7-4161-AC9B-322E0190DBD7}">
      <dsp:nvSpPr>
        <dsp:cNvPr id="0" name=""/>
        <dsp:cNvSpPr/>
      </dsp:nvSpPr>
      <dsp:spPr>
        <a:xfrm>
          <a:off x="2304636" y="504180"/>
          <a:ext cx="3533975" cy="3533975"/>
        </a:xfrm>
        <a:prstGeom prst="blockArc">
          <a:avLst>
            <a:gd name="adj1" fmla="val 15970021"/>
            <a:gd name="adj2" fmla="val 2030299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4D6B1-8A4F-4319-80DC-22F7A03BE0E1}">
      <dsp:nvSpPr>
        <dsp:cNvPr id="0" name=""/>
        <dsp:cNvSpPr/>
      </dsp:nvSpPr>
      <dsp:spPr>
        <a:xfrm>
          <a:off x="505058" y="2992673"/>
          <a:ext cx="678807" cy="733978"/>
        </a:xfrm>
        <a:prstGeom prst="ellipse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StR-ESFRI2 Vision</a:t>
          </a:r>
        </a:p>
      </dsp:txBody>
      <dsp:txXfrm>
        <a:off x="604467" y="3100162"/>
        <a:ext cx="479989" cy="519000"/>
      </dsp:txXfrm>
    </dsp:sp>
    <dsp:sp modelId="{8C0ABE0E-167F-4835-BF28-84021AB56D60}">
      <dsp:nvSpPr>
        <dsp:cNvPr id="0" name=""/>
        <dsp:cNvSpPr/>
      </dsp:nvSpPr>
      <dsp:spPr>
        <a:xfrm>
          <a:off x="2959486" y="-369772"/>
          <a:ext cx="1993512" cy="1837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Strategic approach to maximizing ESFRI’s impact</a:t>
          </a:r>
        </a:p>
      </dsp:txBody>
      <dsp:txXfrm>
        <a:off x="3251429" y="-100668"/>
        <a:ext cx="1409626" cy="1299347"/>
      </dsp:txXfrm>
    </dsp:sp>
    <dsp:sp modelId="{5D5195EC-CEA7-424C-8D83-E94FF3ADD42E}">
      <dsp:nvSpPr>
        <dsp:cNvPr id="0" name=""/>
        <dsp:cNvSpPr/>
      </dsp:nvSpPr>
      <dsp:spPr>
        <a:xfrm>
          <a:off x="4716080" y="675131"/>
          <a:ext cx="1920347" cy="1920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Engagement &amp; Dialogue Platforms </a:t>
          </a:r>
        </a:p>
      </dsp:txBody>
      <dsp:txXfrm>
        <a:off x="4997308" y="956359"/>
        <a:ext cx="1357891" cy="1357891"/>
      </dsp:txXfrm>
    </dsp:sp>
    <dsp:sp modelId="{F414465C-9C69-4643-993F-A87177382953}">
      <dsp:nvSpPr>
        <dsp:cNvPr id="0" name=""/>
        <dsp:cNvSpPr/>
      </dsp:nvSpPr>
      <dsp:spPr>
        <a:xfrm>
          <a:off x="3895299" y="2560825"/>
          <a:ext cx="1968058" cy="1968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Enhance ESFRI’s visibility</a:t>
          </a:r>
        </a:p>
      </dsp:txBody>
      <dsp:txXfrm>
        <a:off x="4183514" y="2849040"/>
        <a:ext cx="1391628" cy="1391628"/>
      </dsp:txXfrm>
    </dsp:sp>
    <dsp:sp modelId="{F401CB2F-10F5-4391-AEE4-17FF9D54953C}">
      <dsp:nvSpPr>
        <dsp:cNvPr id="0" name=""/>
        <dsp:cNvSpPr/>
      </dsp:nvSpPr>
      <dsp:spPr>
        <a:xfrm>
          <a:off x="1794863" y="2549048"/>
          <a:ext cx="1983760" cy="1983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Outreach &amp; Synergies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Openness and transparency</a:t>
          </a:r>
        </a:p>
      </dsp:txBody>
      <dsp:txXfrm>
        <a:off x="2085378" y="2839563"/>
        <a:ext cx="1402730" cy="1402730"/>
      </dsp:txXfrm>
    </dsp:sp>
    <dsp:sp modelId="{355C55D0-E779-4317-B8FA-E00D907802B8}">
      <dsp:nvSpPr>
        <dsp:cNvPr id="0" name=""/>
        <dsp:cNvSpPr/>
      </dsp:nvSpPr>
      <dsp:spPr>
        <a:xfrm>
          <a:off x="1022262" y="461663"/>
          <a:ext cx="2042020" cy="2042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Expand ESFRI visual identity and branding, including key activities</a:t>
          </a:r>
        </a:p>
      </dsp:txBody>
      <dsp:txXfrm>
        <a:off x="1321309" y="760712"/>
        <a:ext cx="1443926" cy="1443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00105-F9C1-46CD-A10E-52C296CD33D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2F02-A614-4504-97C4-82BED562C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32F02-A614-4504-97C4-82BED562C8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It was not possible for UKRI to remain as coordinator before UK associates to Horizon Europe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32F02-A614-4504-97C4-82BED562C8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32F02-A614-4504-97C4-82BED562C8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8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46452" y="60187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The StR-ESFRI3 project receives funding from the European Union’s Horizon Europe Research and Innovation </a:t>
            </a:r>
            <a:r>
              <a:rPr lang="en-US" sz="1500" b="0" i="0" u="none" strike="noStrike" kern="1200" baseline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5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under Grant Agreement 101058092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7986" y="6016488"/>
            <a:ext cx="1097280" cy="713232"/>
          </a:xfrm>
          <a:prstGeom prst="rect">
            <a:avLst/>
          </a:prstGeom>
          <a:solidFill>
            <a:srgbClr val="63636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172971" y="6043299"/>
            <a:ext cx="1065403" cy="685800"/>
          </a:xfrm>
        </p:spPr>
        <p:txBody>
          <a:bodyPr>
            <a:noAutofit/>
          </a:bodyPr>
          <a:lstStyle>
            <a:lvl1pPr algn="ctr">
              <a:defRPr sz="1400">
                <a:solidFill>
                  <a:srgbClr val="13009E"/>
                </a:solidFill>
              </a:defRPr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StR-ESFRI3 – Brussels, June 2023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4" y="6018144"/>
            <a:ext cx="1070354" cy="713871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D57329-813E-2A44-A1CD-672464408E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24" y="1762842"/>
            <a:ext cx="4367276" cy="136381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3B828-7A72-4250-9A5D-71929B440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4683" y="6248400"/>
            <a:ext cx="1208317" cy="368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BD1DB6-8B63-4050-A18A-BC1DA0494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383" y="6245300"/>
            <a:ext cx="1208317" cy="3680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3668" y="5852400"/>
            <a:ext cx="8213349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97194" y="6425993"/>
            <a:ext cx="4729825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ESFRI and EOSC, Slovenia Open Science Day, October 2022</a:t>
            </a:r>
            <a:endParaRPr lang="el-G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99280" y="6111719"/>
            <a:ext cx="6027737" cy="288395"/>
          </a:xfrm>
        </p:spPr>
        <p:txBody>
          <a:bodyPr>
            <a:noAutofit/>
          </a:bodyPr>
          <a:lstStyle>
            <a:lvl1pPr marL="0" indent="0" algn="r">
              <a:buNone/>
              <a:defRPr sz="9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Jana Kolar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003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3668" y="5852400"/>
            <a:ext cx="8213349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97194" y="6425993"/>
            <a:ext cx="4729825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ESFRI and EOSC, Slovenia Open Science Day, October 2022</a:t>
            </a:r>
            <a:endParaRPr lang="el-G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99280" y="6111719"/>
            <a:ext cx="6027737" cy="288395"/>
          </a:xfrm>
        </p:spPr>
        <p:txBody>
          <a:bodyPr>
            <a:noAutofit/>
          </a:bodyPr>
          <a:lstStyle>
            <a:lvl1pPr marL="0" indent="0" algn="r">
              <a:buNone/>
              <a:defRPr sz="9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Jana Kolar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431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91304" y="1570384"/>
            <a:ext cx="7372634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125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125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125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125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125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1304" y="235634"/>
            <a:ext cx="7372634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8150" y="6423497"/>
            <a:ext cx="966917" cy="198870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1306" y="895138"/>
            <a:ext cx="7372632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25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3570" y="6356351"/>
            <a:ext cx="3086100" cy="365125"/>
          </a:xfr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r>
              <a:rPr lang="nl-NL"/>
              <a:t>15 | 06 | 2023 by Fotis Karayannis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90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11410" y="624504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6155485"/>
            <a:ext cx="825500" cy="550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C8725-B948-4AA5-A019-443ECA9534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4910" y="6249237"/>
            <a:ext cx="1195387" cy="3640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63636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pic>
        <p:nvPicPr>
          <p:cNvPr id="10" name="Picture 9" descr="StR ESFRI 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52" y="0"/>
            <a:ext cx="2925903" cy="1170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6155485"/>
            <a:ext cx="825500" cy="550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90266-87CE-4871-88E9-F274203CE2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4683" y="6248400"/>
            <a:ext cx="1208317" cy="3680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StR-ESFRI3 – Brussels, June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BB9E1-F2AF-4878-9664-B1D0BF540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4683" y="6248400"/>
            <a:ext cx="1208317" cy="368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/>
              <a:t>10/5/2022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636365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1650A1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7498E-0EFB-4BA7-92BB-1D9B93910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4683" y="6248400"/>
            <a:ext cx="1208317" cy="368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084F0-2783-49DC-AF9D-EB1C9F285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4683" y="6248400"/>
            <a:ext cx="1208317" cy="368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10E63-840C-4EF6-BA4C-34A1777F0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4683" y="6248400"/>
            <a:ext cx="1208317" cy="368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63636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C7572-55FE-497B-8D83-A927A6200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2729" y="6248400"/>
            <a:ext cx="1305588" cy="3754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06B12-9FE2-47A4-AFE9-16882BCD3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70" y="247650"/>
            <a:ext cx="1208317" cy="3680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10/5/2022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StR-ESFRI3 – Brussels, June 2023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63636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  <p:sldLayoutId id="2147485037" r:id="rId12"/>
    <p:sldLayoutId id="2147485038" r:id="rId13"/>
    <p:sldLayoutId id="2147485039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ri.eu/landscape_analysis" TargetMode="External"/><Relationship Id="rId2" Type="http://schemas.openxmlformats.org/officeDocument/2006/relationships/hyperlink" Target="https://www.esfri.eu/esfri-roadmap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esfri.e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os.esfri.eu/mos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ri.eu/esfri-events/3rd-esfri-ris-eosc-workshop?qt-event=5#qt-event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12333" y="3604597"/>
            <a:ext cx="6460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Support to Reinforce ESFRI 3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Fotis Karayannis-Tasos Patrikakos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Athena Research Centre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2C64C-70EC-4083-B1F2-D7E6FE5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6F75F-C4C5-4741-A055-049EB02D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477140"/>
            <a:ext cx="5867400" cy="365125"/>
          </a:xfrm>
        </p:spPr>
        <p:txBody>
          <a:bodyPr/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HE EOSC Projects Coordination meeting – Brussels, June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119-745D-4E81-8845-FC5BB079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New logo for EOSC! | EOSC Association">
            <a:extLst>
              <a:ext uri="{FF2B5EF4-FFF2-40B4-BE49-F238E27FC236}">
                <a16:creationId xmlns:a16="http://schemas.microsoft.com/office/drawing/2014/main" id="{11F71DE0-0136-24EE-E787-DA9C3D2B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081"/>
            <a:ext cx="1794933" cy="11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9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54E5D-59CB-33A0-BD70-20080F2ACD4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ESFRI Roadmaps and Landscape/Gap Analyses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ESFRI publishes every few years its </a:t>
            </a:r>
            <a:r>
              <a:rPr lang="en-US" sz="1600" i="1" u="sng" spc="-5" dirty="0">
                <a:solidFill>
                  <a:srgbClr val="0000FF"/>
                </a:solidFill>
                <a:effectLst/>
                <a:latin typeface="Roboto Bk"/>
                <a:ea typeface="Roboto Bk"/>
                <a:cs typeface="Roboto Bk"/>
                <a:hlinkClick r:id="rId2"/>
              </a:rPr>
              <a:t>ESFRI Roadmaps </a:t>
            </a:r>
            <a:r>
              <a:rPr lang="en-US" sz="1600" dirty="0"/>
              <a:t>(last in 2021)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Part of Roadmaps “</a:t>
            </a:r>
            <a:r>
              <a:rPr lang="en-US" sz="1600" b="1" dirty="0"/>
              <a:t>Landscape Analysis</a:t>
            </a:r>
            <a:r>
              <a:rPr lang="en-US" sz="1600" dirty="0"/>
              <a:t>” section of RIs.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Sub-area: Data, Computing and Digital RIs (DIGIT)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DIGIT ESFRI Strategy Working Group (SWG), which includes EOSC.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next LA </a:t>
            </a:r>
            <a:r>
              <a:rPr lang="en-US" sz="1600" b="1" dirty="0"/>
              <a:t>separate </a:t>
            </a:r>
            <a:r>
              <a:rPr lang="en-US" sz="1600" dirty="0"/>
              <a:t>(disjoint) from the ESFRI Roadmap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Call for contributions to all </a:t>
            </a:r>
            <a:r>
              <a:rPr lang="en-US" sz="1600" b="1" dirty="0"/>
              <a:t>ESFRI Stakeholders </a:t>
            </a:r>
            <a:r>
              <a:rPr lang="en-US" sz="1600" dirty="0"/>
              <a:t>earlier this year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Answers received: 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Roboto Bk"/>
                <a:ea typeface="Roboto Bk"/>
                <a:cs typeface="Roboto Bk"/>
                <a:hlinkClick r:id="rId3"/>
              </a:rPr>
              <a:t>Landscape Analysis | 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Roboto Bk"/>
                <a:ea typeface="Roboto Bk"/>
                <a:cs typeface="Roboto Bk"/>
                <a:hlinkClick r:id="rId4"/>
              </a:rPr>
              <a:t>www.esfri.eu</a:t>
            </a:r>
            <a:endParaRPr lang="en-US" sz="1800" i="1" u="sng" dirty="0">
              <a:solidFill>
                <a:srgbClr val="0000FF"/>
              </a:solidFill>
              <a:effectLst/>
              <a:latin typeface="Roboto Bk"/>
              <a:ea typeface="Roboto Bk"/>
              <a:cs typeface="Roboto Bk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 ESFRI LA expected to be delivered ~end of this year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StR-ESFRI </a:t>
            </a:r>
            <a:r>
              <a:rPr lang="en-US" sz="1600" dirty="0"/>
              <a:t>supports the LA process, both technically (questionnaire to stakeholders, questionnaire to RIs via MoS , analysis of answers) and also later on in the editorial work.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92EFF1-3C79-7F03-889A-DF575EA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Key Contribution</a:t>
            </a:r>
            <a:r>
              <a:rPr lang="en-IE" dirty="0"/>
              <a:t>s</a:t>
            </a:r>
            <a:r>
              <a:rPr lang="en-BE" dirty="0"/>
              <a:t> to EOSC </a:t>
            </a:r>
            <a:r>
              <a:rPr lang="en-IE" dirty="0"/>
              <a:t>SRIA (2) 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4C33-BE9A-4452-D888-4E27E8B3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200B5-07CB-EE84-85F8-4A0B8D3AC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1306" y="905075"/>
            <a:ext cx="7372632" cy="603887"/>
          </a:xfrm>
        </p:spPr>
        <p:txBody>
          <a:bodyPr>
            <a:normAutofit lnSpcReduction="10000"/>
          </a:bodyPr>
          <a:lstStyle/>
          <a:p>
            <a:r>
              <a:rPr lang="en-BE" sz="1400" dirty="0"/>
              <a:t>Contribution</a:t>
            </a:r>
            <a:r>
              <a:rPr lang="en-US" sz="1400" dirty="0"/>
              <a:t>s</a:t>
            </a:r>
            <a:r>
              <a:rPr lang="en-BE" sz="1400" dirty="0"/>
              <a:t> of </a:t>
            </a:r>
            <a:r>
              <a:rPr lang="en-US" sz="1400" dirty="0"/>
              <a:t>StR-ESFRI3 to SRIA – </a:t>
            </a:r>
            <a:r>
              <a:rPr lang="en-US" sz="1400" b="1" dirty="0">
                <a:solidFill>
                  <a:srgbClr val="E25B00"/>
                </a:solidFill>
              </a:rPr>
              <a:t>Landscape Monitoring</a:t>
            </a:r>
          </a:p>
          <a:p>
            <a:r>
              <a:rPr lang="en-US" sz="1400" dirty="0"/>
              <a:t>Main area within ESFRI – Landscape Analysis</a:t>
            </a:r>
          </a:p>
          <a:p>
            <a:endParaRPr lang="en-US" b="1" dirty="0">
              <a:solidFill>
                <a:srgbClr val="E25B00"/>
              </a:solidFill>
            </a:endParaRPr>
          </a:p>
          <a:p>
            <a:endParaRPr lang="en-BE" b="1" dirty="0">
              <a:solidFill>
                <a:srgbClr val="E25B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33381-A6B7-DA75-6D65-FAC658CB12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3570" y="6356351"/>
            <a:ext cx="3652630" cy="365125"/>
          </a:xfrm>
        </p:spPr>
        <p:txBody>
          <a:bodyPr/>
          <a:lstStyle/>
          <a:p>
            <a:r>
              <a:rPr lang="nl-NL" dirty="0"/>
              <a:t>15 | 06 | 2023 by Fotis Karayannis and Tasos Patrikakos, Athena RC</a:t>
            </a:r>
          </a:p>
        </p:txBody>
      </p:sp>
    </p:spTree>
    <p:extLst>
      <p:ext uri="{BB962C8B-B14F-4D97-AF65-F5344CB8AC3E}">
        <p14:creationId xmlns:p14="http://schemas.microsoft.com/office/powerpoint/2010/main" val="292395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54E5D-59CB-33A0-BD70-20080F2ACD4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ESFRI MOS</a:t>
            </a:r>
            <a:r>
              <a:rPr lang="en-US" sz="1400" dirty="0"/>
              <a:t>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StR-ESFRI supports ESFRI by developing a web-based system named “ESFRI Monitoring System” or </a:t>
            </a:r>
            <a:r>
              <a:rPr lang="en-US" sz="1400" b="1" dirty="0">
                <a:solidFill>
                  <a:srgbClr val="E25B00"/>
                </a:solidFill>
              </a:rPr>
              <a:t>ESFRI MoS</a:t>
            </a:r>
            <a:r>
              <a:rPr lang="en-US" sz="1400" dirty="0"/>
              <a:t>.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Central repository with set of info for all ESFRI </a:t>
            </a:r>
            <a:r>
              <a:rPr lang="en-US" sz="1400" dirty="0" err="1"/>
              <a:t>Ris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General information (descriptions, timeline, legal entities)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Data about the Political Support and Financial Commitment for each RI.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 version of MoS </a:t>
            </a:r>
            <a:r>
              <a:rPr lang="en-US" sz="1400" b="1" dirty="0"/>
              <a:t>private </a:t>
            </a:r>
            <a:r>
              <a:rPr lang="en-US" sz="1400" dirty="0"/>
              <a:t>to ESFRI delegations and RIs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 </a:t>
            </a:r>
            <a:r>
              <a:rPr lang="en-US" sz="1400" b="1" dirty="0"/>
              <a:t>public </a:t>
            </a:r>
            <a:r>
              <a:rPr lang="en-US" sz="1400" dirty="0"/>
              <a:t>version of MoS planned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Can be served through an interoperable web service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Facilitating exchange with other repositories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Ensuring that the available data are always up to date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This is planned in the next </a:t>
            </a:r>
            <a:r>
              <a:rPr lang="en-US" sz="1400" b="1" dirty="0"/>
              <a:t>~2-3 years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National CRIS systems may be able to harvest some info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Consider </a:t>
            </a:r>
            <a:r>
              <a:rPr lang="en-US" sz="1400" b="1" dirty="0"/>
              <a:t>link </a:t>
            </a:r>
            <a:r>
              <a:rPr lang="en-US" sz="1400" dirty="0"/>
              <a:t>with EOSC Observatory/monitoring.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92EFF1-3C79-7F03-889A-DF575EA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Key Contribution</a:t>
            </a:r>
            <a:r>
              <a:rPr lang="en-IE" dirty="0"/>
              <a:t>s</a:t>
            </a:r>
            <a:r>
              <a:rPr lang="en-BE" dirty="0"/>
              <a:t> to EOSC </a:t>
            </a:r>
            <a:r>
              <a:rPr lang="en-IE" dirty="0"/>
              <a:t>SRIA (3) 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4C33-BE9A-4452-D888-4E27E8B3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200B5-07CB-EE84-85F8-4A0B8D3AC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1306" y="905075"/>
            <a:ext cx="7372632" cy="603887"/>
          </a:xfrm>
        </p:spPr>
        <p:txBody>
          <a:bodyPr>
            <a:normAutofit lnSpcReduction="10000"/>
          </a:bodyPr>
          <a:lstStyle/>
          <a:p>
            <a:r>
              <a:rPr lang="en-BE" sz="1400" dirty="0"/>
              <a:t>Contribution</a:t>
            </a:r>
            <a:r>
              <a:rPr lang="en-US" sz="1400" dirty="0"/>
              <a:t>s</a:t>
            </a:r>
            <a:r>
              <a:rPr lang="en-BE" sz="1400" dirty="0"/>
              <a:t> of </a:t>
            </a:r>
            <a:r>
              <a:rPr lang="en-US" sz="1400" dirty="0"/>
              <a:t>StR-ESFRI3 to SRIA –</a:t>
            </a:r>
            <a:r>
              <a:rPr lang="en-US" sz="1400" b="1" dirty="0">
                <a:solidFill>
                  <a:srgbClr val="E25B00"/>
                </a:solidFill>
              </a:rPr>
              <a:t>EOSC Interoperability Framework</a:t>
            </a:r>
          </a:p>
          <a:p>
            <a:r>
              <a:rPr lang="en-US" sz="1400" dirty="0">
                <a:solidFill>
                  <a:srgbClr val="E25B00"/>
                </a:solidFill>
              </a:rPr>
              <a:t>The ESFRI Monitoring System – Interconnection with EOSC?</a:t>
            </a:r>
            <a:endParaRPr lang="en-US" sz="1400" dirty="0"/>
          </a:p>
          <a:p>
            <a:endParaRPr lang="en-US" b="1" dirty="0">
              <a:solidFill>
                <a:srgbClr val="E25B00"/>
              </a:solidFill>
            </a:endParaRPr>
          </a:p>
          <a:p>
            <a:endParaRPr lang="en-BE" b="1" dirty="0">
              <a:solidFill>
                <a:srgbClr val="E25B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33381-A6B7-DA75-6D65-FAC658CB12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3570" y="6356351"/>
            <a:ext cx="3652630" cy="365125"/>
          </a:xfrm>
        </p:spPr>
        <p:txBody>
          <a:bodyPr/>
          <a:lstStyle/>
          <a:p>
            <a:r>
              <a:rPr lang="nl-NL" dirty="0"/>
              <a:t>15 | 06 | 2023 by Fotis Karayannis and Tasos Patrikakos, Athena RC</a:t>
            </a:r>
          </a:p>
        </p:txBody>
      </p:sp>
    </p:spTree>
    <p:extLst>
      <p:ext uri="{BB962C8B-B14F-4D97-AF65-F5344CB8AC3E}">
        <p14:creationId xmlns:p14="http://schemas.microsoft.com/office/powerpoint/2010/main" val="369847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768B2-C006-254B-5AEA-9207905B22E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5683" y="1332176"/>
            <a:ext cx="7372634" cy="4382541"/>
          </a:xfrm>
        </p:spPr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ERAC and the Competitiveness Council </a:t>
            </a:r>
            <a:r>
              <a:rPr lang="en-US" sz="1200" dirty="0" err="1">
                <a:solidFill>
                  <a:srgbClr val="000000"/>
                </a:solidFill>
              </a:rPr>
              <a:t>recognised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E25B00"/>
                </a:solidFill>
              </a:rPr>
              <a:t>a key role of ESFRI and thematic RIs working together with EOSC </a:t>
            </a:r>
            <a:r>
              <a:rPr lang="en-US" sz="1200" dirty="0">
                <a:solidFill>
                  <a:srgbClr val="000000"/>
                </a:solidFill>
              </a:rPr>
              <a:t>core developers/operators to speed up implementation of Open Science policy/FAIR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Considered that </a:t>
            </a:r>
            <a:r>
              <a:rPr lang="en-US" sz="1200" b="1" dirty="0">
                <a:solidFill>
                  <a:srgbClr val="E25B00"/>
                </a:solidFill>
              </a:rPr>
              <a:t>coordination between ESFRI and the EOSC Steering Board</a:t>
            </a:r>
            <a:r>
              <a:rPr lang="en-US" sz="1200" dirty="0">
                <a:solidFill>
                  <a:srgbClr val="000000"/>
                </a:solidFill>
              </a:rPr>
              <a:t> is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New ESFRI-EOSC Task Force established </a:t>
            </a:r>
            <a:r>
              <a:rPr lang="en-US" sz="1200" dirty="0">
                <a:solidFill>
                  <a:srgbClr val="000000"/>
                </a:solidFill>
              </a:rPr>
              <a:t>- First meeting </a:t>
            </a:r>
            <a:r>
              <a:rPr lang="en-US" sz="1200" b="1" dirty="0">
                <a:solidFill>
                  <a:srgbClr val="000000"/>
                </a:solidFill>
              </a:rPr>
              <a:t>12 June 2023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Task Force members:</a:t>
            </a:r>
          </a:p>
          <a:p>
            <a:pPr marL="81153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EOSC SB</a:t>
            </a:r>
            <a:r>
              <a:rPr lang="en-US" sz="1200" dirty="0">
                <a:solidFill>
                  <a:srgbClr val="000000"/>
                </a:solidFill>
              </a:rPr>
              <a:t>: Volker Beckmann (TF Chair 6 months), Giorgio Rossi </a:t>
            </a:r>
          </a:p>
          <a:p>
            <a:pPr marL="81153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ESFRI:  </a:t>
            </a:r>
            <a:r>
              <a:rPr lang="en-US" sz="1200" dirty="0">
                <a:solidFill>
                  <a:srgbClr val="000000"/>
                </a:solidFill>
              </a:rPr>
              <a:t>Elena Hoffert and Jan </a:t>
            </a:r>
            <a:r>
              <a:rPr lang="en-US" sz="1200" dirty="0" err="1">
                <a:solidFill>
                  <a:srgbClr val="000000"/>
                </a:solidFill>
              </a:rPr>
              <a:t>Hrušak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marL="81153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EC: </a:t>
            </a:r>
            <a:r>
              <a:rPr lang="en-US" sz="1200" dirty="0">
                <a:solidFill>
                  <a:srgbClr val="000000"/>
                </a:solidFill>
              </a:rPr>
              <a:t>Javier Lopez Albacete and Martyn Chamberlain </a:t>
            </a:r>
          </a:p>
          <a:p>
            <a:pPr marL="81153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Observers: </a:t>
            </a:r>
            <a:r>
              <a:rPr lang="en-US" sz="1200" dirty="0">
                <a:solidFill>
                  <a:srgbClr val="000000"/>
                </a:solidFill>
              </a:rPr>
              <a:t>ERIC Forum, the EIRO forum, the EOSC Association, the e-IRG and on a rotational 6-month basis, one representative of European RI networks registered to the ESFRI Stakeholder Forum </a:t>
            </a:r>
          </a:p>
          <a:p>
            <a:pPr marL="8115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Mandate: Current ERA Policy Agenda (until end of 2024) with the possibility for renewal.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General objective: </a:t>
            </a:r>
            <a:r>
              <a:rPr lang="en-US" sz="1200" b="1" dirty="0">
                <a:solidFill>
                  <a:srgbClr val="000000"/>
                </a:solidFill>
              </a:rPr>
              <a:t>structured interface </a:t>
            </a:r>
            <a:r>
              <a:rPr lang="en-US" sz="1200" dirty="0">
                <a:solidFill>
                  <a:srgbClr val="000000"/>
                </a:solidFill>
              </a:rPr>
              <a:t>between ESFRI and EOSC SB (beyond the current ad-hoc cooperation).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Possible work priorities for first period: </a:t>
            </a:r>
          </a:p>
          <a:p>
            <a:pPr marL="8115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Help reducing fragmentation of the research data landscape in Europe by stimulating the </a:t>
            </a:r>
            <a:r>
              <a:rPr lang="en-US" sz="1200" b="1" dirty="0">
                <a:solidFill>
                  <a:srgbClr val="000000"/>
                </a:solidFill>
              </a:rPr>
              <a:t>connection of ESFRI </a:t>
            </a:r>
            <a:r>
              <a:rPr lang="en-US" sz="1200" b="1" dirty="0" err="1">
                <a:solidFill>
                  <a:srgbClr val="000000"/>
                </a:solidFill>
              </a:rPr>
              <a:t>Ris</a:t>
            </a:r>
            <a:r>
              <a:rPr lang="en-US" sz="1200" b="1" dirty="0">
                <a:solidFill>
                  <a:srgbClr val="000000"/>
                </a:solidFill>
              </a:rPr>
              <a:t>/ERICs to the EOSC federation </a:t>
            </a:r>
          </a:p>
          <a:p>
            <a:pPr marL="8115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Assisting in increasing of FAIR research data productivity in Europe</a:t>
            </a:r>
          </a:p>
          <a:p>
            <a:pPr marL="81153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811A8-390F-1B5C-56FD-8AF56FB9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Key </a:t>
            </a:r>
            <a:r>
              <a:rPr lang="en-IE" dirty="0" err="1"/>
              <a:t>i</a:t>
            </a:r>
            <a:r>
              <a:rPr lang="en-BE" dirty="0"/>
              <a:t>mpacts</a:t>
            </a:r>
            <a:r>
              <a:rPr lang="en-IE" dirty="0"/>
              <a:t> and deliverables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14AB7-4F8D-D468-B514-4CD49218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7B688-BE49-E25C-77D9-CCCACD170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8840" y="960900"/>
            <a:ext cx="7372632" cy="364765"/>
          </a:xfrm>
        </p:spPr>
        <p:txBody>
          <a:bodyPr/>
          <a:lstStyle/>
          <a:p>
            <a:r>
              <a:rPr lang="en-US" b="1" dirty="0"/>
              <a:t>StR-ESFRI3 – Impact related to EOSC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E25B00"/>
                </a:solidFill>
                <a:sym typeface="Wingdings" panose="05000000000000000000" pitchFamily="2" charset="2"/>
              </a:rPr>
              <a:t>Support the new ESFRI-EOSC Task Force</a:t>
            </a:r>
            <a:endParaRPr lang="en-BE" b="1" dirty="0">
              <a:solidFill>
                <a:srgbClr val="E25B00"/>
              </a:solidFill>
            </a:endParaRPr>
          </a:p>
          <a:p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5BE55-A8F5-B7EB-485D-AF18E21850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15 | 06 | 2023 by Fotis Karayannis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DBCC42-21C6-CAF9-741C-97ED6BA9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702" y="2145903"/>
            <a:ext cx="2405365" cy="1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09EDAE-0344-56DE-11EC-6C5A6FDDCB2B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High-level (ESFRI):</a:t>
            </a:r>
            <a:r>
              <a:rPr lang="en-US" sz="1800" dirty="0">
                <a:solidFill>
                  <a:srgbClr val="E25B00"/>
                </a:solidFill>
              </a:rPr>
              <a:t> </a:t>
            </a:r>
            <a:r>
              <a:rPr lang="en-US" sz="1800" b="1" dirty="0">
                <a:solidFill>
                  <a:srgbClr val="E25B00"/>
                </a:solidFill>
              </a:rPr>
              <a:t>ESFRI-EOSC Task Force</a:t>
            </a:r>
            <a:endParaRPr lang="en-US" sz="1800" dirty="0">
              <a:solidFill>
                <a:srgbClr val="E25B00"/>
              </a:solidFill>
            </a:endParaRP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Collaborations with </a:t>
            </a:r>
            <a:r>
              <a:rPr lang="en-US" sz="1800" b="1" dirty="0">
                <a:solidFill>
                  <a:srgbClr val="E25B00"/>
                </a:solidFill>
              </a:rPr>
              <a:t>EOSC-SB, EOSC-A, RIs, e-IRG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Lower level: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StR-ESFRI3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US" sz="1800" b="0" i="0" u="none" strike="noStrike" dirty="0">
                <a:solidFill>
                  <a:srgbClr val="008691"/>
                </a:solidFill>
                <a:effectLst/>
                <a:latin typeface="Roboto" panose="02000000000000000000" pitchFamily="2" charset="0"/>
              </a:rPr>
              <a:t>EOSC-A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/ </a:t>
            </a:r>
            <a:r>
              <a:rPr lang="en-US" sz="1800" b="0" i="0" u="none" strike="noStrike" dirty="0">
                <a:solidFill>
                  <a:srgbClr val="008691"/>
                </a:solidFill>
                <a:effectLst/>
                <a:latin typeface="Roboto" panose="02000000000000000000" pitchFamily="2" charset="0"/>
              </a:rPr>
              <a:t>EOSC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Forum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Roboto" panose="02000000000000000000" pitchFamily="2" charset="0"/>
              </a:rPr>
              <a:t>Contributing to EOSC-A – EOSC Forum Groups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</a:rPr>
              <a:t>StR-ESFRI3 – EOSC-A Task Forces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Roboto" panose="02000000000000000000" pitchFamily="2" charset="0"/>
              </a:rPr>
              <a:t>TF Researcher Engagement and Adoption (REA)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Roboto" panose="02000000000000000000" pitchFamily="2" charset="0"/>
              </a:rPr>
              <a:t>TF Sustainability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</a:rPr>
              <a:t>ESFRI-EOSC TF? – StR-ESFRI3  – EOSC-A TF REA/other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25B00"/>
                </a:solidFill>
                <a:latin typeface="Roboto" panose="02000000000000000000" pitchFamily="2" charset="0"/>
              </a:rPr>
              <a:t>Joint workshop</a:t>
            </a:r>
            <a:r>
              <a:rPr lang="en-US" sz="1800" dirty="0">
                <a:latin typeface="Roboto" panose="02000000000000000000" pitchFamily="2" charset="0"/>
              </a:rPr>
              <a:t> on Researchers Engagement/Added-value for EOSC (RI) users?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>
              <a:latin typeface="Roboto" panose="02000000000000000000" pitchFamily="2" charset="0"/>
            </a:endParaRPr>
          </a:p>
          <a:p>
            <a:pPr marL="92583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endParaRPr lang="en-GB" sz="1200" dirty="0">
              <a:solidFill>
                <a:srgbClr val="000000"/>
              </a:solidFill>
            </a:endParaRPr>
          </a:p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B88A6-0636-22B7-7E9D-E6798F3C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Dependencies and Collaborations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33610-ECF1-D75D-D2A8-4F40BDF2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1D436-35B0-5074-DA22-96E732DF95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StR-ESFRI3</a:t>
            </a:r>
            <a:endParaRPr lang="en-BE" dirty="0"/>
          </a:p>
          <a:p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C05E5-DBE8-7782-1A13-563D509EBF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15 | 06 | 2023 by Fotis Karayannis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26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4654E-AF1A-310F-C257-7D83602D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Your vision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383C5-1D76-5755-41BB-51EC70AB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46473-65E1-5C70-8D40-40E69E33E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E25B00"/>
                </a:solidFill>
              </a:rPr>
              <a:t>StR-ESFRI3 – Slide by Yannis Ioannidis at 3</a:t>
            </a:r>
            <a:r>
              <a:rPr lang="en-US" b="1" i="1" baseline="30000" dirty="0">
                <a:solidFill>
                  <a:srgbClr val="E25B00"/>
                </a:solidFill>
              </a:rPr>
              <a:t>rd</a:t>
            </a:r>
            <a:r>
              <a:rPr lang="en-US" b="1" i="1" dirty="0">
                <a:solidFill>
                  <a:srgbClr val="E25B00"/>
                </a:solidFill>
              </a:rPr>
              <a:t> ESFRI-EOSC Workshop, Jan 2022</a:t>
            </a:r>
            <a:endParaRPr lang="en-BE" b="1" i="1" dirty="0">
              <a:solidFill>
                <a:srgbClr val="E25B00"/>
              </a:solidFill>
            </a:endParaRPr>
          </a:p>
          <a:p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2177E-4EDB-5254-9FDF-DA53E90276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15 | 06 | 2023 by Fotis Karayannis</a:t>
            </a:r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8AACAB-97C3-E522-6897-DEEB7D05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15521"/>
            <a:ext cx="8917873" cy="49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66ACBD5E-2308-447F-8F88-599E7C3B47DE}"/>
              </a:ext>
            </a:extLst>
          </p:cNvPr>
          <p:cNvSpPr/>
          <p:nvPr/>
        </p:nvSpPr>
        <p:spPr>
          <a:xfrm>
            <a:off x="704425" y="4648041"/>
            <a:ext cx="8304494" cy="317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Computing </a:t>
            </a:r>
            <a:r>
              <a:rPr lang="en-GB" sz="1350"/>
              <a:t>and Storage infrastructures </a:t>
            </a:r>
            <a:r>
              <a:rPr lang="en-GB" sz="1350" dirty="0"/>
              <a:t>(EU/National)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8492D8B1-F623-41F9-9E20-EFF8CA504770}"/>
              </a:ext>
            </a:extLst>
          </p:cNvPr>
          <p:cNvSpPr/>
          <p:nvPr/>
        </p:nvSpPr>
        <p:spPr>
          <a:xfrm>
            <a:off x="700268" y="2821673"/>
            <a:ext cx="8245700" cy="3172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Virtual Research Environments  (EU/National)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0D3CAE08-5C3F-4C50-8CC5-29D75B0ACED4}"/>
              </a:ext>
            </a:extLst>
          </p:cNvPr>
          <p:cNvSpPr/>
          <p:nvPr/>
        </p:nvSpPr>
        <p:spPr>
          <a:xfrm>
            <a:off x="653781" y="3222814"/>
            <a:ext cx="8245700" cy="131192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Data infrastructures (EU/Regional/National) </a:t>
            </a:r>
          </a:p>
          <a:p>
            <a:pPr algn="ctr"/>
            <a:r>
              <a:rPr lang="en-GB" sz="1350" dirty="0"/>
              <a:t>including Scholarly Communications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66752745-6F96-4EF6-B169-65BF8689BD8F}"/>
              </a:ext>
            </a:extLst>
          </p:cNvPr>
          <p:cNvSpPr/>
          <p:nvPr/>
        </p:nvSpPr>
        <p:spPr>
          <a:xfrm>
            <a:off x="704425" y="1439268"/>
            <a:ext cx="8245700" cy="12845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2B439B-0883-4FEC-8E5B-04DF4A9E07A5}"/>
              </a:ext>
            </a:extLst>
          </p:cNvPr>
          <p:cNvSpPr/>
          <p:nvPr/>
        </p:nvSpPr>
        <p:spPr>
          <a:xfrm>
            <a:off x="819051" y="1526419"/>
            <a:ext cx="2164205" cy="3284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2E79F15-ED17-4941-A12B-D63BF1A26956}"/>
              </a:ext>
            </a:extLst>
          </p:cNvPr>
          <p:cNvSpPr/>
          <p:nvPr/>
        </p:nvSpPr>
        <p:spPr>
          <a:xfrm>
            <a:off x="814892" y="1777300"/>
            <a:ext cx="2164205" cy="2736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6" name="Rounded Rectangle 22">
            <a:extLst>
              <a:ext uri="{FF2B5EF4-FFF2-40B4-BE49-F238E27FC236}">
                <a16:creationId xmlns:a16="http://schemas.microsoft.com/office/drawing/2014/main" id="{F77B899F-10A2-4B45-884E-2D8360207DB4}"/>
              </a:ext>
            </a:extLst>
          </p:cNvPr>
          <p:cNvSpPr/>
          <p:nvPr/>
        </p:nvSpPr>
        <p:spPr>
          <a:xfrm>
            <a:off x="1532965" y="3248151"/>
            <a:ext cx="768686" cy="277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prstClr val="white"/>
                </a:solidFill>
                <a:latin typeface="Calibri"/>
              </a:rPr>
              <a:t>Centralised</a:t>
            </a:r>
            <a:r>
              <a:rPr lang="en-US" sz="900" dirty="0">
                <a:solidFill>
                  <a:prstClr val="white"/>
                </a:solidFill>
                <a:latin typeface="Calibri"/>
              </a:rPr>
              <a:t> RI1</a:t>
            </a:r>
          </a:p>
        </p:txBody>
      </p:sp>
      <p:sp>
        <p:nvSpPr>
          <p:cNvPr id="62" name="Rounded Rectangle 22">
            <a:extLst>
              <a:ext uri="{FF2B5EF4-FFF2-40B4-BE49-F238E27FC236}">
                <a16:creationId xmlns:a16="http://schemas.microsoft.com/office/drawing/2014/main" id="{49606842-61A8-4A3B-9EC2-75A86CA881BE}"/>
              </a:ext>
            </a:extLst>
          </p:cNvPr>
          <p:cNvSpPr/>
          <p:nvPr/>
        </p:nvSpPr>
        <p:spPr>
          <a:xfrm>
            <a:off x="1009701" y="4119638"/>
            <a:ext cx="747898" cy="3068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Distributed RI3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B54D0C-E9CC-467D-955C-BB36CC48CFE5}"/>
              </a:ext>
            </a:extLst>
          </p:cNvPr>
          <p:cNvSpPr txBox="1"/>
          <p:nvPr/>
        </p:nvSpPr>
        <p:spPr>
          <a:xfrm>
            <a:off x="1779771" y="4237005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64" name="Rounded Rectangle 22">
            <a:extLst>
              <a:ext uri="{FF2B5EF4-FFF2-40B4-BE49-F238E27FC236}">
                <a16:creationId xmlns:a16="http://schemas.microsoft.com/office/drawing/2014/main" id="{021AF7F7-4232-4D2D-8F7B-A8DB378B77CA}"/>
              </a:ext>
            </a:extLst>
          </p:cNvPr>
          <p:cNvSpPr/>
          <p:nvPr/>
        </p:nvSpPr>
        <p:spPr>
          <a:xfrm>
            <a:off x="1008726" y="3669052"/>
            <a:ext cx="717746" cy="2961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Multi-site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RI2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B3A18C-DB52-4439-881C-A4A4302A9E94}"/>
              </a:ext>
            </a:extLst>
          </p:cNvPr>
          <p:cNvSpPr txBox="1"/>
          <p:nvPr/>
        </p:nvSpPr>
        <p:spPr>
          <a:xfrm>
            <a:off x="1779771" y="3670598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56F9A62-DB5C-4535-A5E2-A64659FBBA24}"/>
              </a:ext>
            </a:extLst>
          </p:cNvPr>
          <p:cNvSpPr/>
          <p:nvPr/>
        </p:nvSpPr>
        <p:spPr>
          <a:xfrm>
            <a:off x="939384" y="1908020"/>
            <a:ext cx="1938728" cy="7610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2AC0A86-0363-4D3E-ACD2-300A2F4B7928}"/>
              </a:ext>
            </a:extLst>
          </p:cNvPr>
          <p:cNvSpPr/>
          <p:nvPr/>
        </p:nvSpPr>
        <p:spPr>
          <a:xfrm>
            <a:off x="951820" y="2240684"/>
            <a:ext cx="374810" cy="2779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Data</a:t>
            </a:r>
          </a:p>
        </p:txBody>
      </p:sp>
      <p:sp>
        <p:nvSpPr>
          <p:cNvPr id="71" name="Rounded Rectangle 22">
            <a:extLst>
              <a:ext uri="{FF2B5EF4-FFF2-40B4-BE49-F238E27FC236}">
                <a16:creationId xmlns:a16="http://schemas.microsoft.com/office/drawing/2014/main" id="{C8873EC6-D1F4-4CF6-B34E-81DC9ABBBBB6}"/>
              </a:ext>
            </a:extLst>
          </p:cNvPr>
          <p:cNvSpPr/>
          <p:nvPr/>
        </p:nvSpPr>
        <p:spPr>
          <a:xfrm>
            <a:off x="2096485" y="4127134"/>
            <a:ext cx="747898" cy="3068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Distributed RI3</a:t>
            </a:r>
          </a:p>
        </p:txBody>
      </p:sp>
      <p:sp>
        <p:nvSpPr>
          <p:cNvPr id="72" name="Rounded Rectangle 22">
            <a:extLst>
              <a:ext uri="{FF2B5EF4-FFF2-40B4-BE49-F238E27FC236}">
                <a16:creationId xmlns:a16="http://schemas.microsoft.com/office/drawing/2014/main" id="{ED7EA2D4-3CBC-4F8F-B9CE-CF036F303AD2}"/>
              </a:ext>
            </a:extLst>
          </p:cNvPr>
          <p:cNvSpPr/>
          <p:nvPr/>
        </p:nvSpPr>
        <p:spPr>
          <a:xfrm>
            <a:off x="2095510" y="3676544"/>
            <a:ext cx="717746" cy="2961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Multi-site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RI2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6450C6-96E5-4B6B-8600-C51600742DFB}"/>
              </a:ext>
            </a:extLst>
          </p:cNvPr>
          <p:cNvSpPr txBox="1"/>
          <p:nvPr/>
        </p:nvSpPr>
        <p:spPr>
          <a:xfrm>
            <a:off x="1314801" y="1928750"/>
            <a:ext cx="1286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Thematic core services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A078731-7884-483C-BDFA-6DA740D0757B}"/>
              </a:ext>
            </a:extLst>
          </p:cNvPr>
          <p:cNvSpPr/>
          <p:nvPr/>
        </p:nvSpPr>
        <p:spPr>
          <a:xfrm>
            <a:off x="1350578" y="2237205"/>
            <a:ext cx="539022" cy="2779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Data Products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FE6FBCC-4973-479E-B405-343E7EB6226D}"/>
              </a:ext>
            </a:extLst>
          </p:cNvPr>
          <p:cNvSpPr/>
          <p:nvPr/>
        </p:nvSpPr>
        <p:spPr>
          <a:xfrm>
            <a:off x="1904874" y="2231917"/>
            <a:ext cx="374810" cy="2779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S/W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1C62AB1-8438-4BF0-B93F-96011F6D8892}"/>
              </a:ext>
            </a:extLst>
          </p:cNvPr>
          <p:cNvSpPr/>
          <p:nvPr/>
        </p:nvSpPr>
        <p:spPr>
          <a:xfrm>
            <a:off x="2298847" y="2236972"/>
            <a:ext cx="545536" cy="2779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Services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8B1775-E061-4568-899D-7FB4511BFC15}"/>
              </a:ext>
            </a:extLst>
          </p:cNvPr>
          <p:cNvSpPr txBox="1"/>
          <p:nvPr/>
        </p:nvSpPr>
        <p:spPr>
          <a:xfrm>
            <a:off x="1411747" y="1546468"/>
            <a:ext cx="1092195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b="1" dirty="0"/>
              <a:t>Thematic Cluster</a:t>
            </a:r>
            <a:endParaRPr lang="en-GB" sz="900" b="1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A772D9DC-A6F7-42BE-8FFD-67D7ECF8E215}"/>
              </a:ext>
            </a:extLst>
          </p:cNvPr>
          <p:cNvSpPr/>
          <p:nvPr/>
        </p:nvSpPr>
        <p:spPr>
          <a:xfrm>
            <a:off x="6657739" y="1519355"/>
            <a:ext cx="2164205" cy="32842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BCC3180-0E59-433B-BEF9-FB985917B343}"/>
              </a:ext>
            </a:extLst>
          </p:cNvPr>
          <p:cNvSpPr/>
          <p:nvPr/>
        </p:nvSpPr>
        <p:spPr>
          <a:xfrm>
            <a:off x="6709992" y="1782024"/>
            <a:ext cx="2063021" cy="27249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6" name="Rounded Rectangle 22">
            <a:extLst>
              <a:ext uri="{FF2B5EF4-FFF2-40B4-BE49-F238E27FC236}">
                <a16:creationId xmlns:a16="http://schemas.microsoft.com/office/drawing/2014/main" id="{9FEB3A4F-DF1C-4093-B9E5-C2EB8A878F01}"/>
              </a:ext>
            </a:extLst>
          </p:cNvPr>
          <p:cNvSpPr/>
          <p:nvPr/>
        </p:nvSpPr>
        <p:spPr>
          <a:xfrm>
            <a:off x="7395466" y="3295089"/>
            <a:ext cx="742069" cy="2689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prstClr val="white"/>
                </a:solidFill>
                <a:latin typeface="Calibri"/>
              </a:rPr>
              <a:t>Centralised</a:t>
            </a:r>
            <a:r>
              <a:rPr lang="en-US" sz="900" dirty="0">
                <a:solidFill>
                  <a:prstClr val="white"/>
                </a:solidFill>
                <a:latin typeface="Calibri"/>
              </a:rPr>
              <a:t> RI4</a:t>
            </a:r>
          </a:p>
        </p:txBody>
      </p:sp>
      <p:sp>
        <p:nvSpPr>
          <p:cNvPr id="107" name="Rounded Rectangle 22">
            <a:extLst>
              <a:ext uri="{FF2B5EF4-FFF2-40B4-BE49-F238E27FC236}">
                <a16:creationId xmlns:a16="http://schemas.microsoft.com/office/drawing/2014/main" id="{3134BA8A-F93D-4E60-BFA1-568DE2318B3F}"/>
              </a:ext>
            </a:extLst>
          </p:cNvPr>
          <p:cNvSpPr/>
          <p:nvPr/>
        </p:nvSpPr>
        <p:spPr>
          <a:xfrm>
            <a:off x="6827908" y="4105941"/>
            <a:ext cx="722002" cy="29799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Distributed RI6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E922CF4-642A-4592-BEE1-242150F2B334}"/>
              </a:ext>
            </a:extLst>
          </p:cNvPr>
          <p:cNvSpPr txBox="1"/>
          <p:nvPr/>
        </p:nvSpPr>
        <p:spPr>
          <a:xfrm>
            <a:off x="7618459" y="4229941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109" name="Rounded Rectangle 22">
            <a:extLst>
              <a:ext uri="{FF2B5EF4-FFF2-40B4-BE49-F238E27FC236}">
                <a16:creationId xmlns:a16="http://schemas.microsoft.com/office/drawing/2014/main" id="{742FB2B5-81D4-48D1-A970-B73A265BCE98}"/>
              </a:ext>
            </a:extLst>
          </p:cNvPr>
          <p:cNvSpPr/>
          <p:nvPr/>
        </p:nvSpPr>
        <p:spPr>
          <a:xfrm>
            <a:off x="6827908" y="3724267"/>
            <a:ext cx="692894" cy="2875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Multi-site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RI5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EEA9544-87A9-4568-AEC7-5765B3B55164}"/>
              </a:ext>
            </a:extLst>
          </p:cNvPr>
          <p:cNvSpPr txBox="1"/>
          <p:nvPr/>
        </p:nvSpPr>
        <p:spPr>
          <a:xfrm>
            <a:off x="7618459" y="3663534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C611EB2-B44C-4A63-ADB4-E24E82110D86}"/>
              </a:ext>
            </a:extLst>
          </p:cNvPr>
          <p:cNvSpPr/>
          <p:nvPr/>
        </p:nvSpPr>
        <p:spPr>
          <a:xfrm>
            <a:off x="6778072" y="1900956"/>
            <a:ext cx="1938728" cy="761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highlight>
                <a:srgbClr val="008000"/>
              </a:highlight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15AF275-C187-40A9-9DB6-75F2DBEE08B1}"/>
              </a:ext>
            </a:extLst>
          </p:cNvPr>
          <p:cNvSpPr/>
          <p:nvPr/>
        </p:nvSpPr>
        <p:spPr>
          <a:xfrm>
            <a:off x="6790508" y="2233620"/>
            <a:ext cx="374810" cy="2779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Data</a:t>
            </a:r>
          </a:p>
        </p:txBody>
      </p:sp>
      <p:sp>
        <p:nvSpPr>
          <p:cNvPr id="113" name="Rounded Rectangle 22">
            <a:extLst>
              <a:ext uri="{FF2B5EF4-FFF2-40B4-BE49-F238E27FC236}">
                <a16:creationId xmlns:a16="http://schemas.microsoft.com/office/drawing/2014/main" id="{29C2B6E7-5DDF-4DF8-8B04-FA5570124C88}"/>
              </a:ext>
            </a:extLst>
          </p:cNvPr>
          <p:cNvSpPr/>
          <p:nvPr/>
        </p:nvSpPr>
        <p:spPr>
          <a:xfrm>
            <a:off x="7914693" y="4113437"/>
            <a:ext cx="722002" cy="29799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Distributed RI6</a:t>
            </a:r>
          </a:p>
        </p:txBody>
      </p:sp>
      <p:sp>
        <p:nvSpPr>
          <p:cNvPr id="114" name="Rounded Rectangle 22">
            <a:extLst>
              <a:ext uri="{FF2B5EF4-FFF2-40B4-BE49-F238E27FC236}">
                <a16:creationId xmlns:a16="http://schemas.microsoft.com/office/drawing/2014/main" id="{BFEA227D-F7A4-4478-9DAB-2297C2884FFB}"/>
              </a:ext>
            </a:extLst>
          </p:cNvPr>
          <p:cNvSpPr/>
          <p:nvPr/>
        </p:nvSpPr>
        <p:spPr>
          <a:xfrm>
            <a:off x="7914692" y="3724267"/>
            <a:ext cx="692894" cy="2875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Multi-site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RI5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95620EB-5A90-448F-A770-624A29E89F2C}"/>
              </a:ext>
            </a:extLst>
          </p:cNvPr>
          <p:cNvSpPr txBox="1"/>
          <p:nvPr/>
        </p:nvSpPr>
        <p:spPr>
          <a:xfrm>
            <a:off x="7153489" y="1921685"/>
            <a:ext cx="1286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Thematic core services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A01322D8-E50F-4C3C-81D2-5D6D86004B27}"/>
              </a:ext>
            </a:extLst>
          </p:cNvPr>
          <p:cNvSpPr/>
          <p:nvPr/>
        </p:nvSpPr>
        <p:spPr>
          <a:xfrm>
            <a:off x="7189265" y="2230141"/>
            <a:ext cx="539022" cy="2779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Data Products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7FC83A6-9039-42F9-831B-CFAE826DA211}"/>
              </a:ext>
            </a:extLst>
          </p:cNvPr>
          <p:cNvSpPr/>
          <p:nvPr/>
        </p:nvSpPr>
        <p:spPr>
          <a:xfrm>
            <a:off x="7743562" y="2224853"/>
            <a:ext cx="374810" cy="2779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S/W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7606D1E-251E-463D-B4A7-A4E6143FE25B}"/>
              </a:ext>
            </a:extLst>
          </p:cNvPr>
          <p:cNvSpPr/>
          <p:nvPr/>
        </p:nvSpPr>
        <p:spPr>
          <a:xfrm>
            <a:off x="8137535" y="2229907"/>
            <a:ext cx="545536" cy="2779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Services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9EFF1E6-5060-45A0-8847-F1312A3AD7D5}"/>
              </a:ext>
            </a:extLst>
          </p:cNvPr>
          <p:cNvSpPr txBox="1"/>
          <p:nvPr/>
        </p:nvSpPr>
        <p:spPr>
          <a:xfrm>
            <a:off x="7250435" y="1539404"/>
            <a:ext cx="1092195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b="1" dirty="0"/>
              <a:t>Thematic Cluster</a:t>
            </a:r>
            <a:endParaRPr lang="en-GB" sz="9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E7D5842-830F-4297-BD3D-0004424E9940}"/>
              </a:ext>
            </a:extLst>
          </p:cNvPr>
          <p:cNvSpPr txBox="1"/>
          <p:nvPr/>
        </p:nvSpPr>
        <p:spPr>
          <a:xfrm>
            <a:off x="4809350" y="4237005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121" name="Callout: Down Arrow 120">
            <a:extLst>
              <a:ext uri="{FF2B5EF4-FFF2-40B4-BE49-F238E27FC236}">
                <a16:creationId xmlns:a16="http://schemas.microsoft.com/office/drawing/2014/main" id="{A7EAD5BA-1920-45D1-BC57-934F0EA13DE2}"/>
              </a:ext>
            </a:extLst>
          </p:cNvPr>
          <p:cNvSpPr/>
          <p:nvPr/>
        </p:nvSpPr>
        <p:spPr>
          <a:xfrm>
            <a:off x="7560437" y="1072160"/>
            <a:ext cx="472190" cy="466569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4E715673-03A8-435C-A01C-16327B4AA756}"/>
              </a:ext>
            </a:extLst>
          </p:cNvPr>
          <p:cNvSpPr/>
          <p:nvPr/>
        </p:nvSpPr>
        <p:spPr>
          <a:xfrm>
            <a:off x="3185932" y="1539404"/>
            <a:ext cx="3246836" cy="10609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8849A51-1B69-4457-A835-C67694E70216}"/>
              </a:ext>
            </a:extLst>
          </p:cNvPr>
          <p:cNvSpPr txBox="1"/>
          <p:nvPr/>
        </p:nvSpPr>
        <p:spPr>
          <a:xfrm>
            <a:off x="4052220" y="1588252"/>
            <a:ext cx="153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Integrated core services</a:t>
            </a:r>
            <a:endParaRPr lang="en-GB" sz="9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20737B6F-A353-4EC7-A3A6-BCA40E1E1D1D}"/>
              </a:ext>
            </a:extLst>
          </p:cNvPr>
          <p:cNvSpPr/>
          <p:nvPr/>
        </p:nvSpPr>
        <p:spPr>
          <a:xfrm>
            <a:off x="3281460" y="1847505"/>
            <a:ext cx="763839" cy="6348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Cross-thematic/ integrated Data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39FCB61-246F-45A3-B58A-9EEA633391D4}"/>
              </a:ext>
            </a:extLst>
          </p:cNvPr>
          <p:cNvSpPr/>
          <p:nvPr/>
        </p:nvSpPr>
        <p:spPr>
          <a:xfrm>
            <a:off x="4075443" y="1847038"/>
            <a:ext cx="671045" cy="6348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Metadata Integration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745F023-E6C0-49E7-973C-7B26B968E9D3}"/>
              </a:ext>
            </a:extLst>
          </p:cNvPr>
          <p:cNvSpPr/>
          <p:nvPr/>
        </p:nvSpPr>
        <p:spPr>
          <a:xfrm>
            <a:off x="4776631" y="1847038"/>
            <a:ext cx="517393" cy="6348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S/W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8C64288E-1DF1-486D-81F7-FBD4D1E58B56}"/>
              </a:ext>
            </a:extLst>
          </p:cNvPr>
          <p:cNvSpPr/>
          <p:nvPr/>
        </p:nvSpPr>
        <p:spPr>
          <a:xfrm>
            <a:off x="5327753" y="1867933"/>
            <a:ext cx="1005874" cy="6031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Cross-thematic/integrated Services</a:t>
            </a:r>
          </a:p>
        </p:txBody>
      </p:sp>
      <p:sp>
        <p:nvSpPr>
          <p:cNvPr id="129" name="Callout: Down Arrow 128">
            <a:extLst>
              <a:ext uri="{FF2B5EF4-FFF2-40B4-BE49-F238E27FC236}">
                <a16:creationId xmlns:a16="http://schemas.microsoft.com/office/drawing/2014/main" id="{EAE38B92-6B41-45B9-A12C-6C88EA172314}"/>
              </a:ext>
            </a:extLst>
          </p:cNvPr>
          <p:cNvSpPr/>
          <p:nvPr/>
        </p:nvSpPr>
        <p:spPr>
          <a:xfrm>
            <a:off x="4529401" y="973304"/>
            <a:ext cx="472190" cy="466569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Users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926231D-1685-47AB-B9B1-493AB5655C82}"/>
              </a:ext>
            </a:extLst>
          </p:cNvPr>
          <p:cNvSpPr/>
          <p:nvPr/>
        </p:nvSpPr>
        <p:spPr>
          <a:xfrm>
            <a:off x="704425" y="5010962"/>
            <a:ext cx="8304494" cy="317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Other Services Infrastructures (AAI, Middleware/) (EU/National)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3BA86D49-45EA-4B70-8CE3-8E7CFAF72DCB}"/>
              </a:ext>
            </a:extLst>
          </p:cNvPr>
          <p:cNvSpPr/>
          <p:nvPr/>
        </p:nvSpPr>
        <p:spPr>
          <a:xfrm>
            <a:off x="700268" y="5387111"/>
            <a:ext cx="8304494" cy="317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Network Connectivity Infrastructures (EU/National)</a:t>
            </a:r>
          </a:p>
        </p:txBody>
      </p:sp>
      <p:sp>
        <p:nvSpPr>
          <p:cNvPr id="57" name="Callout: Down Arrow 56">
            <a:extLst>
              <a:ext uri="{FF2B5EF4-FFF2-40B4-BE49-F238E27FC236}">
                <a16:creationId xmlns:a16="http://schemas.microsoft.com/office/drawing/2014/main" id="{E91F25E4-1665-4234-A99E-379297A2FB98}"/>
              </a:ext>
            </a:extLst>
          </p:cNvPr>
          <p:cNvSpPr/>
          <p:nvPr/>
        </p:nvSpPr>
        <p:spPr>
          <a:xfrm>
            <a:off x="1659438" y="1086746"/>
            <a:ext cx="472190" cy="466569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51" name="Callout: Right Arrow 50">
            <a:extLst>
              <a:ext uri="{FF2B5EF4-FFF2-40B4-BE49-F238E27FC236}">
                <a16:creationId xmlns:a16="http://schemas.microsoft.com/office/drawing/2014/main" id="{D3F04393-14DA-4104-950F-E78ECB15886D}"/>
              </a:ext>
            </a:extLst>
          </p:cNvPr>
          <p:cNvSpPr/>
          <p:nvPr/>
        </p:nvSpPr>
        <p:spPr>
          <a:xfrm>
            <a:off x="60908" y="4652036"/>
            <a:ext cx="635557" cy="31729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b="1" dirty="0"/>
              <a:t>Users</a:t>
            </a:r>
            <a:endParaRPr lang="en-GB" sz="825" b="1" dirty="0"/>
          </a:p>
        </p:txBody>
      </p:sp>
      <p:sp>
        <p:nvSpPr>
          <p:cNvPr id="55" name="Callout: Right Arrow 54">
            <a:extLst>
              <a:ext uri="{FF2B5EF4-FFF2-40B4-BE49-F238E27FC236}">
                <a16:creationId xmlns:a16="http://schemas.microsoft.com/office/drawing/2014/main" id="{D944A011-980B-4D67-8F75-D06A749E4D77}"/>
              </a:ext>
            </a:extLst>
          </p:cNvPr>
          <p:cNvSpPr/>
          <p:nvPr/>
        </p:nvSpPr>
        <p:spPr>
          <a:xfrm>
            <a:off x="0" y="2821673"/>
            <a:ext cx="686712" cy="317297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50" b="1" dirty="0"/>
              <a:t>Users</a:t>
            </a:r>
            <a:endParaRPr lang="en-GB" sz="1350" b="1" dirty="0"/>
          </a:p>
        </p:txBody>
      </p:sp>
      <p:sp>
        <p:nvSpPr>
          <p:cNvPr id="56" name="Callout: Right Arrow 55">
            <a:extLst>
              <a:ext uri="{FF2B5EF4-FFF2-40B4-BE49-F238E27FC236}">
                <a16:creationId xmlns:a16="http://schemas.microsoft.com/office/drawing/2014/main" id="{8E8C6F37-3F01-4BF6-9367-2919B9BAAC3E}"/>
              </a:ext>
            </a:extLst>
          </p:cNvPr>
          <p:cNvSpPr/>
          <p:nvPr/>
        </p:nvSpPr>
        <p:spPr>
          <a:xfrm>
            <a:off x="16145" y="3724453"/>
            <a:ext cx="635557" cy="317297"/>
          </a:xfrm>
          <a:prstGeom prst="rightArrow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75" b="1" dirty="0"/>
              <a:t>Users</a:t>
            </a:r>
            <a:endParaRPr lang="en-GB" sz="1350" b="1" dirty="0"/>
          </a:p>
        </p:txBody>
      </p:sp>
      <p:sp>
        <p:nvSpPr>
          <p:cNvPr id="59" name="Callout: Right Arrow 58">
            <a:extLst>
              <a:ext uri="{FF2B5EF4-FFF2-40B4-BE49-F238E27FC236}">
                <a16:creationId xmlns:a16="http://schemas.microsoft.com/office/drawing/2014/main" id="{83D2F732-5F7C-41BD-AF80-8614F6BAAF57}"/>
              </a:ext>
            </a:extLst>
          </p:cNvPr>
          <p:cNvSpPr/>
          <p:nvPr/>
        </p:nvSpPr>
        <p:spPr>
          <a:xfrm>
            <a:off x="609111" y="3362050"/>
            <a:ext cx="295775" cy="317297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Callout: Right Arrow 59">
            <a:extLst>
              <a:ext uri="{FF2B5EF4-FFF2-40B4-BE49-F238E27FC236}">
                <a16:creationId xmlns:a16="http://schemas.microsoft.com/office/drawing/2014/main" id="{A383374C-A8D4-46E1-AD05-74462CC5BD29}"/>
              </a:ext>
            </a:extLst>
          </p:cNvPr>
          <p:cNvSpPr/>
          <p:nvPr/>
        </p:nvSpPr>
        <p:spPr>
          <a:xfrm>
            <a:off x="589467" y="4018285"/>
            <a:ext cx="295775" cy="317297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Callout: Right Arrow 60">
            <a:extLst>
              <a:ext uri="{FF2B5EF4-FFF2-40B4-BE49-F238E27FC236}">
                <a16:creationId xmlns:a16="http://schemas.microsoft.com/office/drawing/2014/main" id="{53CEEB0F-47EB-4B06-9694-1B9E085409E3}"/>
              </a:ext>
            </a:extLst>
          </p:cNvPr>
          <p:cNvSpPr/>
          <p:nvPr/>
        </p:nvSpPr>
        <p:spPr>
          <a:xfrm rot="10800000">
            <a:off x="8620311" y="3267905"/>
            <a:ext cx="295775" cy="317297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Callout: Right Arrow 65">
            <a:extLst>
              <a:ext uri="{FF2B5EF4-FFF2-40B4-BE49-F238E27FC236}">
                <a16:creationId xmlns:a16="http://schemas.microsoft.com/office/drawing/2014/main" id="{08B50689-12B9-4828-BECF-0A7D5AD31B47}"/>
              </a:ext>
            </a:extLst>
          </p:cNvPr>
          <p:cNvSpPr/>
          <p:nvPr/>
        </p:nvSpPr>
        <p:spPr>
          <a:xfrm rot="10800000">
            <a:off x="8635828" y="3923235"/>
            <a:ext cx="295775" cy="317297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Callout: Right Arrow 66">
            <a:extLst>
              <a:ext uri="{FF2B5EF4-FFF2-40B4-BE49-F238E27FC236}">
                <a16:creationId xmlns:a16="http://schemas.microsoft.com/office/drawing/2014/main" id="{FFF6650D-85EF-4FDC-885C-7132D8706758}"/>
              </a:ext>
            </a:extLst>
          </p:cNvPr>
          <p:cNvSpPr/>
          <p:nvPr/>
        </p:nvSpPr>
        <p:spPr>
          <a:xfrm>
            <a:off x="71972" y="5046556"/>
            <a:ext cx="635557" cy="31729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b="1" dirty="0"/>
              <a:t>Users</a:t>
            </a:r>
            <a:endParaRPr lang="en-GB" sz="825" b="1" dirty="0"/>
          </a:p>
        </p:txBody>
      </p:sp>
      <p:sp>
        <p:nvSpPr>
          <p:cNvPr id="70" name="Callout: Right Arrow 69">
            <a:extLst>
              <a:ext uri="{FF2B5EF4-FFF2-40B4-BE49-F238E27FC236}">
                <a16:creationId xmlns:a16="http://schemas.microsoft.com/office/drawing/2014/main" id="{60BFF87B-BA44-41BE-BE18-DDB5665793B9}"/>
              </a:ext>
            </a:extLst>
          </p:cNvPr>
          <p:cNvSpPr/>
          <p:nvPr/>
        </p:nvSpPr>
        <p:spPr>
          <a:xfrm>
            <a:off x="16145" y="5393144"/>
            <a:ext cx="684007" cy="31729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b="1" dirty="0"/>
              <a:t>Users</a:t>
            </a:r>
            <a:endParaRPr lang="en-GB" sz="825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238BF7-C50A-428D-9F3E-D5C991DA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Fotis Karayannis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51938-9993-4F95-A40B-AC0A313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115401D-0F0B-44C3-89EA-E0CDD2DB5334}" type="slidenum">
              <a:rPr lang="en-GB" smtClean="0"/>
              <a:t>15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AD7A-B658-40CE-8246-71296349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7BBA-6DBB-4424-B5E3-295AB6BAFD5B}" type="datetime1">
              <a:rPr lang="en-GB" smtClean="0"/>
              <a:t>15/06/2023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639C1-4559-1F70-2B51-4E10C439AFFA}"/>
              </a:ext>
            </a:extLst>
          </p:cNvPr>
          <p:cNvSpPr txBox="1"/>
          <p:nvPr/>
        </p:nvSpPr>
        <p:spPr>
          <a:xfrm>
            <a:off x="7657580" y="1351562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40108-E8FE-A1A9-33F4-14FB11887448}"/>
              </a:ext>
            </a:extLst>
          </p:cNvPr>
          <p:cNvSpPr txBox="1"/>
          <p:nvPr/>
        </p:nvSpPr>
        <p:spPr>
          <a:xfrm>
            <a:off x="4625628" y="1265350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CC168-39EC-76A6-F0E9-2C0D98E8D26E}"/>
              </a:ext>
            </a:extLst>
          </p:cNvPr>
          <p:cNvSpPr txBox="1"/>
          <p:nvPr/>
        </p:nvSpPr>
        <p:spPr>
          <a:xfrm>
            <a:off x="1757745" y="1380308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4637C-F83C-D4B0-6AB9-2C24BB84050A}"/>
              </a:ext>
            </a:extLst>
          </p:cNvPr>
          <p:cNvSpPr txBox="1"/>
          <p:nvPr/>
        </p:nvSpPr>
        <p:spPr>
          <a:xfrm>
            <a:off x="438463" y="2735028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8A421-74AC-1358-1C65-DD51EF3E23F6}"/>
              </a:ext>
            </a:extLst>
          </p:cNvPr>
          <p:cNvSpPr txBox="1"/>
          <p:nvPr/>
        </p:nvSpPr>
        <p:spPr>
          <a:xfrm>
            <a:off x="385183" y="4003300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56BD1-CF97-0766-6D77-E802015F9BEA}"/>
              </a:ext>
            </a:extLst>
          </p:cNvPr>
          <p:cNvSpPr txBox="1"/>
          <p:nvPr/>
        </p:nvSpPr>
        <p:spPr>
          <a:xfrm>
            <a:off x="454714" y="4588182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369BC-05F2-CBC6-C59C-D46215C40ACB}"/>
              </a:ext>
            </a:extLst>
          </p:cNvPr>
          <p:cNvSpPr txBox="1"/>
          <p:nvPr/>
        </p:nvSpPr>
        <p:spPr>
          <a:xfrm>
            <a:off x="456970" y="4973364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49E1D-E216-87FB-F20F-DA46925087A4}"/>
              </a:ext>
            </a:extLst>
          </p:cNvPr>
          <p:cNvSpPr txBox="1"/>
          <p:nvPr/>
        </p:nvSpPr>
        <p:spPr>
          <a:xfrm>
            <a:off x="455913" y="5341473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134461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66ACBD5E-2308-447F-8F88-599E7C3B47DE}"/>
              </a:ext>
            </a:extLst>
          </p:cNvPr>
          <p:cNvSpPr/>
          <p:nvPr/>
        </p:nvSpPr>
        <p:spPr>
          <a:xfrm>
            <a:off x="704425" y="4648041"/>
            <a:ext cx="8304494" cy="317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Computing infrastructures (EU/National)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8492D8B1-F623-41F9-9E20-EFF8CA504770}"/>
              </a:ext>
            </a:extLst>
          </p:cNvPr>
          <p:cNvSpPr/>
          <p:nvPr/>
        </p:nvSpPr>
        <p:spPr>
          <a:xfrm>
            <a:off x="700268" y="2821673"/>
            <a:ext cx="8245700" cy="3172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Virtual Research Environments  (EU/National)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0D3CAE08-5C3F-4C50-8CC5-29D75B0ACED4}"/>
              </a:ext>
            </a:extLst>
          </p:cNvPr>
          <p:cNvSpPr/>
          <p:nvPr/>
        </p:nvSpPr>
        <p:spPr>
          <a:xfrm>
            <a:off x="653781" y="3222814"/>
            <a:ext cx="8245700" cy="131192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Data infrastructures (EU/Regional/National) </a:t>
            </a:r>
          </a:p>
          <a:p>
            <a:pPr algn="ctr"/>
            <a:r>
              <a:rPr lang="en-GB" sz="1350" dirty="0"/>
              <a:t>including Scholarly </a:t>
            </a:r>
            <a:r>
              <a:rPr lang="en-GB" sz="1350" dirty="0" err="1"/>
              <a:t>Communitations</a:t>
            </a:r>
            <a:endParaRPr lang="en-GB" sz="1350" dirty="0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66752745-6F96-4EF6-B169-65BF8689BD8F}"/>
              </a:ext>
            </a:extLst>
          </p:cNvPr>
          <p:cNvSpPr/>
          <p:nvPr/>
        </p:nvSpPr>
        <p:spPr>
          <a:xfrm>
            <a:off x="704425" y="1439268"/>
            <a:ext cx="8245700" cy="12845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2B439B-0883-4FEC-8E5B-04DF4A9E07A5}"/>
              </a:ext>
            </a:extLst>
          </p:cNvPr>
          <p:cNvSpPr/>
          <p:nvPr/>
        </p:nvSpPr>
        <p:spPr>
          <a:xfrm>
            <a:off x="819051" y="1526419"/>
            <a:ext cx="2164205" cy="3284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2E79F15-ED17-4941-A12B-D63BF1A26956}"/>
              </a:ext>
            </a:extLst>
          </p:cNvPr>
          <p:cNvSpPr/>
          <p:nvPr/>
        </p:nvSpPr>
        <p:spPr>
          <a:xfrm>
            <a:off x="814892" y="1777300"/>
            <a:ext cx="2164205" cy="2736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6" name="Rounded Rectangle 22">
            <a:extLst>
              <a:ext uri="{FF2B5EF4-FFF2-40B4-BE49-F238E27FC236}">
                <a16:creationId xmlns:a16="http://schemas.microsoft.com/office/drawing/2014/main" id="{F77B899F-10A2-4B45-884E-2D8360207DB4}"/>
              </a:ext>
            </a:extLst>
          </p:cNvPr>
          <p:cNvSpPr/>
          <p:nvPr/>
        </p:nvSpPr>
        <p:spPr>
          <a:xfrm>
            <a:off x="1532965" y="3248151"/>
            <a:ext cx="768686" cy="277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prstClr val="white"/>
                </a:solidFill>
                <a:latin typeface="Calibri"/>
              </a:rPr>
              <a:t>Centralised</a:t>
            </a:r>
            <a:r>
              <a:rPr lang="en-US" sz="900" dirty="0">
                <a:solidFill>
                  <a:prstClr val="white"/>
                </a:solidFill>
                <a:latin typeface="Calibri"/>
              </a:rPr>
              <a:t> RI1</a:t>
            </a:r>
          </a:p>
        </p:txBody>
      </p:sp>
      <p:sp>
        <p:nvSpPr>
          <p:cNvPr id="62" name="Rounded Rectangle 22">
            <a:extLst>
              <a:ext uri="{FF2B5EF4-FFF2-40B4-BE49-F238E27FC236}">
                <a16:creationId xmlns:a16="http://schemas.microsoft.com/office/drawing/2014/main" id="{49606842-61A8-4A3B-9EC2-75A86CA881BE}"/>
              </a:ext>
            </a:extLst>
          </p:cNvPr>
          <p:cNvSpPr/>
          <p:nvPr/>
        </p:nvSpPr>
        <p:spPr>
          <a:xfrm>
            <a:off x="1009701" y="4119638"/>
            <a:ext cx="747898" cy="3068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Distributed RI3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B54D0C-E9CC-467D-955C-BB36CC48CFE5}"/>
              </a:ext>
            </a:extLst>
          </p:cNvPr>
          <p:cNvSpPr txBox="1"/>
          <p:nvPr/>
        </p:nvSpPr>
        <p:spPr>
          <a:xfrm>
            <a:off x="1779771" y="4237005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64" name="Rounded Rectangle 22">
            <a:extLst>
              <a:ext uri="{FF2B5EF4-FFF2-40B4-BE49-F238E27FC236}">
                <a16:creationId xmlns:a16="http://schemas.microsoft.com/office/drawing/2014/main" id="{021AF7F7-4232-4D2D-8F7B-A8DB378B77CA}"/>
              </a:ext>
            </a:extLst>
          </p:cNvPr>
          <p:cNvSpPr/>
          <p:nvPr/>
        </p:nvSpPr>
        <p:spPr>
          <a:xfrm>
            <a:off x="1008726" y="3669052"/>
            <a:ext cx="717746" cy="2961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Multi-site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RI2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B3A18C-DB52-4439-881C-A4A4302A9E94}"/>
              </a:ext>
            </a:extLst>
          </p:cNvPr>
          <p:cNvSpPr txBox="1"/>
          <p:nvPr/>
        </p:nvSpPr>
        <p:spPr>
          <a:xfrm>
            <a:off x="1779771" y="3670598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56F9A62-DB5C-4535-A5E2-A64659FBBA24}"/>
              </a:ext>
            </a:extLst>
          </p:cNvPr>
          <p:cNvSpPr/>
          <p:nvPr/>
        </p:nvSpPr>
        <p:spPr>
          <a:xfrm>
            <a:off x="939384" y="1908020"/>
            <a:ext cx="1938728" cy="7610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2AC0A86-0363-4D3E-ACD2-300A2F4B7928}"/>
              </a:ext>
            </a:extLst>
          </p:cNvPr>
          <p:cNvSpPr/>
          <p:nvPr/>
        </p:nvSpPr>
        <p:spPr>
          <a:xfrm>
            <a:off x="951820" y="2240684"/>
            <a:ext cx="374810" cy="2779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Data</a:t>
            </a:r>
          </a:p>
        </p:txBody>
      </p:sp>
      <p:sp>
        <p:nvSpPr>
          <p:cNvPr id="71" name="Rounded Rectangle 22">
            <a:extLst>
              <a:ext uri="{FF2B5EF4-FFF2-40B4-BE49-F238E27FC236}">
                <a16:creationId xmlns:a16="http://schemas.microsoft.com/office/drawing/2014/main" id="{C8873EC6-D1F4-4CF6-B34E-81DC9ABBBBB6}"/>
              </a:ext>
            </a:extLst>
          </p:cNvPr>
          <p:cNvSpPr/>
          <p:nvPr/>
        </p:nvSpPr>
        <p:spPr>
          <a:xfrm>
            <a:off x="2096485" y="4127134"/>
            <a:ext cx="747898" cy="3068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Distributed RI3</a:t>
            </a:r>
          </a:p>
        </p:txBody>
      </p:sp>
      <p:sp>
        <p:nvSpPr>
          <p:cNvPr id="72" name="Rounded Rectangle 22">
            <a:extLst>
              <a:ext uri="{FF2B5EF4-FFF2-40B4-BE49-F238E27FC236}">
                <a16:creationId xmlns:a16="http://schemas.microsoft.com/office/drawing/2014/main" id="{ED7EA2D4-3CBC-4F8F-B9CE-CF036F303AD2}"/>
              </a:ext>
            </a:extLst>
          </p:cNvPr>
          <p:cNvSpPr/>
          <p:nvPr/>
        </p:nvSpPr>
        <p:spPr>
          <a:xfrm>
            <a:off x="2095510" y="3676544"/>
            <a:ext cx="717746" cy="2961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Multi-site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RI2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6450C6-96E5-4B6B-8600-C51600742DFB}"/>
              </a:ext>
            </a:extLst>
          </p:cNvPr>
          <p:cNvSpPr txBox="1"/>
          <p:nvPr/>
        </p:nvSpPr>
        <p:spPr>
          <a:xfrm>
            <a:off x="1314801" y="1928750"/>
            <a:ext cx="1286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Thematic core services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A078731-7884-483C-BDFA-6DA740D0757B}"/>
              </a:ext>
            </a:extLst>
          </p:cNvPr>
          <p:cNvSpPr/>
          <p:nvPr/>
        </p:nvSpPr>
        <p:spPr>
          <a:xfrm>
            <a:off x="1350578" y="2237205"/>
            <a:ext cx="539022" cy="2779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Data Products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FE6FBCC-4973-479E-B405-343E7EB6226D}"/>
              </a:ext>
            </a:extLst>
          </p:cNvPr>
          <p:cNvSpPr/>
          <p:nvPr/>
        </p:nvSpPr>
        <p:spPr>
          <a:xfrm>
            <a:off x="1904874" y="2231917"/>
            <a:ext cx="374810" cy="2779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S/W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1C62AB1-8438-4BF0-B93F-96011F6D8892}"/>
              </a:ext>
            </a:extLst>
          </p:cNvPr>
          <p:cNvSpPr/>
          <p:nvPr/>
        </p:nvSpPr>
        <p:spPr>
          <a:xfrm>
            <a:off x="2298847" y="2236972"/>
            <a:ext cx="545536" cy="2779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Services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8B1775-E061-4568-899D-7FB4511BFC15}"/>
              </a:ext>
            </a:extLst>
          </p:cNvPr>
          <p:cNvSpPr txBox="1"/>
          <p:nvPr/>
        </p:nvSpPr>
        <p:spPr>
          <a:xfrm>
            <a:off x="1411747" y="1546468"/>
            <a:ext cx="1092195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b="1" dirty="0"/>
              <a:t>Thematic Cluster</a:t>
            </a:r>
            <a:endParaRPr lang="en-GB" sz="900" b="1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A772D9DC-A6F7-42BE-8FFD-67D7ECF8E215}"/>
              </a:ext>
            </a:extLst>
          </p:cNvPr>
          <p:cNvSpPr/>
          <p:nvPr/>
        </p:nvSpPr>
        <p:spPr>
          <a:xfrm>
            <a:off x="6657739" y="1519355"/>
            <a:ext cx="2164205" cy="32842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BCC3180-0E59-433B-BEF9-FB985917B343}"/>
              </a:ext>
            </a:extLst>
          </p:cNvPr>
          <p:cNvSpPr/>
          <p:nvPr/>
        </p:nvSpPr>
        <p:spPr>
          <a:xfrm>
            <a:off x="6709992" y="1782024"/>
            <a:ext cx="2063021" cy="27249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6" name="Rounded Rectangle 22">
            <a:extLst>
              <a:ext uri="{FF2B5EF4-FFF2-40B4-BE49-F238E27FC236}">
                <a16:creationId xmlns:a16="http://schemas.microsoft.com/office/drawing/2014/main" id="{9FEB3A4F-DF1C-4093-B9E5-C2EB8A878F01}"/>
              </a:ext>
            </a:extLst>
          </p:cNvPr>
          <p:cNvSpPr/>
          <p:nvPr/>
        </p:nvSpPr>
        <p:spPr>
          <a:xfrm>
            <a:off x="7395466" y="3295089"/>
            <a:ext cx="742069" cy="2689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prstClr val="white"/>
                </a:solidFill>
                <a:latin typeface="Calibri"/>
              </a:rPr>
              <a:t>Centralised</a:t>
            </a:r>
            <a:r>
              <a:rPr lang="en-US" sz="900" dirty="0">
                <a:solidFill>
                  <a:prstClr val="white"/>
                </a:solidFill>
                <a:latin typeface="Calibri"/>
              </a:rPr>
              <a:t> RI4</a:t>
            </a:r>
          </a:p>
        </p:txBody>
      </p:sp>
      <p:sp>
        <p:nvSpPr>
          <p:cNvPr id="107" name="Rounded Rectangle 22">
            <a:extLst>
              <a:ext uri="{FF2B5EF4-FFF2-40B4-BE49-F238E27FC236}">
                <a16:creationId xmlns:a16="http://schemas.microsoft.com/office/drawing/2014/main" id="{3134BA8A-F93D-4E60-BFA1-568DE2318B3F}"/>
              </a:ext>
            </a:extLst>
          </p:cNvPr>
          <p:cNvSpPr/>
          <p:nvPr/>
        </p:nvSpPr>
        <p:spPr>
          <a:xfrm>
            <a:off x="6827908" y="4105941"/>
            <a:ext cx="722002" cy="29799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Distributed RI6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E922CF4-642A-4592-BEE1-242150F2B334}"/>
              </a:ext>
            </a:extLst>
          </p:cNvPr>
          <p:cNvSpPr txBox="1"/>
          <p:nvPr/>
        </p:nvSpPr>
        <p:spPr>
          <a:xfrm>
            <a:off x="7618459" y="4229941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109" name="Rounded Rectangle 22">
            <a:extLst>
              <a:ext uri="{FF2B5EF4-FFF2-40B4-BE49-F238E27FC236}">
                <a16:creationId xmlns:a16="http://schemas.microsoft.com/office/drawing/2014/main" id="{742FB2B5-81D4-48D1-A970-B73A265BCE98}"/>
              </a:ext>
            </a:extLst>
          </p:cNvPr>
          <p:cNvSpPr/>
          <p:nvPr/>
        </p:nvSpPr>
        <p:spPr>
          <a:xfrm>
            <a:off x="6827908" y="3724267"/>
            <a:ext cx="692894" cy="2875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Multi-site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RI5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EEA9544-87A9-4568-AEC7-5765B3B55164}"/>
              </a:ext>
            </a:extLst>
          </p:cNvPr>
          <p:cNvSpPr txBox="1"/>
          <p:nvPr/>
        </p:nvSpPr>
        <p:spPr>
          <a:xfrm>
            <a:off x="7618459" y="3663534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C611EB2-B44C-4A63-ADB4-E24E82110D86}"/>
              </a:ext>
            </a:extLst>
          </p:cNvPr>
          <p:cNvSpPr/>
          <p:nvPr/>
        </p:nvSpPr>
        <p:spPr>
          <a:xfrm>
            <a:off x="6778072" y="1900956"/>
            <a:ext cx="1938728" cy="761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highlight>
                <a:srgbClr val="008000"/>
              </a:highlight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15AF275-C187-40A9-9DB6-75F2DBEE08B1}"/>
              </a:ext>
            </a:extLst>
          </p:cNvPr>
          <p:cNvSpPr/>
          <p:nvPr/>
        </p:nvSpPr>
        <p:spPr>
          <a:xfrm>
            <a:off x="6790508" y="2233620"/>
            <a:ext cx="374810" cy="2779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Data</a:t>
            </a:r>
          </a:p>
        </p:txBody>
      </p:sp>
      <p:sp>
        <p:nvSpPr>
          <p:cNvPr id="113" name="Rounded Rectangle 22">
            <a:extLst>
              <a:ext uri="{FF2B5EF4-FFF2-40B4-BE49-F238E27FC236}">
                <a16:creationId xmlns:a16="http://schemas.microsoft.com/office/drawing/2014/main" id="{29C2B6E7-5DDF-4DF8-8B04-FA5570124C88}"/>
              </a:ext>
            </a:extLst>
          </p:cNvPr>
          <p:cNvSpPr/>
          <p:nvPr/>
        </p:nvSpPr>
        <p:spPr>
          <a:xfrm>
            <a:off x="7914693" y="4113437"/>
            <a:ext cx="722002" cy="29799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Distributed RI6</a:t>
            </a:r>
          </a:p>
        </p:txBody>
      </p:sp>
      <p:sp>
        <p:nvSpPr>
          <p:cNvPr id="114" name="Rounded Rectangle 22">
            <a:extLst>
              <a:ext uri="{FF2B5EF4-FFF2-40B4-BE49-F238E27FC236}">
                <a16:creationId xmlns:a16="http://schemas.microsoft.com/office/drawing/2014/main" id="{BFEA227D-F7A4-4478-9DAB-2297C2884FFB}"/>
              </a:ext>
            </a:extLst>
          </p:cNvPr>
          <p:cNvSpPr/>
          <p:nvPr/>
        </p:nvSpPr>
        <p:spPr>
          <a:xfrm>
            <a:off x="7914692" y="3724267"/>
            <a:ext cx="692894" cy="2875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Multi-site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/>
              </a:rPr>
              <a:t>RI5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95620EB-5A90-448F-A770-624A29E89F2C}"/>
              </a:ext>
            </a:extLst>
          </p:cNvPr>
          <p:cNvSpPr txBox="1"/>
          <p:nvPr/>
        </p:nvSpPr>
        <p:spPr>
          <a:xfrm>
            <a:off x="7153489" y="1921685"/>
            <a:ext cx="1286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Thematic core services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A01322D8-E50F-4C3C-81D2-5D6D86004B27}"/>
              </a:ext>
            </a:extLst>
          </p:cNvPr>
          <p:cNvSpPr/>
          <p:nvPr/>
        </p:nvSpPr>
        <p:spPr>
          <a:xfrm>
            <a:off x="7189265" y="2230141"/>
            <a:ext cx="539022" cy="2779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Data Products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7FC83A6-9039-42F9-831B-CFAE826DA211}"/>
              </a:ext>
            </a:extLst>
          </p:cNvPr>
          <p:cNvSpPr/>
          <p:nvPr/>
        </p:nvSpPr>
        <p:spPr>
          <a:xfrm>
            <a:off x="7743562" y="2224853"/>
            <a:ext cx="374810" cy="2779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S/W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7606D1E-251E-463D-B4A7-A4E6143FE25B}"/>
              </a:ext>
            </a:extLst>
          </p:cNvPr>
          <p:cNvSpPr/>
          <p:nvPr/>
        </p:nvSpPr>
        <p:spPr>
          <a:xfrm>
            <a:off x="8137535" y="2229907"/>
            <a:ext cx="545536" cy="2779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Services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9EFF1E6-5060-45A0-8847-F1312A3AD7D5}"/>
              </a:ext>
            </a:extLst>
          </p:cNvPr>
          <p:cNvSpPr txBox="1"/>
          <p:nvPr/>
        </p:nvSpPr>
        <p:spPr>
          <a:xfrm>
            <a:off x="7250435" y="1539404"/>
            <a:ext cx="1092195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b="1" dirty="0"/>
              <a:t>Thematic Cluster</a:t>
            </a:r>
            <a:endParaRPr lang="en-GB" sz="9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E7D5842-830F-4297-BD3D-0004424E9940}"/>
              </a:ext>
            </a:extLst>
          </p:cNvPr>
          <p:cNvSpPr txBox="1"/>
          <p:nvPr/>
        </p:nvSpPr>
        <p:spPr>
          <a:xfrm>
            <a:off x="4809350" y="4237005"/>
            <a:ext cx="269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..</a:t>
            </a:r>
          </a:p>
        </p:txBody>
      </p:sp>
      <p:sp>
        <p:nvSpPr>
          <p:cNvPr id="121" name="Callout: Down Arrow 120">
            <a:extLst>
              <a:ext uri="{FF2B5EF4-FFF2-40B4-BE49-F238E27FC236}">
                <a16:creationId xmlns:a16="http://schemas.microsoft.com/office/drawing/2014/main" id="{A7EAD5BA-1920-45D1-BC57-934F0EA13DE2}"/>
              </a:ext>
            </a:extLst>
          </p:cNvPr>
          <p:cNvSpPr/>
          <p:nvPr/>
        </p:nvSpPr>
        <p:spPr>
          <a:xfrm>
            <a:off x="7560437" y="1072160"/>
            <a:ext cx="472190" cy="466569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4E715673-03A8-435C-A01C-16327B4AA756}"/>
              </a:ext>
            </a:extLst>
          </p:cNvPr>
          <p:cNvSpPr/>
          <p:nvPr/>
        </p:nvSpPr>
        <p:spPr>
          <a:xfrm>
            <a:off x="3185932" y="1539404"/>
            <a:ext cx="3246836" cy="10609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8849A51-1B69-4457-A835-C67694E70216}"/>
              </a:ext>
            </a:extLst>
          </p:cNvPr>
          <p:cNvSpPr txBox="1"/>
          <p:nvPr/>
        </p:nvSpPr>
        <p:spPr>
          <a:xfrm>
            <a:off x="4052220" y="1588252"/>
            <a:ext cx="153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Integrated core services</a:t>
            </a:r>
            <a:endParaRPr lang="en-GB" sz="9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20737B6F-A353-4EC7-A3A6-BCA40E1E1D1D}"/>
              </a:ext>
            </a:extLst>
          </p:cNvPr>
          <p:cNvSpPr/>
          <p:nvPr/>
        </p:nvSpPr>
        <p:spPr>
          <a:xfrm>
            <a:off x="3281460" y="1847505"/>
            <a:ext cx="763839" cy="6348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Cross-thematic/ integrated Data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39FCB61-246F-45A3-B58A-9EEA633391D4}"/>
              </a:ext>
            </a:extLst>
          </p:cNvPr>
          <p:cNvSpPr/>
          <p:nvPr/>
        </p:nvSpPr>
        <p:spPr>
          <a:xfrm>
            <a:off x="4075443" y="1847038"/>
            <a:ext cx="671045" cy="6348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Metadata Integration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745F023-E6C0-49E7-973C-7B26B968E9D3}"/>
              </a:ext>
            </a:extLst>
          </p:cNvPr>
          <p:cNvSpPr/>
          <p:nvPr/>
        </p:nvSpPr>
        <p:spPr>
          <a:xfrm>
            <a:off x="4776631" y="1847038"/>
            <a:ext cx="517393" cy="6348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dirty="0"/>
              <a:t>S/W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8C64288E-1DF1-486D-81F7-FBD4D1E58B56}"/>
              </a:ext>
            </a:extLst>
          </p:cNvPr>
          <p:cNvSpPr/>
          <p:nvPr/>
        </p:nvSpPr>
        <p:spPr>
          <a:xfrm>
            <a:off x="5327753" y="1867933"/>
            <a:ext cx="1005874" cy="6031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Cross-thematic/integrated Services</a:t>
            </a:r>
          </a:p>
        </p:txBody>
      </p:sp>
      <p:sp>
        <p:nvSpPr>
          <p:cNvPr id="129" name="Callout: Down Arrow 128">
            <a:extLst>
              <a:ext uri="{FF2B5EF4-FFF2-40B4-BE49-F238E27FC236}">
                <a16:creationId xmlns:a16="http://schemas.microsoft.com/office/drawing/2014/main" id="{EAE38B92-6B41-45B9-A12C-6C88EA172314}"/>
              </a:ext>
            </a:extLst>
          </p:cNvPr>
          <p:cNvSpPr/>
          <p:nvPr/>
        </p:nvSpPr>
        <p:spPr>
          <a:xfrm>
            <a:off x="4529401" y="973304"/>
            <a:ext cx="472190" cy="466569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Users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926231D-1685-47AB-B9B1-493AB5655C82}"/>
              </a:ext>
            </a:extLst>
          </p:cNvPr>
          <p:cNvSpPr/>
          <p:nvPr/>
        </p:nvSpPr>
        <p:spPr>
          <a:xfrm>
            <a:off x="704425" y="5010962"/>
            <a:ext cx="8304494" cy="317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Other Services Infrastructures (AAI, Middleware/) (EU/National)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3BA86D49-45EA-4B70-8CE3-8E7CFAF72DCB}"/>
              </a:ext>
            </a:extLst>
          </p:cNvPr>
          <p:cNvSpPr/>
          <p:nvPr/>
        </p:nvSpPr>
        <p:spPr>
          <a:xfrm>
            <a:off x="700268" y="5387111"/>
            <a:ext cx="8304494" cy="317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Network Infrastructures (EU/National)</a:t>
            </a:r>
          </a:p>
        </p:txBody>
      </p:sp>
      <p:sp>
        <p:nvSpPr>
          <p:cNvPr id="57" name="Callout: Down Arrow 56">
            <a:extLst>
              <a:ext uri="{FF2B5EF4-FFF2-40B4-BE49-F238E27FC236}">
                <a16:creationId xmlns:a16="http://schemas.microsoft.com/office/drawing/2014/main" id="{E91F25E4-1665-4234-A99E-379297A2FB98}"/>
              </a:ext>
            </a:extLst>
          </p:cNvPr>
          <p:cNvSpPr/>
          <p:nvPr/>
        </p:nvSpPr>
        <p:spPr>
          <a:xfrm>
            <a:off x="1659438" y="1086746"/>
            <a:ext cx="472190" cy="466569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51" name="Callout: Right Arrow 50">
            <a:extLst>
              <a:ext uri="{FF2B5EF4-FFF2-40B4-BE49-F238E27FC236}">
                <a16:creationId xmlns:a16="http://schemas.microsoft.com/office/drawing/2014/main" id="{D3F04393-14DA-4104-950F-E78ECB15886D}"/>
              </a:ext>
            </a:extLst>
          </p:cNvPr>
          <p:cNvSpPr/>
          <p:nvPr/>
        </p:nvSpPr>
        <p:spPr>
          <a:xfrm>
            <a:off x="16145" y="4652036"/>
            <a:ext cx="680320" cy="31729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b="1" dirty="0"/>
              <a:t>Users</a:t>
            </a:r>
            <a:endParaRPr lang="en-GB" sz="825" b="1" dirty="0"/>
          </a:p>
        </p:txBody>
      </p:sp>
      <p:sp>
        <p:nvSpPr>
          <p:cNvPr id="55" name="Callout: Right Arrow 54">
            <a:extLst>
              <a:ext uri="{FF2B5EF4-FFF2-40B4-BE49-F238E27FC236}">
                <a16:creationId xmlns:a16="http://schemas.microsoft.com/office/drawing/2014/main" id="{D944A011-980B-4D67-8F75-D06A749E4D77}"/>
              </a:ext>
            </a:extLst>
          </p:cNvPr>
          <p:cNvSpPr/>
          <p:nvPr/>
        </p:nvSpPr>
        <p:spPr>
          <a:xfrm>
            <a:off x="0" y="2821673"/>
            <a:ext cx="686712" cy="317297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50" b="1" dirty="0"/>
              <a:t>Users</a:t>
            </a:r>
            <a:endParaRPr lang="en-GB" sz="1350" b="1" dirty="0"/>
          </a:p>
        </p:txBody>
      </p:sp>
      <p:sp>
        <p:nvSpPr>
          <p:cNvPr id="56" name="Callout: Right Arrow 55">
            <a:extLst>
              <a:ext uri="{FF2B5EF4-FFF2-40B4-BE49-F238E27FC236}">
                <a16:creationId xmlns:a16="http://schemas.microsoft.com/office/drawing/2014/main" id="{8E8C6F37-3F01-4BF6-9367-2919B9BAAC3E}"/>
              </a:ext>
            </a:extLst>
          </p:cNvPr>
          <p:cNvSpPr/>
          <p:nvPr/>
        </p:nvSpPr>
        <p:spPr>
          <a:xfrm>
            <a:off x="16145" y="3724453"/>
            <a:ext cx="635557" cy="317297"/>
          </a:xfrm>
          <a:prstGeom prst="rightArrow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75" b="1" dirty="0"/>
              <a:t>Users</a:t>
            </a:r>
            <a:endParaRPr lang="en-GB" sz="1350" b="1" dirty="0"/>
          </a:p>
        </p:txBody>
      </p:sp>
      <p:sp>
        <p:nvSpPr>
          <p:cNvPr id="59" name="Callout: Right Arrow 58">
            <a:extLst>
              <a:ext uri="{FF2B5EF4-FFF2-40B4-BE49-F238E27FC236}">
                <a16:creationId xmlns:a16="http://schemas.microsoft.com/office/drawing/2014/main" id="{83D2F732-5F7C-41BD-AF80-8614F6BAAF57}"/>
              </a:ext>
            </a:extLst>
          </p:cNvPr>
          <p:cNvSpPr/>
          <p:nvPr/>
        </p:nvSpPr>
        <p:spPr>
          <a:xfrm>
            <a:off x="609111" y="3362050"/>
            <a:ext cx="295775" cy="317297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Callout: Right Arrow 59">
            <a:extLst>
              <a:ext uri="{FF2B5EF4-FFF2-40B4-BE49-F238E27FC236}">
                <a16:creationId xmlns:a16="http://schemas.microsoft.com/office/drawing/2014/main" id="{A383374C-A8D4-46E1-AD05-74462CC5BD29}"/>
              </a:ext>
            </a:extLst>
          </p:cNvPr>
          <p:cNvSpPr/>
          <p:nvPr/>
        </p:nvSpPr>
        <p:spPr>
          <a:xfrm>
            <a:off x="589467" y="4018285"/>
            <a:ext cx="295775" cy="317297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Callout: Right Arrow 60">
            <a:extLst>
              <a:ext uri="{FF2B5EF4-FFF2-40B4-BE49-F238E27FC236}">
                <a16:creationId xmlns:a16="http://schemas.microsoft.com/office/drawing/2014/main" id="{53CEEB0F-47EB-4B06-9694-1B9E085409E3}"/>
              </a:ext>
            </a:extLst>
          </p:cNvPr>
          <p:cNvSpPr/>
          <p:nvPr/>
        </p:nvSpPr>
        <p:spPr>
          <a:xfrm rot="10800000">
            <a:off x="8620311" y="3267905"/>
            <a:ext cx="295775" cy="317297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Callout: Right Arrow 65">
            <a:extLst>
              <a:ext uri="{FF2B5EF4-FFF2-40B4-BE49-F238E27FC236}">
                <a16:creationId xmlns:a16="http://schemas.microsoft.com/office/drawing/2014/main" id="{08B50689-12B9-4828-BECF-0A7D5AD31B47}"/>
              </a:ext>
            </a:extLst>
          </p:cNvPr>
          <p:cNvSpPr/>
          <p:nvPr/>
        </p:nvSpPr>
        <p:spPr>
          <a:xfrm rot="10800000">
            <a:off x="8635828" y="3923235"/>
            <a:ext cx="295775" cy="317297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Callout: Right Arrow 66">
            <a:extLst>
              <a:ext uri="{FF2B5EF4-FFF2-40B4-BE49-F238E27FC236}">
                <a16:creationId xmlns:a16="http://schemas.microsoft.com/office/drawing/2014/main" id="{FFF6650D-85EF-4FDC-885C-7132D8706758}"/>
              </a:ext>
            </a:extLst>
          </p:cNvPr>
          <p:cNvSpPr/>
          <p:nvPr/>
        </p:nvSpPr>
        <p:spPr>
          <a:xfrm>
            <a:off x="27209" y="5046556"/>
            <a:ext cx="680320" cy="31729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b="1" dirty="0"/>
              <a:t>Users</a:t>
            </a:r>
            <a:endParaRPr lang="en-GB" sz="825" b="1" dirty="0"/>
          </a:p>
        </p:txBody>
      </p:sp>
      <p:sp>
        <p:nvSpPr>
          <p:cNvPr id="70" name="Callout: Right Arrow 69">
            <a:extLst>
              <a:ext uri="{FF2B5EF4-FFF2-40B4-BE49-F238E27FC236}">
                <a16:creationId xmlns:a16="http://schemas.microsoft.com/office/drawing/2014/main" id="{60BFF87B-BA44-41BE-BE18-DDB5665793B9}"/>
              </a:ext>
            </a:extLst>
          </p:cNvPr>
          <p:cNvSpPr/>
          <p:nvPr/>
        </p:nvSpPr>
        <p:spPr>
          <a:xfrm>
            <a:off x="0" y="5393144"/>
            <a:ext cx="700152" cy="31729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b="1" dirty="0"/>
              <a:t>Users</a:t>
            </a:r>
            <a:endParaRPr lang="en-GB" sz="825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238BF7-C50A-428D-9F3E-D5C991DA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Fotis Karayannis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51938-9993-4F95-A40B-AC0A313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115401D-0F0B-44C3-89EA-E0CDD2DB5334}" type="slidenum">
              <a:rPr lang="en-GB" smtClean="0"/>
              <a:t>16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AD7A-B658-40CE-8246-71296349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7BBA-6DBB-4424-B5E3-295AB6BAFD5B}" type="datetime1">
              <a:rPr lang="en-GB" smtClean="0"/>
              <a:t>15/06/2023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639C1-4559-1F70-2B51-4E10C439AFFA}"/>
              </a:ext>
            </a:extLst>
          </p:cNvPr>
          <p:cNvSpPr txBox="1"/>
          <p:nvPr/>
        </p:nvSpPr>
        <p:spPr>
          <a:xfrm>
            <a:off x="7657580" y="1351562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40108-E8FE-A1A9-33F4-14FB11887448}"/>
              </a:ext>
            </a:extLst>
          </p:cNvPr>
          <p:cNvSpPr txBox="1"/>
          <p:nvPr/>
        </p:nvSpPr>
        <p:spPr>
          <a:xfrm>
            <a:off x="4625628" y="1265350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CC168-39EC-76A6-F0E9-2C0D98E8D26E}"/>
              </a:ext>
            </a:extLst>
          </p:cNvPr>
          <p:cNvSpPr txBox="1"/>
          <p:nvPr/>
        </p:nvSpPr>
        <p:spPr>
          <a:xfrm>
            <a:off x="1757745" y="1380308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4637C-F83C-D4B0-6AB9-2C24BB84050A}"/>
              </a:ext>
            </a:extLst>
          </p:cNvPr>
          <p:cNvSpPr txBox="1"/>
          <p:nvPr/>
        </p:nvSpPr>
        <p:spPr>
          <a:xfrm>
            <a:off x="438463" y="2735028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8A421-74AC-1358-1C65-DD51EF3E23F6}"/>
              </a:ext>
            </a:extLst>
          </p:cNvPr>
          <p:cNvSpPr txBox="1"/>
          <p:nvPr/>
        </p:nvSpPr>
        <p:spPr>
          <a:xfrm>
            <a:off x="385183" y="4003300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56BD1-CF97-0766-6D77-E802015F9BEA}"/>
              </a:ext>
            </a:extLst>
          </p:cNvPr>
          <p:cNvSpPr txBox="1"/>
          <p:nvPr/>
        </p:nvSpPr>
        <p:spPr>
          <a:xfrm>
            <a:off x="454714" y="4588182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369BC-05F2-CBC6-C59C-D46215C40ACB}"/>
              </a:ext>
            </a:extLst>
          </p:cNvPr>
          <p:cNvSpPr txBox="1"/>
          <p:nvPr/>
        </p:nvSpPr>
        <p:spPr>
          <a:xfrm>
            <a:off x="456970" y="4973364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49E1D-E216-87FB-F20F-DA46925087A4}"/>
              </a:ext>
            </a:extLst>
          </p:cNvPr>
          <p:cNvSpPr txBox="1"/>
          <p:nvPr/>
        </p:nvSpPr>
        <p:spPr>
          <a:xfrm>
            <a:off x="455913" y="5341473"/>
            <a:ext cx="30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AAI</a:t>
            </a:r>
            <a:endParaRPr lang="el-GR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E8E56-92C7-6C98-F437-C031667B134C}"/>
              </a:ext>
            </a:extLst>
          </p:cNvPr>
          <p:cNvSpPr/>
          <p:nvPr/>
        </p:nvSpPr>
        <p:spPr>
          <a:xfrm>
            <a:off x="705874" y="1439268"/>
            <a:ext cx="8116070" cy="3371417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50" dirty="0"/>
              <a:t>EOSC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4596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to the StR-ESFRI3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A19422-E0E0-4A07-88B6-637A1D16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79C0C1-6A31-421D-B596-0833FD784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E8D520-1BD9-428A-A7B8-549474457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7213-5119-4C5A-8F04-311FABE3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StR-ESFRI3 structure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AAF2D-6CB3-4C5C-B94D-F71F61CB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B56E2-51A7-4D96-9D29-137CB9D1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4F5D2-BF97-4E33-9A1A-DCDAF4FF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371D3E-5A18-49EB-AD2A-429AF165759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82F4C1F-7F92-4AD4-B6A7-C3CA51BD3C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99" y="1587037"/>
            <a:ext cx="6966497" cy="45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3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Landscape Analysis/Roadmap </a:t>
            </a:r>
            <a:r>
              <a:rPr lang="en-GB" b="1"/>
              <a:t>support</a:t>
            </a:r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87FCF-2303-4D4B-82DD-BD9BF733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1C535D-9F41-48E8-8223-5D6F8E1B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F546E0-BAF0-47E1-84C0-6A3B2E04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371D3E-5A18-49EB-AD2A-429AF16575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5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6ACC-138C-45C7-AD0D-9B373544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13E82C-E788-4A2B-A085-FF15C88661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u="sng" dirty="0">
              <a:solidFill>
                <a:srgbClr val="1650A1"/>
              </a:solidFill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rgbClr val="FF9900"/>
                </a:solidFill>
              </a:rPr>
              <a:t>S</a:t>
            </a:r>
            <a:r>
              <a:rPr lang="en-US" sz="3600" dirty="0"/>
              <a:t>upport </a:t>
            </a:r>
            <a:r>
              <a:rPr lang="en-US" sz="3600" b="1" u="sng" dirty="0">
                <a:solidFill>
                  <a:srgbClr val="FF9900"/>
                </a:solidFill>
              </a:rPr>
              <a:t>t</a:t>
            </a:r>
            <a:r>
              <a:rPr lang="en-US" sz="3600" dirty="0"/>
              <a:t>o </a:t>
            </a:r>
            <a:r>
              <a:rPr lang="en-US" sz="3600" b="1" u="sng" dirty="0">
                <a:solidFill>
                  <a:srgbClr val="FF9900"/>
                </a:solidFill>
              </a:rPr>
              <a:t>R</a:t>
            </a:r>
            <a:r>
              <a:rPr lang="en-US" sz="3600" dirty="0"/>
              <a:t>einforce </a:t>
            </a:r>
            <a:r>
              <a:rPr lang="en-US" sz="3600" b="1" dirty="0">
                <a:solidFill>
                  <a:srgbClr val="FF9900"/>
                </a:solidFill>
              </a:rPr>
              <a:t>ESFRI 3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1650A1"/>
              </a:solidFill>
            </a:endParaRPr>
          </a:p>
          <a:p>
            <a:r>
              <a:rPr lang="en-US" sz="2800" dirty="0"/>
              <a:t>Successor project to StR-ESFRI2 (2019 –2022)</a:t>
            </a:r>
          </a:p>
          <a:p>
            <a:r>
              <a:rPr lang="en-US" sz="2800" dirty="0"/>
              <a:t>4-year CSA under Horizon Europe</a:t>
            </a:r>
          </a:p>
          <a:p>
            <a:r>
              <a:rPr lang="en-US" sz="2800" dirty="0"/>
              <a:t>Start: 1</a:t>
            </a:r>
            <a:r>
              <a:rPr lang="en-US" sz="2800" baseline="30000" dirty="0"/>
              <a:t>st</a:t>
            </a:r>
            <a:r>
              <a:rPr lang="en-US" sz="2800" dirty="0"/>
              <a:t> April 2022 End: 31</a:t>
            </a:r>
            <a:r>
              <a:rPr lang="en-US" sz="2800" baseline="30000" dirty="0"/>
              <a:t>st</a:t>
            </a:r>
            <a:r>
              <a:rPr lang="en-US" sz="2800" dirty="0"/>
              <a:t> March 2026</a:t>
            </a:r>
          </a:p>
          <a:p>
            <a:r>
              <a:rPr lang="en-US" sz="2800" dirty="0"/>
              <a:t>€2.5M (0.625M per annum)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9B8B4A-087C-4B44-AD6A-993F332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A1B9A5-E530-4C57-9CDE-4E9B2B48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D188AB-46BB-4F0E-8D55-42408EF0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371D3E-5A18-49EB-AD2A-429AF1657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Communication, dissemination &amp; engagement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715395"/>
          <a:ext cx="7851648" cy="429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700" y="1715395"/>
            <a:ext cx="288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9900"/>
                </a:solidFill>
              </a:rPr>
              <a:t>Vision for </a:t>
            </a:r>
            <a:r>
              <a:rPr lang="en-GB" sz="2400" b="1" err="1">
                <a:solidFill>
                  <a:srgbClr val="FF9900"/>
                </a:solidFill>
              </a:rPr>
              <a:t>StR</a:t>
            </a:r>
            <a:r>
              <a:rPr lang="en-GB" sz="2400" b="1">
                <a:solidFill>
                  <a:srgbClr val="FF9900"/>
                </a:solidFill>
              </a:rPr>
              <a:t>-ESFRI</a:t>
            </a:r>
            <a:r>
              <a:rPr lang="el-GR" sz="2400" b="1">
                <a:solidFill>
                  <a:srgbClr val="FF9900"/>
                </a:solidFill>
              </a:rPr>
              <a:t>3</a:t>
            </a:r>
            <a:endParaRPr lang="en-GB" sz="2400" b="1">
              <a:solidFill>
                <a:srgbClr val="FF99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2A358-5EAE-465F-B83E-BBFAD7A9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A3F149-E647-46A4-BF20-D5E3793D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9B096-FC02-4905-B730-A2BFBD40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371D3E-5A18-49EB-AD2A-429AF16575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Consortium</a:t>
            </a: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805775872"/>
              </p:ext>
            </p:extLst>
          </p:nvPr>
        </p:nvGraphicFramePr>
        <p:xfrm>
          <a:off x="-744584" y="1695896"/>
          <a:ext cx="5577840" cy="39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05680C-1E10-4F61-AA61-8F7B7B044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23144"/>
              </p:ext>
            </p:extLst>
          </p:nvPr>
        </p:nvGraphicFramePr>
        <p:xfrm>
          <a:off x="3165245" y="4882460"/>
          <a:ext cx="5730875" cy="1247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616">
                  <a:extLst>
                    <a:ext uri="{9D8B030D-6E8A-4147-A177-3AD203B41FA5}">
                      <a16:colId xmlns:a16="http://schemas.microsoft.com/office/drawing/2014/main" val="502980481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val="3423182283"/>
                    </a:ext>
                  </a:extLst>
                </a:gridCol>
              </a:tblGrid>
              <a:tr h="26398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ATHENA RESEARCH AND INNOVATION CENTER (ATHENA)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EL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965929"/>
                  </a:ext>
                </a:extLst>
              </a:tr>
              <a:tr h="278875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USTAV FYZIKALNI CHEMIE J. HEYROVSKEHO AV CR (HIPC)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CZ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9091816"/>
                  </a:ext>
                </a:extLst>
              </a:tr>
              <a:tr h="426150">
                <a:tc>
                  <a:txBody>
                    <a:bodyPr/>
                    <a:lstStyle/>
                    <a:p>
                      <a:r>
                        <a:rPr lang="pt-PT" sz="1100" dirty="0">
                          <a:effectLst/>
                        </a:rPr>
                        <a:t>UNIVERSITA DEGLI STUDI DI MILANO (UMIL)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877083"/>
                  </a:ext>
                </a:extLst>
              </a:tr>
              <a:tr h="278875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UNIVERZA V LJUBLJANI (UL)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SI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595254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5BB60-09B3-4F9F-B352-FDBB71B3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9B81B-DD0D-4F90-9611-798CAF2F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8F503-7137-42A9-8ADA-B26711BA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371D3E-5A18-49EB-AD2A-429AF165759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5CEE5-C0DF-3C8E-C3DE-1404BD3DD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332" y="1592309"/>
            <a:ext cx="4916787" cy="2966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CF24E1-7DB7-6852-E044-987929A7C107}"/>
              </a:ext>
            </a:extLst>
          </p:cNvPr>
          <p:cNvSpPr txBox="1"/>
          <p:nvPr/>
        </p:nvSpPr>
        <p:spPr>
          <a:xfrm>
            <a:off x="4199467" y="4562872"/>
            <a:ext cx="4543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Photo: StR-ESFRI2-StR-ESFRI3 transition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9476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en-GB" sz="2500"/>
          </a:p>
          <a:p>
            <a:pPr marL="0" lvl="0" indent="0">
              <a:spcBef>
                <a:spcPts val="600"/>
              </a:spcBef>
              <a:buNone/>
            </a:pPr>
            <a:r>
              <a:rPr lang="en-GB"/>
              <a:t>“</a:t>
            </a:r>
            <a:r>
              <a:rPr lang="en-GB" i="1"/>
              <a:t>Further </a:t>
            </a:r>
            <a:r>
              <a:rPr lang="en-US" i="1"/>
              <a:t>strengthen ESFRI under the guidance of its Chairs</a:t>
            </a:r>
            <a:r>
              <a:rPr lang="en-US" sz="2000" i="1"/>
              <a:t>*</a:t>
            </a:r>
            <a:r>
              <a:rPr lang="en-US" i="1"/>
              <a:t>, and in close cooperation with the EC-based ESFRI secretariat, by providing additional resources, tools and expertise to support ESFRI activities and structures.</a:t>
            </a:r>
            <a:r>
              <a:rPr lang="en-GB"/>
              <a:t>”</a:t>
            </a:r>
          </a:p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  <a:cs typeface="Arial" pitchFamily="34" charset="0"/>
              </a:rPr>
              <a:t>* 2022-2025</a:t>
            </a:r>
            <a:endParaRPr lang="en-GB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1A573A-5BAA-418B-9662-A441CD70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CDACE0-12F4-448B-A9A3-0D0AC276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C9FB2C-3A4E-4814-8A78-9DF57CE4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371D3E-5A18-49EB-AD2A-429AF1657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0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StR-ESFRI3 Objectives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3733971"/>
              </p:ext>
            </p:extLst>
          </p:nvPr>
        </p:nvGraphicFramePr>
        <p:xfrm>
          <a:off x="-352698" y="1847431"/>
          <a:ext cx="5133703" cy="408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651335"/>
              </p:ext>
            </p:extLst>
          </p:nvPr>
        </p:nvGraphicFramePr>
        <p:xfrm>
          <a:off x="3892732" y="1830779"/>
          <a:ext cx="5486400" cy="408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D1CBA-A7CE-4888-9B10-9FC315E8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81D179-A700-4C3E-90E4-69ECE624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503199-2BE9-4D55-B11C-C1287E11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371D3E-5A18-49EB-AD2A-429AF165759F}" type="slidenum">
              <a:rPr lang="en-US" smtClean="0"/>
              <a:t>5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8A6381-EEF6-163D-C3F4-ABA00FD3A3C3}"/>
              </a:ext>
            </a:extLst>
          </p:cNvPr>
          <p:cNvSpPr/>
          <p:nvPr/>
        </p:nvSpPr>
        <p:spPr>
          <a:xfrm>
            <a:off x="5046133" y="3180072"/>
            <a:ext cx="4207934" cy="1422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3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5C6E-5E49-299D-7FC0-77527620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BABB6-CCF2-89B7-5EFE-EE7E1B74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10/5/2022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222A6-787B-D71A-0C53-A70E0EDB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StR-ESFRI3 – Brussels, June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6AC35-FA71-DB9F-6D17-BD25844B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371D3E-5A18-49EB-AD2A-429AF165759F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B248C-4C97-A622-8BCD-3C3CDF7DE7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78408" y="1929102"/>
            <a:ext cx="1110985" cy="188148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esfri18">
            <a:extLst>
              <a:ext uri="{FF2B5EF4-FFF2-40B4-BE49-F238E27FC236}">
                <a16:creationId xmlns:a16="http://schemas.microsoft.com/office/drawing/2014/main" id="{12293965-7AA6-DADF-CCEB-CCEAEF20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08" y="4671900"/>
            <a:ext cx="2539880" cy="11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2A08EA1-285A-C19E-3172-A9F87897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70" y="2085359"/>
            <a:ext cx="1825859" cy="6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FA86B-A549-12E0-3DD6-118A6B2D0718}"/>
              </a:ext>
            </a:extLst>
          </p:cNvPr>
          <p:cNvSpPr txBox="1"/>
          <p:nvPr/>
        </p:nvSpPr>
        <p:spPr>
          <a:xfrm>
            <a:off x="2678408" y="2880851"/>
            <a:ext cx="4588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views expressed  here are opinions of the StR-ESFRI3 EOSC team, and do not necessary constitute ESFRI ones</a:t>
            </a:r>
          </a:p>
        </p:txBody>
      </p:sp>
    </p:spTree>
    <p:extLst>
      <p:ext uri="{BB962C8B-B14F-4D97-AF65-F5344CB8AC3E}">
        <p14:creationId xmlns:p14="http://schemas.microsoft.com/office/powerpoint/2010/main" val="296782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C659-E225-4816-874A-C3011E92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ESFRI (1)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DE71C-09CE-489F-AE1F-B7022E662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European Strategy Forum on Research Infrastructures</a:t>
            </a:r>
          </a:p>
          <a:p>
            <a:pPr lvl="1"/>
            <a:r>
              <a:rPr lang="en-US" sz="2400" dirty="0"/>
              <a:t>brings together national representatives and EC</a:t>
            </a:r>
          </a:p>
          <a:p>
            <a:pPr lvl="1"/>
            <a:r>
              <a:rPr lang="en-US" sz="2400" dirty="0"/>
              <a:t>supports a coherent &amp; </a:t>
            </a:r>
            <a:r>
              <a:rPr lang="en-US" sz="2400" b="1" dirty="0"/>
              <a:t>strategy-led approach to policy-making on RIs</a:t>
            </a:r>
            <a:r>
              <a:rPr lang="en-US" sz="2400" dirty="0"/>
              <a:t> in Europe</a:t>
            </a:r>
          </a:p>
          <a:p>
            <a:pPr lvl="1"/>
            <a:r>
              <a:rPr lang="en-US" sz="2400" dirty="0"/>
              <a:t>Its outputs include an </a:t>
            </a:r>
            <a:r>
              <a:rPr lang="en-US" sz="2400" b="1" dirty="0"/>
              <a:t>ESFRI Roadmap</a:t>
            </a:r>
            <a:r>
              <a:rPr lang="en-US" sz="2400" dirty="0"/>
              <a:t> for RIs of pan-European interest </a:t>
            </a:r>
          </a:p>
          <a:p>
            <a:pPr lvl="1"/>
            <a:r>
              <a:rPr lang="en-US" sz="2400" dirty="0"/>
              <a:t>€25 billion investment agenda in new facilities or major upgrades</a:t>
            </a:r>
          </a:p>
          <a:p>
            <a:pPr lvl="2"/>
            <a:r>
              <a:rPr lang="en-US" sz="2000" dirty="0"/>
              <a:t>spanning all scientific domains, enabling curiosity-driven, responsible and socially relevant research</a:t>
            </a:r>
            <a:endParaRPr lang="en-US" sz="2000" i="1" dirty="0"/>
          </a:p>
          <a:p>
            <a:pPr lvl="1"/>
            <a:endParaRPr lang="en-US" sz="2100" i="1" dirty="0"/>
          </a:p>
          <a:p>
            <a:pPr lvl="1"/>
            <a:endParaRPr lang="en-GB" i="1" dirty="0"/>
          </a:p>
          <a:p>
            <a:pPr lvl="1"/>
            <a:endParaRPr lang="el-GR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4CF13-F2A7-4A50-B490-4B172FFDA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ESFRI and EOSC, Slovenia Open Science Day, October 2022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EF790-9182-45CA-BFE1-AEE15329C0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Slide by Jana Kolar – ESFRI Chair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93369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C659-E225-4816-874A-C3011E92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ESFRI (2) – Activities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DE71C-09CE-489F-AE1F-B7022E66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0133"/>
            <a:ext cx="8153400" cy="452628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Facilitates </a:t>
            </a:r>
            <a:r>
              <a:rPr lang="en-US" sz="2400" b="1" dirty="0"/>
              <a:t>coordination &amp; implementation of EU RI policies</a:t>
            </a:r>
            <a:r>
              <a:rPr lang="en-US" sz="2400" dirty="0"/>
              <a:t>, by: </a:t>
            </a:r>
          </a:p>
          <a:p>
            <a:pPr lvl="1"/>
            <a:r>
              <a:rPr lang="en-US" sz="2100" dirty="0"/>
              <a:t>strategic analysis of EU </a:t>
            </a:r>
            <a:r>
              <a:rPr lang="en-US" sz="2100" b="1" dirty="0"/>
              <a:t>RI landscape</a:t>
            </a:r>
          </a:p>
          <a:p>
            <a:pPr lvl="2"/>
            <a:r>
              <a:rPr lang="en-US" sz="1800" dirty="0"/>
              <a:t>identifying scientific and political needs, enabling gap analysis and priority setting</a:t>
            </a:r>
          </a:p>
          <a:p>
            <a:pPr lvl="1"/>
            <a:r>
              <a:rPr lang="en-US" sz="2100" dirty="0"/>
              <a:t>development of periodic </a:t>
            </a:r>
            <a:r>
              <a:rPr lang="en-US" sz="2100" b="1" dirty="0"/>
              <a:t>RI Roadmaps</a:t>
            </a:r>
          </a:p>
          <a:p>
            <a:pPr lvl="2"/>
            <a:r>
              <a:rPr lang="en-US" sz="1800" dirty="0"/>
              <a:t>state-of-the-art landscape of EU RIs and supporting their shared use </a:t>
            </a:r>
          </a:p>
          <a:p>
            <a:pPr lvl="1"/>
            <a:r>
              <a:rPr lang="en-US" sz="2100" dirty="0"/>
              <a:t>monitoring </a:t>
            </a:r>
            <a:r>
              <a:rPr lang="en-US" sz="2100" b="1" dirty="0"/>
              <a:t>RI performance</a:t>
            </a:r>
          </a:p>
          <a:p>
            <a:pPr lvl="2"/>
            <a:r>
              <a:rPr lang="en-US" sz="1800" dirty="0"/>
              <a:t>insights into their outputs/impacts and supporting their further development</a:t>
            </a:r>
          </a:p>
          <a:p>
            <a:pPr lvl="1"/>
            <a:r>
              <a:rPr lang="en-US" sz="2100" dirty="0"/>
              <a:t>regular </a:t>
            </a:r>
            <a:r>
              <a:rPr lang="en-US" sz="2100" b="1" dirty="0"/>
              <a:t>exchanges with RIs </a:t>
            </a:r>
            <a:r>
              <a:rPr lang="en-US" sz="2100" dirty="0"/>
              <a:t>and their broad </a:t>
            </a:r>
            <a:r>
              <a:rPr lang="en-US" sz="2100" b="1" dirty="0"/>
              <a:t>user communities</a:t>
            </a:r>
          </a:p>
          <a:p>
            <a:pPr lvl="1"/>
            <a:r>
              <a:rPr lang="en-US" sz="2100" b="1" dirty="0"/>
              <a:t>policy exchanges/coordination </a:t>
            </a:r>
            <a:r>
              <a:rPr lang="en-US" sz="2100" dirty="0"/>
              <a:t>supporting further development of the RI ecosystem:</a:t>
            </a:r>
          </a:p>
          <a:p>
            <a:pPr lvl="2"/>
            <a:r>
              <a:rPr lang="en-US" sz="1800" dirty="0"/>
              <a:t> on topics such as international cooperation, open access to data, open science, financing, industry cooperation, energy crisis, impact assessment</a:t>
            </a:r>
          </a:p>
          <a:p>
            <a:pPr lvl="1"/>
            <a:endParaRPr lang="en-US" sz="2100" dirty="0"/>
          </a:p>
          <a:p>
            <a:pPr lvl="1"/>
            <a:endParaRPr lang="en-GB" dirty="0"/>
          </a:p>
          <a:p>
            <a:pPr lvl="1"/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4CF13-F2A7-4A50-B490-4B172FFDA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ESFRI and EOSC, Slovenia Open Science Day, October 2022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EF790-9182-45CA-BFE1-AEE15329C0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Slide by Jana Kolar – ESFRI Chair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3612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54E5D-59CB-33A0-BD70-20080F2ACD4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3rd ESFRI-EOSC workshop </a:t>
            </a:r>
            <a:r>
              <a:rPr lang="en-US" sz="1400" dirty="0"/>
              <a:t>topic (Jan 2022) </a:t>
            </a:r>
            <a:r>
              <a:rPr lang="en-US" sz="1400" b="1" dirty="0">
                <a:solidFill>
                  <a:srgbClr val="E25B00"/>
                </a:solidFill>
              </a:rPr>
              <a:t>“What does EOSC bring to RI users?”</a:t>
            </a:r>
            <a:r>
              <a:rPr lang="en-US" sz="1400" dirty="0"/>
              <a:t>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Feedback from the audience was requested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Workshop report also </a:t>
            </a:r>
            <a:r>
              <a:rPr lang="en-US" sz="1400" dirty="0" err="1"/>
              <a:t>summarises</a:t>
            </a:r>
            <a:r>
              <a:rPr lang="en-US" sz="1400" dirty="0"/>
              <a:t> the key points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More work needed for thematic communities/ researchers-/RI users to fully benefit from the EOSC added value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 call for the development of a </a:t>
            </a:r>
            <a:r>
              <a:rPr lang="en-US" sz="1400" b="1" dirty="0"/>
              <a:t>user-friendly </a:t>
            </a:r>
            <a:r>
              <a:rPr lang="en-US" sz="1400" dirty="0"/>
              <a:t>and comprehensive </a:t>
            </a:r>
            <a:r>
              <a:rPr lang="en-US" sz="1400" b="1" dirty="0"/>
              <a:t>catalogue </a:t>
            </a:r>
            <a:r>
              <a:rPr lang="en-US" sz="1400" dirty="0"/>
              <a:t>of available EOSC services was made, as well as corresponding </a:t>
            </a:r>
            <a:r>
              <a:rPr lang="en-US" sz="1400" b="1" dirty="0"/>
              <a:t>use cases</a:t>
            </a:r>
            <a:r>
              <a:rPr lang="en-US" sz="1400" dirty="0"/>
              <a:t>, </a:t>
            </a:r>
            <a:r>
              <a:rPr lang="en-US" sz="1400" b="1" dirty="0"/>
              <a:t>success stories, and demos</a:t>
            </a:r>
            <a:r>
              <a:rPr lang="en-US" sz="1400" dirty="0"/>
              <a:t>, that clearly highlight the EOSC benefits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The role of ESFRI and of other thematic RIs is crucial to speed up 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Providing a </a:t>
            </a:r>
            <a:r>
              <a:rPr lang="en-US" sz="1400" b="1" dirty="0"/>
              <a:t>clearer vision</a:t>
            </a:r>
            <a:r>
              <a:rPr lang="en-US" sz="1400" dirty="0"/>
              <a:t> of the EOSC services which will become available for the </a:t>
            </a:r>
            <a:r>
              <a:rPr lang="en-US" sz="1400" b="1" dirty="0"/>
              <a:t>users</a:t>
            </a:r>
            <a:r>
              <a:rPr lang="en-US" sz="1400" dirty="0"/>
              <a:t>, including the EOSC marketplace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Different needs, speeds/levels of uptake</a:t>
            </a:r>
            <a:r>
              <a:rPr lang="en-US" sz="1400" dirty="0"/>
              <a:t> of FAIR and Open Science practices by different thematic communities </a:t>
            </a:r>
            <a:r>
              <a:rPr lang="en-US" sz="1400" dirty="0">
                <a:sym typeface="Wingdings" panose="05000000000000000000" pitchFamily="2" charset="2"/>
              </a:rPr>
              <a:t> appropriate care needed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sym typeface="Wingdings" panose="05000000000000000000" pitchFamily="2" charset="2"/>
              </a:rPr>
              <a:t>Trade-off </a:t>
            </a:r>
            <a:r>
              <a:rPr lang="en-US" sz="1400" dirty="0">
                <a:sym typeface="Wingdings" panose="05000000000000000000" pitchFamily="2" charset="2"/>
              </a:rPr>
              <a:t>between </a:t>
            </a:r>
            <a:r>
              <a:rPr lang="en-US" sz="1400" b="1" dirty="0">
                <a:sym typeface="Wingdings" panose="05000000000000000000" pitchFamily="2" charset="2"/>
              </a:rPr>
              <a:t>young researchers</a:t>
            </a:r>
            <a:r>
              <a:rPr lang="en-US" sz="1400" dirty="0">
                <a:sym typeface="Wingdings" panose="05000000000000000000" pitchFamily="2" charset="2"/>
              </a:rPr>
              <a:t> who want to move away from the traditional thematic portals and adopt modern, targeted tools for each researcher </a:t>
            </a:r>
            <a:r>
              <a:rPr lang="en-US" sz="1400" b="1" dirty="0">
                <a:sym typeface="Wingdings" panose="05000000000000000000" pitchFamily="2" charset="2"/>
              </a:rPr>
              <a:t>(</a:t>
            </a:r>
            <a:r>
              <a:rPr lang="en-US" sz="1400" b="1" dirty="0">
                <a:solidFill>
                  <a:srgbClr val="E25B00"/>
                </a:solidFill>
                <a:sym typeface="Wingdings" panose="05000000000000000000" pitchFamily="2" charset="2"/>
              </a:rPr>
              <a:t>personalized dashboard</a:t>
            </a:r>
            <a:r>
              <a:rPr lang="en-US" sz="1400" b="1" dirty="0">
                <a:sym typeface="Wingdings" panose="05000000000000000000" pitchFamily="2" charset="2"/>
              </a:rPr>
              <a:t>)</a:t>
            </a:r>
            <a:r>
              <a:rPr lang="en-US" sz="1400" dirty="0">
                <a:sym typeface="Wingdings" panose="05000000000000000000" pitchFamily="2" charset="2"/>
              </a:rPr>
              <a:t>, and older generations (retain them)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Role of national constituents and thematic clusters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sym typeface="Wingdings" panose="05000000000000000000" pitchFamily="2" charset="2"/>
              </a:rPr>
              <a:t>Training </a:t>
            </a:r>
            <a:r>
              <a:rPr lang="en-US" sz="1400" dirty="0">
                <a:sym typeface="Wingdings" panose="05000000000000000000" pitchFamily="2" charset="2"/>
              </a:rPr>
              <a:t>and guidance on the use of the EOSC services and the provision of an </a:t>
            </a:r>
            <a:r>
              <a:rPr lang="en-US" sz="1400" b="1" dirty="0">
                <a:sym typeface="Wingdings" panose="05000000000000000000" pitchFamily="2" charset="2"/>
              </a:rPr>
              <a:t>EOSC helpdesk </a:t>
            </a:r>
            <a:r>
              <a:rPr lang="en-US" sz="1400" dirty="0">
                <a:sym typeface="Wingdings" panose="05000000000000000000" pitchFamily="2" charset="2"/>
              </a:rPr>
              <a:t>as part of the EOSC platform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92EFF1-3C79-7F03-889A-DF575EA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Key Contribution</a:t>
            </a:r>
            <a:r>
              <a:rPr lang="en-IE" dirty="0"/>
              <a:t>s</a:t>
            </a:r>
            <a:r>
              <a:rPr lang="en-BE" dirty="0"/>
              <a:t> to EOSC </a:t>
            </a:r>
            <a:r>
              <a:rPr lang="en-IE" dirty="0"/>
              <a:t>SRIA (1) 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4C33-BE9A-4452-D888-4E27E8B3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200B5-07CB-EE84-85F8-4A0B8D3AC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1306" y="905075"/>
            <a:ext cx="7372632" cy="603887"/>
          </a:xfrm>
        </p:spPr>
        <p:txBody>
          <a:bodyPr>
            <a:normAutofit lnSpcReduction="10000"/>
          </a:bodyPr>
          <a:lstStyle/>
          <a:p>
            <a:r>
              <a:rPr lang="en-BE" sz="1400" dirty="0"/>
              <a:t>Contribution</a:t>
            </a:r>
            <a:r>
              <a:rPr lang="en-US" sz="1400" dirty="0"/>
              <a:t>s</a:t>
            </a:r>
            <a:r>
              <a:rPr lang="en-BE" sz="1400" dirty="0"/>
              <a:t> of </a:t>
            </a:r>
            <a:r>
              <a:rPr lang="en-US" sz="1400" dirty="0"/>
              <a:t>StR-ESFRI3 to SRIA – </a:t>
            </a:r>
            <a:r>
              <a:rPr lang="en-US" sz="1400" b="1" dirty="0">
                <a:solidFill>
                  <a:srgbClr val="E25B00"/>
                </a:solidFill>
              </a:rPr>
              <a:t>User Environment</a:t>
            </a:r>
          </a:p>
          <a:p>
            <a:r>
              <a:rPr lang="en-US" sz="1400" dirty="0"/>
              <a:t>Since ESFRI deals with all thematic communities this SRIA area is important</a:t>
            </a:r>
          </a:p>
          <a:p>
            <a:endParaRPr lang="en-US" b="1" dirty="0">
              <a:solidFill>
                <a:srgbClr val="E25B00"/>
              </a:solidFill>
            </a:endParaRPr>
          </a:p>
          <a:p>
            <a:endParaRPr lang="en-BE" b="1" dirty="0">
              <a:solidFill>
                <a:srgbClr val="E25B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33381-A6B7-DA75-6D65-FAC658CB12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3570" y="6356351"/>
            <a:ext cx="3652630" cy="365125"/>
          </a:xfrm>
        </p:spPr>
        <p:txBody>
          <a:bodyPr/>
          <a:lstStyle/>
          <a:p>
            <a:r>
              <a:rPr lang="nl-NL" dirty="0"/>
              <a:t>15 | 06 | 2023 by Fotis Karayannis and Tasos Patrikakos, Athena RC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AD24C-E9BF-5B77-299D-FCBB944AE213}"/>
              </a:ext>
            </a:extLst>
          </p:cNvPr>
          <p:cNvSpPr txBox="1"/>
          <p:nvPr/>
        </p:nvSpPr>
        <p:spPr>
          <a:xfrm>
            <a:off x="233570" y="5751733"/>
            <a:ext cx="8791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“EOSC should </a:t>
            </a:r>
            <a:r>
              <a:rPr lang="en-US" i="1" dirty="0" err="1"/>
              <a:t>prioritise</a:t>
            </a:r>
            <a:r>
              <a:rPr lang="en-US" i="1" dirty="0"/>
              <a:t> its efforts for providing clearer added-value for end users”</a:t>
            </a:r>
          </a:p>
          <a:p>
            <a:r>
              <a:rPr lang="en-US" i="1" dirty="0"/>
              <a:t>“Ongoing efforts to build a user-driven EOSC must intensify, complemented by concrete use cases</a:t>
            </a:r>
          </a:p>
        </p:txBody>
      </p:sp>
    </p:spTree>
    <p:extLst>
      <p:ext uri="{BB962C8B-B14F-4D97-AF65-F5344CB8AC3E}">
        <p14:creationId xmlns:p14="http://schemas.microsoft.com/office/powerpoint/2010/main" val="1094113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1650A1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7CA0440CB947B17CA0D6EBAF2777" ma:contentTypeVersion="0" ma:contentTypeDescription="Create a new document." ma:contentTypeScope="" ma:versionID="a0499d7623599626af3932435aec84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93A50D-2818-451D-A0C7-6E81745B8184}">
  <ds:schemaRefs>
    <ds:schemaRef ds:uri="http://schemas.microsoft.com/office/2006/metadata/properties"/>
    <ds:schemaRef ds:uri="http://schemas.microsoft.com/office/infopath/2007/PartnerControls"/>
    <ds:schemaRef ds:uri="86f96b96-b17c-4977-a2bb-0fa56c9d61d9"/>
    <ds:schemaRef ds:uri="e69794be-bbc3-4f58-839b-9f3fa0d601e9"/>
  </ds:schemaRefs>
</ds:datastoreItem>
</file>

<file path=customXml/itemProps2.xml><?xml version="1.0" encoding="utf-8"?>
<ds:datastoreItem xmlns:ds="http://schemas.openxmlformats.org/officeDocument/2006/customXml" ds:itemID="{74D098C3-709F-4DEE-AC02-197C679112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EA839F-9F1F-4B9A-A7B1-07227E12C3C3}"/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64</TotalTime>
  <Words>1853</Words>
  <Application>Microsoft Office PowerPoint</Application>
  <PresentationFormat>On-screen Show (4:3)</PresentationFormat>
  <Paragraphs>328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Roboto</vt:lpstr>
      <vt:lpstr>Roboto Bk</vt:lpstr>
      <vt:lpstr>Roboto Light</vt:lpstr>
      <vt:lpstr>Tw Cen MT</vt:lpstr>
      <vt:lpstr>Wingdings</vt:lpstr>
      <vt:lpstr>Wingdings 2</vt:lpstr>
      <vt:lpstr>Median</vt:lpstr>
      <vt:lpstr>PowerPoint Presentation</vt:lpstr>
      <vt:lpstr>Project overview</vt:lpstr>
      <vt:lpstr>Consortium</vt:lpstr>
      <vt:lpstr>Goal</vt:lpstr>
      <vt:lpstr>StR-ESFRI3 Objectives</vt:lpstr>
      <vt:lpstr>Disclaimer</vt:lpstr>
      <vt:lpstr>About ESFRI (1)</vt:lpstr>
      <vt:lpstr>About ESFRI (2) – Activities</vt:lpstr>
      <vt:lpstr>Key Contributions to EOSC SRIA (1) </vt:lpstr>
      <vt:lpstr>Key Contributions to EOSC SRIA (2) </vt:lpstr>
      <vt:lpstr>Key Contributions to EOSC SRIA (3) </vt:lpstr>
      <vt:lpstr>Key impacts and deliverables</vt:lpstr>
      <vt:lpstr>Dependencies and Collaborations</vt:lpstr>
      <vt:lpstr>Your vision</vt:lpstr>
      <vt:lpstr>PowerPoint Presentation</vt:lpstr>
      <vt:lpstr>PowerPoint Presentation</vt:lpstr>
      <vt:lpstr>Acknowledgements</vt:lpstr>
      <vt:lpstr>StR-ESFRI3 structure</vt:lpstr>
      <vt:lpstr>Landscape Analysis/Roadmap support</vt:lpstr>
      <vt:lpstr>Communication, dissemination &amp; engagement </vt:lpstr>
    </vt:vector>
  </TitlesOfParts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t</dc:creator>
  <cp:lastModifiedBy>Fotis Karayannis</cp:lastModifiedBy>
  <cp:revision>4</cp:revision>
  <cp:lastPrinted>2015-10-08T12:17:49Z</cp:lastPrinted>
  <dcterms:created xsi:type="dcterms:W3CDTF">2015-10-06T20:01:08Z</dcterms:created>
  <dcterms:modified xsi:type="dcterms:W3CDTF">2023-06-15T00:19:10Z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b-fokara@microsoft.com</vt:lpwstr>
  </property>
  <property fmtid="{D5CDD505-2E9C-101B-9397-08002B2CF9AE}" pid="5" name="MSIP_Label_f42aa342-8706-4288-bd11-ebb85995028c_SetDate">
    <vt:lpwstr>2017-12-12T11:21:21.5147245Z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0x0101005C737CA0440CB947B17CA0D6EBAF2777</vt:lpwstr>
  </property>
  <property fmtid="{D5CDD505-2E9C-101B-9397-08002B2CF9AE}" pid="11" name="MediaServiceImageTags">
    <vt:lpwstr/>
  </property>
  <property fmtid="{D5CDD505-2E9C-101B-9397-08002B2CF9AE}" pid="12" name="Order">
    <vt:r8>437500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_ExtendedDescription">
    <vt:lpwstr/>
  </property>
  <property fmtid="{D5CDD505-2E9C-101B-9397-08002B2CF9AE}" pid="20" name="TriggerFlowInfo">
    <vt:lpwstr/>
  </property>
</Properties>
</file>