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12192000" cy="6858000"/>
  <p:defaultTextStyle>
    <a:defPPr>
      <a:defRPr lang="nl-NL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71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F8045-C56F-4D65-9B8E-947E70361BC5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525E-2030-4B2C-BBB4-850CA8044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3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over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23013" y="1600200"/>
            <a:ext cx="9144000" cy="10064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the title</a:t>
            </a:r>
            <a:endParaRPr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/>
                <a:ea typeface="Robot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Here goes the subtitle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Pag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/>
          <p:cNvSpPr>
            <a:spLocks noGrp="1"/>
          </p:cNvSpPr>
          <p:nvPr>
            <p:ph sz="half" idx="15" hasCustomPrompt="1"/>
          </p:nvPr>
        </p:nvSpPr>
        <p:spPr bwMode="auto"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spc="0">
                <a:solidFill>
                  <a:schemeClr val="tx1"/>
                </a:solidFill>
                <a:latin typeface="Roboto"/>
                <a:ea typeface="Roboto"/>
              </a:defRPr>
            </a:lvl1pPr>
            <a:lvl2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2pPr>
            <a:lvl3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3pPr>
            <a:lvl4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4pPr>
            <a:lvl5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5pPr>
          </a:lstStyle>
          <a:p>
            <a:pPr lvl="0">
              <a:defRPr/>
            </a:pPr>
            <a:r>
              <a:rPr lang="en-GB"/>
              <a:t>Click here to insert text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a headline</a:t>
            </a:r>
            <a:endParaRPr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Here goes a sub-headline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4579427" y="6263405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03C54C-7469-16E5-176F-718C25EB354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52400" y="6419850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2023-06-14</a:t>
            </a:r>
            <a:endParaRPr lang="en-GB"/>
          </a:p>
        </p:txBody>
      </p:sp>
      <p:pic>
        <p:nvPicPr>
          <p:cNvPr id="11" name="Picture 10" descr="A picture containing screenshot, graphics, colorfulness, circle&#10;&#10;Description automatically generated">
            <a:extLst>
              <a:ext uri="{FF2B5EF4-FFF2-40B4-BE49-F238E27FC236}">
                <a16:creationId xmlns:a16="http://schemas.microsoft.com/office/drawing/2014/main" id="{4B77643E-B0DE-2A21-C7B7-D7362BFD9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3823" y="29925"/>
            <a:ext cx="801039" cy="629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+ Image Pag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/>
          <p:cNvSpPr>
            <a:spLocks noGrp="1"/>
          </p:cNvSpPr>
          <p:nvPr>
            <p:ph sz="half" idx="15" hasCustomPrompt="1"/>
          </p:nvPr>
        </p:nvSpPr>
        <p:spPr bwMode="auto"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spc="0">
                <a:solidFill>
                  <a:schemeClr val="tx1"/>
                </a:solidFill>
                <a:latin typeface="Roboto"/>
                <a:ea typeface="Roboto"/>
              </a:defRPr>
            </a:lvl1pPr>
            <a:lvl2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2pPr>
            <a:lvl3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3pPr>
            <a:lvl4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4pPr>
            <a:lvl5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5pPr>
          </a:lstStyle>
          <a:p>
            <a:pPr lvl="0">
              <a:defRPr/>
            </a:pPr>
            <a:r>
              <a:rPr lang="en-GB"/>
              <a:t>Click here to insert text</a:t>
            </a:r>
            <a:endParaRPr/>
          </a:p>
          <a:p>
            <a:pPr lvl="0">
              <a:defRPr/>
            </a:pPr>
            <a:endParaRPr lang="nl-NL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Insert Image 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a headline</a:t>
            </a:r>
            <a:endParaRPr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Here goes a sub-headline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7"/>
          </p:nvPr>
        </p:nvSpPr>
        <p:spPr bwMode="auto"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Pag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Insert Image 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a headline</a:t>
            </a:r>
            <a:endParaRPr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Here goes a sub-headline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7"/>
          </p:nvPr>
        </p:nvSpPr>
        <p:spPr bwMode="auto"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/>
          <p:cNvSpPr>
            <a:spLocks noGrp="1" noChangeAspect="1"/>
          </p:cNvSpPr>
          <p:nvPr>
            <p:ph type="body" sz="quarter" idx="11"/>
          </p:nvPr>
        </p:nvSpPr>
        <p:spPr bwMode="auto"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/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vider Pag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 bwMode="auto"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a headline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Here goes a sub-headline</a:t>
            </a:r>
            <a:endParaRPr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5" hasCustomPrompt="1"/>
          </p:nvPr>
        </p:nvSpPr>
        <p:spPr bwMode="auto"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spc="0">
                <a:solidFill>
                  <a:schemeClr val="bg1"/>
                </a:solidFill>
                <a:latin typeface="Roboto"/>
                <a:ea typeface="Roboto"/>
              </a:defRPr>
            </a:lvl1pPr>
            <a:lvl2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2pPr>
            <a:lvl3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3pPr>
            <a:lvl4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4pPr>
            <a:lvl5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5pPr>
          </a:lstStyle>
          <a:p>
            <a:pPr lvl="0">
              <a:defRPr/>
            </a:pPr>
            <a:r>
              <a:rPr lang="en-GB"/>
              <a:t>Click here to insert text</a:t>
            </a:r>
            <a:endParaRPr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vider Pag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 bwMode="auto"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en-GB"/>
              <a:t>Here goes a headline</a:t>
            </a:r>
            <a:endParaRPr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GB"/>
              <a:t>Here goes a sub-headline</a:t>
            </a:r>
            <a:endParaRPr/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5" hasCustomPrompt="1"/>
          </p:nvPr>
        </p:nvSpPr>
        <p:spPr bwMode="auto"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spc="0">
                <a:solidFill>
                  <a:schemeClr val="bg1"/>
                </a:solidFill>
                <a:latin typeface="Roboto"/>
                <a:ea typeface="Roboto"/>
              </a:defRPr>
            </a:lvl1pPr>
            <a:lvl2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2pPr>
            <a:lvl3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3pPr>
            <a:lvl4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4pPr>
            <a:lvl5pPr>
              <a:defRPr sz="1500">
                <a:solidFill>
                  <a:schemeClr val="bg2">
                    <a:lumMod val="25000"/>
                  </a:schemeClr>
                </a:solidFill>
                <a:latin typeface="Roboto Light"/>
              </a:defRPr>
            </a:lvl5pPr>
          </a:lstStyle>
          <a:p>
            <a:pPr lvl="0">
              <a:defRPr/>
            </a:pPr>
            <a:r>
              <a:rPr lang="en-GB"/>
              <a:t>Click here to insert text</a:t>
            </a:r>
            <a:endParaRPr/>
          </a:p>
        </p:txBody>
      </p:sp>
      <p:sp>
        <p:nvSpPr>
          <p:cNvPr id="2" name="Platshållare för text 8"/>
          <p:cNvSpPr>
            <a:spLocks noGrp="1" noChangeAspect="1"/>
          </p:cNvSpPr>
          <p:nvPr>
            <p:ph type="body" sz="quarter" idx="11"/>
          </p:nvPr>
        </p:nvSpPr>
        <p:spPr bwMode="auto"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/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eko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nl-NL"/>
              <a:t>Klik om stijl te bewerken</a:t>
            </a:r>
            <a:endParaRPr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nl-NL"/>
              <a:t>Klikken om de tekststijl van het model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2108200" y="6438900"/>
            <a:ext cx="535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/>
              </a:defRPr>
            </a:lvl1pPr>
          </a:lstStyle>
          <a:p>
            <a:pPr>
              <a:defRPr/>
            </a:pPr>
            <a:r>
              <a:rPr lang="en-GB" dirty="0"/>
              <a:t>Skills4EOSC - HE Concertation Meeting. License: CC-BY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9702800" y="6356350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/>
              </a:defRPr>
            </a:lvl1pPr>
          </a:lstStyle>
          <a:p>
            <a:pPr>
              <a:defRPr/>
            </a:pPr>
            <a:fld id="{41814595-6856-9B4E-BECB-F9B7E4876AE1}" type="slidenum">
              <a:rPr lang="nl-NL"/>
              <a:t>‹#›</a:t>
            </a:fld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4EDD-749A-13DF-9D4E-808CA908A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419850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2023-06-14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 b="0" i="0">
          <a:solidFill>
            <a:schemeClr val="tx1"/>
          </a:solidFill>
          <a:latin typeface="Roboto Ligh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Roboto Ligh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Roboto Ligh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Roboto Ligh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Roboto Ligh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Roboto Ligh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1781729187" name="Google Shape;233;g17d79cb187b_0_54"/>
          <p:cNvSpPr txBox="1"/>
          <p:nvPr/>
        </p:nvSpPr>
        <p:spPr bwMode="auto">
          <a:xfrm>
            <a:off x="838197" y="2566458"/>
            <a:ext cx="5619600" cy="3874557"/>
          </a:xfrm>
          <a:prstGeom prst="rect">
            <a:avLst/>
          </a:prstGeom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compatLnSpc="0">
            <a:normAutofit fontScale="800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Roboto Ligh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Roboto Ligh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Roboto Ligh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Roboto Ligh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spcBef>
                <a:spcPts val="998"/>
              </a:spcBef>
              <a:spcAft>
                <a:spcPts val="0"/>
              </a:spcAft>
              <a:buNone/>
              <a:defRPr/>
            </a:pPr>
            <a:r>
              <a:rPr lang="it-IT">
                <a:latin typeface="Century Gothic"/>
                <a:ea typeface="Century Gothic"/>
                <a:cs typeface="Century Gothic"/>
              </a:rPr>
              <a:t>44 </a:t>
            </a:r>
            <a:r>
              <a:rPr lang="it-IT" b="1">
                <a:latin typeface="Century Gothic"/>
                <a:ea typeface="Century Gothic"/>
                <a:cs typeface="Century Gothic"/>
              </a:rPr>
              <a:t>Participants</a:t>
            </a:r>
            <a:r>
              <a:rPr lang="it-IT">
                <a:latin typeface="Century Gothic"/>
                <a:ea typeface="Century Gothic"/>
                <a:cs typeface="Century Gothic"/>
              </a:rPr>
              <a:t>, 18 </a:t>
            </a:r>
            <a:r>
              <a:rPr lang="it-IT" b="1">
                <a:latin typeface="Century Gothic"/>
                <a:ea typeface="Century Gothic"/>
                <a:cs typeface="Century Gothic"/>
              </a:rPr>
              <a:t>Countries</a:t>
            </a:r>
            <a:endParaRPr b="1">
              <a:latin typeface="Century Gothic"/>
              <a:ea typeface="Century Gothic"/>
              <a:cs typeface="Century Gothic"/>
            </a:endParaRPr>
          </a:p>
          <a:p>
            <a:pPr marL="0" lvl="0" indent="0" algn="l">
              <a:spcBef>
                <a:spcPts val="998"/>
              </a:spcBef>
              <a:spcAft>
                <a:spcPts val="0"/>
              </a:spcAft>
              <a:buNone/>
              <a:defRPr/>
            </a:pPr>
            <a:r>
              <a:rPr b="1">
                <a:latin typeface="Century Gothic"/>
                <a:ea typeface="Century Gothic"/>
                <a:cs typeface="Century Gothic"/>
              </a:rPr>
              <a:t>Coordinator</a:t>
            </a:r>
            <a:r>
              <a:rPr b="0">
                <a:latin typeface="Century Gothic"/>
                <a:ea typeface="Century Gothic"/>
                <a:cs typeface="Century Gothic"/>
              </a:rPr>
              <a:t>: Consortium GARR, Italy </a:t>
            </a:r>
          </a:p>
          <a:p>
            <a:pPr marL="0" lvl="0" indent="0" algn="l">
              <a:spcBef>
                <a:spcPts val="1998"/>
              </a:spcBef>
              <a:spcAft>
                <a:spcPts val="0"/>
              </a:spcAft>
              <a:buNone/>
              <a:defRPr/>
            </a:pPr>
            <a:r>
              <a:rPr lang="it-IT">
                <a:latin typeface="Century Gothic"/>
                <a:ea typeface="Century Gothic"/>
                <a:cs typeface="Century Gothic"/>
              </a:rPr>
              <a:t>“</a:t>
            </a:r>
            <a:r>
              <a:rPr lang="it-IT" b="1">
                <a:latin typeface="Century Gothic"/>
                <a:ea typeface="Century Gothic"/>
                <a:cs typeface="Century Gothic"/>
              </a:rPr>
              <a:t>Key doers</a:t>
            </a:r>
            <a:r>
              <a:rPr lang="it-IT">
                <a:latin typeface="Century Gothic"/>
                <a:ea typeface="Century Gothic"/>
                <a:cs typeface="Century Gothic"/>
              </a:rPr>
              <a:t>” in Open Science in their Country/Region/Domain</a:t>
            </a:r>
            <a:endParaRPr>
              <a:latin typeface="Century Gothic"/>
              <a:ea typeface="Century Gothic"/>
              <a:cs typeface="Century Gothic"/>
            </a:endParaRPr>
          </a:p>
          <a:p>
            <a:pPr marL="0" lvl="0" indent="0" algn="l">
              <a:spcBef>
                <a:spcPts val="1998"/>
              </a:spcBef>
              <a:spcAft>
                <a:spcPts val="0"/>
              </a:spcAft>
              <a:buNone/>
              <a:defRPr/>
            </a:pPr>
            <a:r>
              <a:rPr lang="it-IT">
                <a:latin typeface="Century Gothic"/>
                <a:ea typeface="Century Gothic"/>
                <a:cs typeface="Century Gothic"/>
              </a:rPr>
              <a:t>2 ESFRI Research Infrastructures</a:t>
            </a:r>
            <a:endParaRPr>
              <a:latin typeface="Century Gothic"/>
              <a:ea typeface="Century Gothic"/>
              <a:cs typeface="Century Gothic"/>
            </a:endParaRPr>
          </a:p>
          <a:p>
            <a:pPr marL="0" lvl="0" indent="0" algn="l">
              <a:spcBef>
                <a:spcPts val="1998"/>
              </a:spcBef>
              <a:spcAft>
                <a:spcPts val="0"/>
              </a:spcAft>
              <a:buNone/>
              <a:defRPr/>
            </a:pPr>
            <a:r>
              <a:rPr lang="it-IT">
                <a:latin typeface="Century Gothic"/>
                <a:ea typeface="Century Gothic"/>
                <a:cs typeface="Century Gothic"/>
              </a:rPr>
              <a:t>7 million €</a:t>
            </a:r>
            <a:r>
              <a:rPr>
                <a:latin typeface="Century Gothic"/>
                <a:ea typeface="Century Gothic"/>
                <a:cs typeface="Century Gothic"/>
              </a:rPr>
              <a:t>, co-funded by European Union and UK Research and Innovation</a:t>
            </a:r>
          </a:p>
          <a:p>
            <a:pPr marL="0" lvl="0" indent="0" algn="l">
              <a:spcBef>
                <a:spcPts val="1998"/>
              </a:spcBef>
              <a:spcAft>
                <a:spcPts val="0"/>
              </a:spcAft>
              <a:buNone/>
              <a:defRPr/>
            </a:pPr>
            <a:r>
              <a:rPr>
                <a:latin typeface="Century Gothic"/>
                <a:ea typeface="Century Gothic"/>
                <a:cs typeface="Century Gothic"/>
              </a:rPr>
              <a:t>September 2022 – August 2025</a:t>
            </a:r>
          </a:p>
        </p:txBody>
      </p:sp>
      <p:pic>
        <p:nvPicPr>
          <p:cNvPr id="1911014259" name="Google Shape;234;g17d79cb187b_0_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457797" y="76198"/>
            <a:ext cx="5734198" cy="67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350940" name="Google Shape;235;g17d79cb187b_0_5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41064" y="357187"/>
            <a:ext cx="2013867" cy="159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471817" name="Google Shape;236;g17d79cb187b_0_5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9723" y="2478153"/>
            <a:ext cx="568473" cy="56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417398" name="Google Shape;237;g17d79cb187b_0_5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69723" y="4238930"/>
            <a:ext cx="568473" cy="56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313582" name="Google Shape;238;g17d79cb187b_0_5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269723" y="3587777"/>
            <a:ext cx="568473" cy="56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817897" name="Google Shape;239;g17d79cb187b_0_54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269723" y="4935831"/>
            <a:ext cx="568473" cy="56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119279" name="Picture 33011927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9723" y="5622936"/>
            <a:ext cx="572613" cy="5726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468BA-8284-9679-89E6-6F7B216C75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97478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721736" y="235632"/>
            <a:ext cx="9830178" cy="603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t>How?</a:t>
            </a:r>
          </a:p>
        </p:txBody>
      </p:sp>
      <p:sp>
        <p:nvSpPr>
          <p:cNvPr id="1639169544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0744200" y="6423496"/>
            <a:ext cx="1289221" cy="1988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fld id="{D5015B66-A4AB-6D06-BA75-259AFBD44C12}" type="slidenum">
              <a:rPr lang="nl-NL"/>
              <a:t>2</a:t>
            </a:fld>
            <a:endParaRPr lang="nl-NL"/>
          </a:p>
        </p:txBody>
      </p:sp>
      <p:sp>
        <p:nvSpPr>
          <p:cNvPr id="1765397509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721740" y="895136"/>
            <a:ext cx="9830174" cy="36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t>Some of the ways we will achieve our goals...</a:t>
            </a:r>
          </a:p>
        </p:txBody>
      </p:sp>
      <p:sp>
        <p:nvSpPr>
          <p:cNvPr id="1184979373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311424" y="6356349"/>
            <a:ext cx="4114800" cy="365124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grpSp>
        <p:nvGrpSpPr>
          <p:cNvPr id="175750929" name="Group 47"/>
          <p:cNvGrpSpPr/>
          <p:nvPr/>
        </p:nvGrpSpPr>
        <p:grpSpPr bwMode="auto">
          <a:xfrm>
            <a:off x="1176362" y="3764478"/>
            <a:ext cx="2332185" cy="1764844"/>
            <a:chOff x="0" y="0"/>
            <a:chExt cx="2332185" cy="1764844"/>
          </a:xfrm>
        </p:grpSpPr>
        <p:sp>
          <p:nvSpPr>
            <p:cNvPr id="1809215427" name="TextBox 38"/>
            <p:cNvSpPr txBox="1"/>
            <p:nvPr/>
          </p:nvSpPr>
          <p:spPr bwMode="auto">
            <a:xfrm>
              <a:off x="0" y="0"/>
              <a:ext cx="1701044" cy="579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3278B1"/>
                  </a:solidFill>
                  <a:latin typeface="Century Gothic"/>
                  <a:cs typeface="Arial"/>
                </a:rPr>
                <a:t>Propose</a:t>
              </a:r>
              <a:endParaRPr lang="en-US" sz="2000" b="1">
                <a:solidFill>
                  <a:srgbClr val="3278B1"/>
                </a:solidFill>
                <a:latin typeface="Century Gothic"/>
                <a:cs typeface="Arial"/>
              </a:endParaRPr>
            </a:p>
          </p:txBody>
        </p:sp>
        <p:sp>
          <p:nvSpPr>
            <p:cNvPr id="1740521241" name="TextBox 39"/>
            <p:cNvSpPr txBox="1"/>
            <p:nvPr/>
          </p:nvSpPr>
          <p:spPr bwMode="auto">
            <a:xfrm>
              <a:off x="24669" y="697684"/>
              <a:ext cx="2307515" cy="106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>
                  <a:latin typeface="Century Gothic"/>
                  <a:cs typeface="Arial"/>
                </a:rPr>
                <a:t>A FAIR-by-design methodology for open science teaching and learning</a:t>
              </a:r>
              <a:endParaRPr/>
            </a:p>
          </p:txBody>
        </p:sp>
      </p:grpSp>
      <p:pic>
        <p:nvPicPr>
          <p:cNvPr id="733126726" name="Elemento grafico 39" descr="Aul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7824" y="1953021"/>
            <a:ext cx="1624603" cy="1624603"/>
          </a:xfrm>
          <a:prstGeom prst="rect">
            <a:avLst/>
          </a:prstGeom>
        </p:spPr>
      </p:pic>
      <p:pic>
        <p:nvPicPr>
          <p:cNvPr id="1954153014" name="Elemento grafico 41" descr="Re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35196" y="1953021"/>
            <a:ext cx="1624603" cy="1624603"/>
          </a:xfrm>
          <a:prstGeom prst="rect">
            <a:avLst/>
          </a:prstGeom>
        </p:spPr>
      </p:pic>
      <p:pic>
        <p:nvPicPr>
          <p:cNvPr id="508981342" name="Elemento grafico 43" descr="Testa con ingranaggi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32568" y="1847487"/>
            <a:ext cx="1624603" cy="1624603"/>
          </a:xfrm>
          <a:prstGeom prst="rect">
            <a:avLst/>
          </a:prstGeom>
        </p:spPr>
      </p:pic>
      <p:grpSp>
        <p:nvGrpSpPr>
          <p:cNvPr id="214093095" name="Group 47"/>
          <p:cNvGrpSpPr/>
          <p:nvPr/>
        </p:nvGrpSpPr>
        <p:grpSpPr bwMode="auto">
          <a:xfrm>
            <a:off x="4878357" y="3764478"/>
            <a:ext cx="2332185" cy="1764844"/>
            <a:chOff x="0" y="0"/>
            <a:chExt cx="2332185" cy="1764844"/>
          </a:xfrm>
        </p:grpSpPr>
        <p:sp>
          <p:nvSpPr>
            <p:cNvPr id="353977849" name="TextBox 38"/>
            <p:cNvSpPr txBox="1"/>
            <p:nvPr/>
          </p:nvSpPr>
          <p:spPr bwMode="auto">
            <a:xfrm>
              <a:off x="0" y="0"/>
              <a:ext cx="2274129" cy="579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3278B1"/>
                  </a:solidFill>
                  <a:latin typeface="Century Gothic"/>
                  <a:cs typeface="Arial"/>
                </a:rPr>
                <a:t>Coordinate</a:t>
              </a:r>
              <a:endParaRPr lang="en-US" sz="2000" b="1">
                <a:solidFill>
                  <a:srgbClr val="3278B1"/>
                </a:solidFill>
                <a:latin typeface="Century Gothic"/>
                <a:cs typeface="Arial"/>
              </a:endParaRPr>
            </a:p>
          </p:txBody>
        </p:sp>
        <p:sp>
          <p:nvSpPr>
            <p:cNvPr id="1103734997" name="TextBox 39"/>
            <p:cNvSpPr txBox="1"/>
            <p:nvPr/>
          </p:nvSpPr>
          <p:spPr bwMode="auto">
            <a:xfrm>
              <a:off x="24669" y="697684"/>
              <a:ext cx="2307515" cy="106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>
                  <a:latin typeface="Century Gothic"/>
                  <a:cs typeface="Arial"/>
                </a:rPr>
                <a:t>Network of Competence Centers on Open Science and FAIR Data</a:t>
              </a:r>
              <a:endParaRPr/>
            </a:p>
          </p:txBody>
        </p:sp>
      </p:grpSp>
      <p:grpSp>
        <p:nvGrpSpPr>
          <p:cNvPr id="799046473" name="Group 47"/>
          <p:cNvGrpSpPr/>
          <p:nvPr/>
        </p:nvGrpSpPr>
        <p:grpSpPr bwMode="auto">
          <a:xfrm>
            <a:off x="8932568" y="3764478"/>
            <a:ext cx="2333626" cy="1521004"/>
            <a:chOff x="0" y="0"/>
            <a:chExt cx="2333626" cy="1521004"/>
          </a:xfrm>
        </p:grpSpPr>
        <p:sp>
          <p:nvSpPr>
            <p:cNvPr id="1826561975" name="TextBox 38"/>
            <p:cNvSpPr txBox="1"/>
            <p:nvPr/>
          </p:nvSpPr>
          <p:spPr bwMode="auto">
            <a:xfrm>
              <a:off x="0" y="0"/>
              <a:ext cx="1460936" cy="579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3278B1"/>
                  </a:solidFill>
                  <a:latin typeface="Century Gothic"/>
                  <a:cs typeface="Arial"/>
                </a:rPr>
                <a:t>Enable</a:t>
              </a:r>
              <a:endParaRPr lang="en-US" sz="2000" b="1">
                <a:solidFill>
                  <a:srgbClr val="3278B1"/>
                </a:solidFill>
                <a:latin typeface="Century Gothic"/>
                <a:cs typeface="Arial"/>
              </a:endParaRPr>
            </a:p>
          </p:txBody>
        </p:sp>
        <p:sp>
          <p:nvSpPr>
            <p:cNvPr id="138325499" name="TextBox 39"/>
            <p:cNvSpPr txBox="1"/>
            <p:nvPr/>
          </p:nvSpPr>
          <p:spPr bwMode="auto">
            <a:xfrm>
              <a:off x="24669" y="697684"/>
              <a:ext cx="2308956" cy="82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>
                  <a:latin typeface="Century Gothic"/>
                  <a:cs typeface="Arial"/>
                </a:rPr>
                <a:t>Key competences for an EOSC-skilled European workforce</a:t>
              </a:r>
              <a:endParaRPr/>
            </a:p>
          </p:txBody>
        </p:sp>
      </p:grpSp>
      <p:sp>
        <p:nvSpPr>
          <p:cNvPr id="105758064" name="Ovale 50"/>
          <p:cNvSpPr/>
          <p:nvPr/>
        </p:nvSpPr>
        <p:spPr bwMode="auto">
          <a:xfrm>
            <a:off x="996363" y="3978327"/>
            <a:ext cx="180000" cy="180000"/>
          </a:xfrm>
          <a:prstGeom prst="ellipse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63652395" name="Ovale 51"/>
          <p:cNvSpPr/>
          <p:nvPr/>
        </p:nvSpPr>
        <p:spPr bwMode="auto">
          <a:xfrm>
            <a:off x="8777241" y="3978327"/>
            <a:ext cx="180000" cy="1800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3478196" name="Ovale 52"/>
          <p:cNvSpPr/>
          <p:nvPr/>
        </p:nvSpPr>
        <p:spPr bwMode="auto">
          <a:xfrm>
            <a:off x="4691895" y="3978327"/>
            <a:ext cx="180000" cy="180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230EC-55AD-A5F6-CE5F-3C777436A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 bwMode="auto">
          <a:xfrm>
            <a:off x="487916" y="1570382"/>
            <a:ext cx="11064000" cy="470553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2500" lnSpcReduction="10000"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lang="en-GB" sz="2000" b="0" i="0" u="none" strike="noStrike" dirty="0">
                <a:solidFill>
                  <a:srgbClr val="000000"/>
                </a:solidFill>
                <a:latin typeface="Roboto"/>
              </a:rPr>
              <a:t>Addressing three skills-related gaps identified in SRIA:</a:t>
            </a:r>
          </a:p>
          <a:p>
            <a:pPr marL="628857" lvl="1" indent="-228807">
              <a:buFont typeface="Arial"/>
              <a:buAutoNum type="alphaUcPeriod"/>
              <a:defRPr/>
            </a:pPr>
            <a:r>
              <a:rPr lang="en-GB" sz="2000" b="0" i="0" u="none" strike="noStrike" dirty="0">
                <a:solidFill>
                  <a:srgbClr val="000000"/>
                </a:solidFill>
                <a:latin typeface="Roboto"/>
              </a:rPr>
              <a:t>A lack of open science and data expertise</a:t>
            </a:r>
          </a:p>
          <a:p>
            <a:pPr marL="628857" lvl="1" indent="-228807">
              <a:buFont typeface="Arial"/>
              <a:buAutoNum type="alphaUcPeriod"/>
              <a:defRPr/>
            </a:pPr>
            <a:r>
              <a:rPr lang="en-GB" sz="2000" b="0" i="0" u="none" strike="noStrike" dirty="0">
                <a:solidFill>
                  <a:srgbClr val="000000"/>
                </a:solidFill>
                <a:latin typeface="Roboto"/>
              </a:rPr>
              <a:t>A lack of clearly defined data professional profiles (and career paths)</a:t>
            </a:r>
          </a:p>
          <a:p>
            <a:pPr marL="628857" lvl="1" indent="-228807">
              <a:buFont typeface="Arial"/>
              <a:buAutoNum type="alphaUcPeriod"/>
              <a:defRPr/>
            </a:pPr>
            <a:r>
              <a:rPr lang="en-GB" sz="2000" b="0" i="0" u="none" strike="noStrike" dirty="0">
                <a:solidFill>
                  <a:srgbClr val="000000"/>
                </a:solidFill>
                <a:latin typeface="Roboto"/>
              </a:rPr>
              <a:t>Fragmentation in training resources</a:t>
            </a:r>
          </a:p>
          <a:p>
            <a:pPr marL="113664">
              <a:spcBef>
                <a:spcPts val="34"/>
              </a:spcBef>
              <a:defRPr/>
            </a:pPr>
            <a:endParaRPr sz="1800" dirty="0"/>
          </a:p>
          <a:p>
            <a:pPr marL="113664">
              <a:spcBef>
                <a:spcPts val="34"/>
              </a:spcBef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Through these mechanisms:</a:t>
            </a:r>
          </a:p>
          <a:p>
            <a:pPr marL="320443" indent="-206779">
              <a:spcBef>
                <a:spcPts val="34"/>
              </a:spcBef>
              <a:buFont typeface="Arial"/>
              <a:buAutoNum type="alphaUcPeriod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Leveraging the Competence Centre concept to: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pool existing competences in institutions and RI/e-Infrastructures;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set out a </a:t>
            </a:r>
            <a:r>
              <a:rPr lang="en-GB" sz="1700" b="0" i="0" u="none" strike="noStrike" cap="none" spc="0" dirty="0" err="1">
                <a:solidFill>
                  <a:srgbClr val="000000"/>
                </a:solidFill>
                <a:latin typeface="Roboto"/>
                <a:cs typeface="Roboto"/>
              </a:rPr>
              <a:t>ToT</a:t>
            </a: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 strategy;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act as multipliers to provide lifelong training locally.</a:t>
            </a:r>
          </a:p>
          <a:p>
            <a:pPr marL="320443" indent="-206779">
              <a:spcBef>
                <a:spcPts val="34"/>
              </a:spcBef>
              <a:buFont typeface="Arial"/>
              <a:buAutoNum type="alphaUcPeriod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On Profiles: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map  existing professional profiles,  defining a harmonised Minimum Viable Skillset for each of them (using  co-creation);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harmonise the relevant curricula and competence accreditation mechanisms;</a:t>
            </a:r>
          </a:p>
          <a:p>
            <a:pPr marL="720493" lvl="1" indent="-206779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engage with RPOs, university networks, funders and national training programmes to ensure their recognition and adoption. </a:t>
            </a:r>
          </a:p>
          <a:p>
            <a:pPr marL="320443" indent="-206779">
              <a:spcBef>
                <a:spcPts val="34"/>
              </a:spcBef>
              <a:buFont typeface="Arial"/>
              <a:buAutoNum type="alphaUcPeriod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Fragmentation:</a:t>
            </a:r>
          </a:p>
          <a:p>
            <a:pPr marL="731507" lvl="1" indent="-217793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Provide a methodology for FAIR-by-Design training resources,  encompassing  practical information on how to use the resources</a:t>
            </a:r>
          </a:p>
          <a:p>
            <a:pPr marL="731507" lvl="1" indent="-217793">
              <a:spcBef>
                <a:spcPts val="34"/>
              </a:spcBef>
              <a:buFont typeface="Arial"/>
              <a:buAutoNum type="arabicParenR"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Promote  creation of national training catalogues &amp; interoperation with the EOSC platform.</a:t>
            </a:r>
          </a:p>
          <a:p>
            <a:pPr marL="513714" lvl="1" indent="0">
              <a:spcBef>
                <a:spcPts val="34"/>
              </a:spcBef>
              <a:buFont typeface="Arial"/>
              <a:buNone/>
              <a:defRPr/>
            </a:pPr>
            <a:endParaRPr lang="en-GB" sz="1700" b="0" i="0" u="none" strike="noStrike" cap="none" spc="0" dirty="0">
              <a:solidFill>
                <a:srgbClr val="000000"/>
              </a:solidFill>
              <a:latin typeface="Roboto"/>
              <a:cs typeface="Roboto"/>
            </a:endParaRPr>
          </a:p>
          <a:p>
            <a:pPr marL="113663" lvl="0" indent="0">
              <a:spcBef>
                <a:spcPts val="34"/>
              </a:spcBef>
              <a:buFont typeface="Arial"/>
              <a:buNone/>
              <a:defRPr/>
            </a:pPr>
            <a:r>
              <a:rPr lang="en-GB" sz="1700" b="0" i="0" u="none" strike="noStrike" cap="none" spc="0" dirty="0">
                <a:solidFill>
                  <a:srgbClr val="000000"/>
                </a:solidFill>
                <a:latin typeface="Roboto"/>
                <a:cs typeface="Roboto"/>
              </a:rPr>
              <a:t>The availability of FAIR Open Educational Resources will boost the capacity of Competence Centres and institutions to deliver quality training that matches the needs of different communities.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>
              <a:defRPr/>
            </a:pPr>
            <a:r>
              <a:t>Key Contribution</a:t>
            </a:r>
            <a:r>
              <a:rPr lang="en-IE"/>
              <a:t>s</a:t>
            </a:r>
            <a:r>
              <a:t> to EOSC </a:t>
            </a:r>
            <a:r>
              <a:rPr lang="en-IE"/>
              <a:t>SRIA of Skills4EOSC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6E55-D2DE-81BF-4CFD-489B47FF7B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 bwMode="auto">
          <a:xfrm>
            <a:off x="416860" y="941295"/>
            <a:ext cx="11470340" cy="53221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28807" indent="-228807">
              <a:buFont typeface="Arial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Designing &amp; delivering training targeting different roles in the Open Science context, e.g.: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Researchers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Support staff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Policy makers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Civil servants</a:t>
            </a:r>
          </a:p>
          <a:p>
            <a:pPr marL="206779" lvl="0" indent="-206779">
              <a:buFont typeface="Arial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Training includes key messages and learning outcomes specific to the target audience</a:t>
            </a:r>
          </a:p>
          <a:p>
            <a:pPr marL="206779" lvl="0" indent="-206779">
              <a:buFont typeface="Arial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Coordinated network of competence centres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National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Regional</a:t>
            </a:r>
          </a:p>
          <a:p>
            <a:pPr lvl="1">
              <a:buFont typeface="Wingdings"/>
              <a:buChar char="Ø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Thematic</a:t>
            </a:r>
          </a:p>
          <a:p>
            <a:pPr marL="206779" lvl="0" indent="-206779">
              <a:buFont typeface="Arial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...Empowered to support implementation of Open Science &amp; train all stakeholders we identify</a:t>
            </a:r>
          </a:p>
          <a:p>
            <a:pPr marL="206779" lvl="0" indent="-206779">
              <a:buFont typeface="Arial"/>
              <a:buChar char="•"/>
              <a:defRPr/>
            </a:pPr>
            <a:r>
              <a:rPr lang="nl-NL" sz="1600" b="0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Creation of a shared and trusted framework for competencies recognition for Academic and lifelong learning</a:t>
            </a:r>
          </a:p>
          <a:p>
            <a:pPr marL="606829" lvl="1" indent="-206779">
              <a:buFont typeface="Arial"/>
              <a:buChar char="•"/>
              <a:defRPr/>
            </a:pPr>
            <a:r>
              <a:rPr lang="nl-NL" sz="1600" b="0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Standardised soft certifications (e.g. open badges) will be available </a:t>
            </a:r>
          </a:p>
          <a:p>
            <a:pPr marL="606829" lvl="1" indent="-206779">
              <a:buFont typeface="Arial"/>
              <a:buChar char="•"/>
              <a:defRPr/>
            </a:pPr>
            <a:r>
              <a:rPr lang="nl-NL" sz="1600" b="0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Framework to be adopted by CCs and other professional training providers.</a:t>
            </a:r>
          </a:p>
          <a:p>
            <a:pPr marL="606829" lvl="1" indent="-206779">
              <a:buFont typeface="Arial"/>
              <a:buChar char="•"/>
              <a:defRPr/>
            </a:pPr>
            <a:r>
              <a:rPr lang="nl-NL" sz="1600" b="0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Accreditation brings recognition – helps professionals &amp; those who want to employ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t>Key Contribution</a:t>
            </a:r>
            <a:r>
              <a:rPr lang="en-IE"/>
              <a:t>s</a:t>
            </a:r>
            <a:r>
              <a:t> to EOSC </a:t>
            </a:r>
            <a:r>
              <a:rPr lang="en-IE"/>
              <a:t>SRIA of Skills4EOSC - (2)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32CCF-7613-5D68-651E-81CC8007E6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 bwMode="auto"/>
        <p:txBody>
          <a:bodyPr/>
          <a:lstStyle/>
          <a:p>
            <a:pPr>
              <a:defRPr/>
            </a:pPr>
            <a:endParaRPr lang="en-GB" sz="1600" b="0" i="0" u="none" strike="noStrike" dirty="0">
              <a:solidFill>
                <a:srgbClr val="000000"/>
              </a:solidFill>
              <a:latin typeface="Roboto"/>
            </a:endParaRPr>
          </a:p>
          <a:p>
            <a:pPr>
              <a:defRPr/>
            </a:pPr>
            <a:endParaRPr lang="en-GB" sz="1600" b="0" i="0" u="none" strike="noStrike" dirty="0">
              <a:solidFill>
                <a:srgbClr val="000000"/>
              </a:solidFill>
              <a:latin typeface="Calibri"/>
            </a:endParaRPr>
          </a:p>
          <a:p>
            <a:pPr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Key </a:t>
            </a:r>
            <a:r>
              <a:rPr lang="en-IE"/>
              <a:t>i</a:t>
            </a:r>
            <a:r>
              <a:t>mpacts</a:t>
            </a:r>
            <a:r>
              <a:rPr lang="en-IE"/>
              <a:t> and deliverables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898B5-9BA9-E37B-3094-EE09255769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F4838-7615-D10E-EEF5-CCCDF2633F9C}"/>
              </a:ext>
            </a:extLst>
          </p:cNvPr>
          <p:cNvSpPr txBox="1"/>
          <p:nvPr/>
        </p:nvSpPr>
        <p:spPr>
          <a:xfrm>
            <a:off x="538586" y="1251409"/>
            <a:ext cx="107166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>
              <a:defRPr/>
            </a:pPr>
            <a:r>
              <a:rPr lang="en-GB" sz="1800" b="0" i="0" u="none" strike="noStrike" dirty="0">
                <a:solidFill>
                  <a:srgbClr val="000000"/>
                </a:solidFill>
                <a:latin typeface="Roboto"/>
              </a:rPr>
              <a:t>Fixing the gaps identified in the SRIA:</a:t>
            </a:r>
          </a:p>
          <a:p>
            <a:pPr marL="1086057" lvl="2" indent="-228807">
              <a:buFont typeface="Arial"/>
              <a:buAutoNum type="alphaUcPeriod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A lack of open science and data expertise</a:t>
            </a:r>
          </a:p>
          <a:p>
            <a:pPr marL="1086057" lvl="2" indent="-228807">
              <a:buFont typeface="Arial"/>
              <a:buAutoNum type="alphaUcPeriod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A lack of clearly defined data professional profiles (and career paths)</a:t>
            </a:r>
          </a:p>
          <a:p>
            <a:pPr marL="1086057" lvl="2" indent="-228807">
              <a:buFont typeface="Arial"/>
              <a:buAutoNum type="alphaUcPeriod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Fragmentation in training resources</a:t>
            </a:r>
          </a:p>
          <a:p>
            <a:pPr marL="1086057" lvl="2" indent="-228807">
              <a:buFont typeface="Arial"/>
              <a:buAutoNum type="alphaUcPeriod"/>
              <a:defRPr/>
            </a:pPr>
            <a:endParaRPr lang="en-GB" dirty="0">
              <a:solidFill>
                <a:srgbClr val="000000"/>
              </a:solidFill>
              <a:latin typeface="Roboto"/>
            </a:endParaRPr>
          </a:p>
          <a:p>
            <a:pPr marL="400050" lvl="1"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.. And doing so in a sustainable way: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through national &amp; domain competence centres that can continue the work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Roboto"/>
              </a:rPr>
              <a:t>Through engagement and acceptance of skills profiles and certification by relevant actors</a:t>
            </a:r>
          </a:p>
          <a:p>
            <a:pPr marL="400050" lvl="1">
              <a:defRPr/>
            </a:pPr>
            <a:endParaRPr lang="en-GB" dirty="0">
              <a:solidFill>
                <a:srgbClr val="000000"/>
              </a:solidFill>
              <a:latin typeface="Roboto"/>
            </a:endParaRPr>
          </a:p>
          <a:p>
            <a:pPr marL="400050" lvl="1"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Reaching those such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as policy makers &amp; civil servants who have not received as much attention in earlier work related to Open Science skills</a:t>
            </a:r>
          </a:p>
          <a:p>
            <a:pPr marL="400050" lvl="1">
              <a:defRPr/>
            </a:pPr>
            <a:endParaRPr lang="en-GB" b="0" i="0" u="none" strike="noStrike" dirty="0">
              <a:solidFill>
                <a:srgbClr val="000000"/>
              </a:solidFill>
              <a:latin typeface="Roboto"/>
            </a:endParaRPr>
          </a:p>
          <a:p>
            <a:pPr marL="400050" lvl="1">
              <a:defRPr/>
            </a:pPr>
            <a:r>
              <a:rPr lang="en-GB" dirty="0">
                <a:solidFill>
                  <a:srgbClr val="000000"/>
                </a:solidFill>
                <a:latin typeface="Roboto"/>
              </a:rPr>
              <a:t>As a result of our work, we expect to see: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More pe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ople with Open Science skills and understanding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Roboto"/>
              </a:rPr>
              <a:t>Clearer career paths for many of these people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Wider recognition of their skills and qualifications</a:t>
            </a:r>
          </a:p>
          <a:p>
            <a:pPr marL="685800" lvl="1" indent="-285750">
              <a:buFont typeface="Arial" panose="020B0604020202020204" pitchFamily="34" charset="0"/>
              <a:buChar char="•"/>
              <a:defRPr/>
            </a:pPr>
            <a:r>
              <a:rPr lang="en-GB" b="0" i="0" u="none" strike="noStrike" dirty="0">
                <a:solidFill>
                  <a:srgbClr val="000000"/>
                </a:solidFill>
                <a:latin typeface="Roboto"/>
              </a:rPr>
              <a:t>Direct economic &amp; societal benefit as a result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 bwMode="auto">
          <a:xfrm>
            <a:off x="914021" y="1059395"/>
            <a:ext cx="9830179" cy="43825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No strict dependencies – we do not have outcomes that are strictly dependent on the actions of others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Current Collaborations: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Existing with FAIR-</a:t>
            </a:r>
            <a:r>
              <a:rPr lang="en-GB" sz="1600" dirty="0">
                <a:solidFill>
                  <a:srgbClr val="000000"/>
                </a:solidFill>
              </a:rPr>
              <a:t>Impact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Liaison with EOSC-Future to ensure we are not duplicating work</a:t>
            </a:r>
          </a:p>
          <a:p>
            <a:pPr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Potential collaborations: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We hope to use today to identify more – at the last concertation meeting our work was at too early a stage (as was that of others) to make concrete, specific agreements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FAIRCORE4EOSC are amongst those we expect to speak with – also RDA Tiger 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What could help us?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Results from EOSC Focus interview process under HE developments group – share them!</a:t>
            </a:r>
          </a:p>
          <a:p>
            <a:pPr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Dependencies and Collaborations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20FAB-B15C-B377-84FD-A3AFA911FC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 bwMode="auto"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Competence centres should be recognised as amongst the important intermediaries in the EOSC vision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There are other relevant projects (in domain infrastructures, for instance) who aren’t invited to this meeting but with which we expect significant interaction – let’s not lose sight of them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latin typeface="Roboto"/>
              </a:rPr>
              <a:t>We think we understand what we need </a:t>
            </a:r>
            <a:r>
              <a:rPr lang="en-GB" sz="1600" dirty="0">
                <a:solidFill>
                  <a:srgbClr val="000000"/>
                </a:solidFill>
              </a:rPr>
              <a:t>to do for ‘sustainability’ – but is this being understood in the same way by everyone? (And does that matter?)</a:t>
            </a:r>
            <a:endParaRPr lang="en-GB" sz="1600" b="0" i="0" u="none" strike="noStrike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IE" dirty="0"/>
              <a:t>Your vision, challenges, suggestions etc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14595-6856-9B4E-BECB-F9B7E4876AE1}" type="slidenum">
              <a:rPr lang="nl-NL"/>
              <a:t>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Skills4EOSC - HE Concertation Meeting. License: CC-BY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C2189-F9DF-F373-4722-C7218AB222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2023-06-14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9A7369-6141-46CA-BCA9-3B20106B2286}"/>
</file>

<file path=customXml/itemProps2.xml><?xml version="1.0" encoding="utf-8"?>
<ds:datastoreItem xmlns:ds="http://schemas.openxmlformats.org/officeDocument/2006/customXml" ds:itemID="{9B3DBE83-8481-4E52-B497-18EDDB064099}"/>
</file>

<file path=customXml/itemProps3.xml><?xml version="1.0" encoding="utf-8"?>
<ds:datastoreItem xmlns:ds="http://schemas.openxmlformats.org/officeDocument/2006/customXml" ds:itemID="{85B8563F-E521-4FF2-AEB0-E02B98795533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415</TotalTime>
  <Words>806</Words>
  <Application>Microsoft Office PowerPoint</Application>
  <DocSecurity>0</DocSecurity>
  <PresentationFormat>Widescreen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Roboto</vt:lpstr>
      <vt:lpstr>Roboto Light</vt:lpstr>
      <vt:lpstr>Wingdings</vt:lpstr>
      <vt:lpstr>Kantoorthema</vt:lpstr>
      <vt:lpstr>PowerPoint Presentation</vt:lpstr>
      <vt:lpstr>How?</vt:lpstr>
      <vt:lpstr>Key Contributions to EOSC SRIA of Skills4EOSC </vt:lpstr>
      <vt:lpstr>Key Contributions to EOSC SRIA of Skills4EOSC - (2) </vt:lpstr>
      <vt:lpstr>Key impacts and deliverables</vt:lpstr>
      <vt:lpstr>Dependencies and Collaborations</vt:lpstr>
      <vt:lpstr>Your vision, challenges, suggestions etc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Ute Gusenheimer</dc:creator>
  <cp:keywords/>
  <dc:description/>
  <cp:lastModifiedBy>Kevin Ashley</cp:lastModifiedBy>
  <cp:revision>10</cp:revision>
  <dcterms:created xsi:type="dcterms:W3CDTF">2023-06-05T12:30:30Z</dcterms:created>
  <dcterms:modified xsi:type="dcterms:W3CDTF">2023-06-14T21:15:31Z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436800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