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7" r:id="rId2"/>
    <p:sldId id="258" r:id="rId3"/>
    <p:sldId id="275" r:id="rId4"/>
    <p:sldId id="276" r:id="rId5"/>
    <p:sldId id="278" r:id="rId6"/>
    <p:sldId id="279" r:id="rId7"/>
    <p:sldId id="28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47"/>
    <p:restoredTop sz="96405"/>
  </p:normalViewPr>
  <p:slideViewPr>
    <p:cSldViewPr snapToGrid="0" snapToObjects="1">
      <p:cViewPr varScale="1">
        <p:scale>
          <a:sx n="113" d="100"/>
          <a:sy n="113" d="100"/>
        </p:scale>
        <p:origin x="87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3BD50-DF1B-D14C-AFDA-9B3167AD3A48}" type="datetimeFigureOut">
              <a:rPr lang="nl-NL" smtClean="0"/>
              <a:t>15-06-2023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25721-C4BE-9640-9AC3-0C6434FE0F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38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392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CFA3A-C5C8-38C4-26A8-5C0668FF6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99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  <a:p>
            <a:pPr lvl="0"/>
            <a:endParaRPr lang="nl-NL" dirty="0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954A490-193E-E7E7-692B-771ED26045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1FF53C9-60B4-F295-1222-39E0717E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9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53DB0E-862A-409E-ECA4-584E5036E5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C1272FE-4131-48EB-6E8E-368644F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808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4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FE2DB8-521E-FDC5-730D-F627D33FC0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F0CB116-1CCE-93D4-0267-1AD8CF4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7652" y="643947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83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03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C57D3-0CDD-55FA-1F7B-B6D5F5C12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C709-D39F-EC49-A694-D902BC96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latinLnBrk="0"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46FD6-76E9-1EE3-69DB-B32E27DAFC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93830" y="6356350"/>
            <a:ext cx="7274169" cy="39168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4A52F-0758-61EE-82C1-ADEA3151C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E37D2D-0EBB-44BD-87EC-3F506ADDDC9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F0C3AA-9045-D7EF-B0AB-D6F2F1CD3D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55800"/>
            <a:ext cx="10515600" cy="3937000"/>
          </a:xfrm>
        </p:spPr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E1AE3A2-B4F2-9040-7575-3B750B41B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3" y="6450727"/>
            <a:ext cx="1424237" cy="29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430AF240-504D-C342-09CF-6B0C343807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19" y="6434575"/>
            <a:ext cx="1651886" cy="3960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3F1A16B9-6E9E-F4C0-8907-F65F919D0A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53369" y="458073"/>
            <a:ext cx="2933700" cy="187960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A96D6F3-C613-92A9-857C-315DAD6FBF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8281" y="3881665"/>
            <a:ext cx="1854200" cy="29464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EEDFD352-DF11-0B5B-EB8D-3C6967AD5A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3930" y="258535"/>
            <a:ext cx="160094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40A129-CB28-2478-0535-8A792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D7175-A070-FC1F-C253-34FEB28F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21F74-1CF2-CCDE-A252-6E87D534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15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nl-NL"/>
              <a:t>01 | 01 | 2022 by Author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960BA-AE18-7043-11DF-A1047193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198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5" r:id="rId4"/>
    <p:sldLayoutId id="2147483657" r:id="rId5"/>
    <p:sldLayoutId id="2147483666" r:id="rId6"/>
    <p:sldLayoutId id="2147483667" r:id="rId7"/>
    <p:sldLayoutId id="2147483651" r:id="rId8"/>
    <p:sldLayoutId id="214748366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35BB-EC6E-61E3-59EF-DA6D47FF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008691"/>
                </a:solidFill>
                <a:latin typeface="+mn-lt"/>
              </a:rPr>
              <a:t>In a nutshell</a:t>
            </a:r>
            <a:endParaRPr lang="en-GB" sz="4800" dirty="0">
              <a:solidFill>
                <a:srgbClr val="008691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77C2B-F8A7-1851-E811-6CF7BDEA80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600" dirty="0">
                <a:effectLst/>
                <a:latin typeface="+mn-lt"/>
              </a:rPr>
              <a:t>SciLake will offer a </a:t>
            </a:r>
            <a:r>
              <a:rPr lang="en-GB" sz="2600" b="1" dirty="0">
                <a:effectLst/>
                <a:latin typeface="+mn-lt"/>
              </a:rPr>
              <a:t>two-tier service</a:t>
            </a:r>
            <a:r>
              <a:rPr lang="en-GB" sz="2600" dirty="0">
                <a:effectLst/>
                <a:latin typeface="+mn-lt"/>
              </a:rPr>
              <a:t>: </a:t>
            </a:r>
          </a:p>
          <a:p>
            <a:pPr lvl="1"/>
            <a:r>
              <a:rPr lang="en-GB" sz="2200" b="1" dirty="0">
                <a:solidFill>
                  <a:srgbClr val="00717B"/>
                </a:solidFill>
                <a:latin typeface="+mn-lt"/>
              </a:rPr>
              <a:t>Tier 1:</a:t>
            </a:r>
            <a:r>
              <a:rPr lang="en-GB" sz="2200" dirty="0">
                <a:latin typeface="+mn-lt"/>
              </a:rPr>
              <a:t> An</a:t>
            </a:r>
            <a:r>
              <a:rPr lang="en-GB" sz="2200" b="1" dirty="0">
                <a:latin typeface="+mn-lt"/>
              </a:rPr>
              <a:t> </a:t>
            </a:r>
            <a:r>
              <a:rPr lang="en-GB" sz="2200" b="1" dirty="0">
                <a:effectLst/>
                <a:latin typeface="+mn-lt"/>
              </a:rPr>
              <a:t>open, transparent &amp; customizable scientific data-lake-as-a-service</a:t>
            </a:r>
          </a:p>
          <a:p>
            <a:pPr lvl="2"/>
            <a:r>
              <a:rPr lang="en-GB" sz="1800" dirty="0">
                <a:effectLst/>
                <a:latin typeface="+mn-lt"/>
              </a:rPr>
              <a:t>Empowers &amp; facilitates the </a:t>
            </a:r>
            <a:r>
              <a:rPr lang="en-GB" sz="1800" b="1" dirty="0">
                <a:effectLst/>
                <a:latin typeface="+mn-lt"/>
              </a:rPr>
              <a:t>creation, interlinking &amp; maintenance of community-created SKGs</a:t>
            </a:r>
            <a:r>
              <a:rPr lang="en-GB" sz="1800" dirty="0">
                <a:effectLst/>
                <a:latin typeface="+mn-lt"/>
              </a:rPr>
              <a:t>. </a:t>
            </a:r>
          </a:p>
          <a:p>
            <a:pPr lvl="2"/>
            <a:r>
              <a:rPr lang="en-GB" sz="1800" dirty="0">
                <a:latin typeface="+mn-lt"/>
              </a:rPr>
              <a:t>Offers </a:t>
            </a:r>
            <a:r>
              <a:rPr lang="en-GB" sz="1800" dirty="0">
                <a:effectLst/>
                <a:latin typeface="+mn-lt"/>
              </a:rPr>
              <a:t>a </a:t>
            </a:r>
            <a:r>
              <a:rPr lang="en-GB" sz="1800" b="1" dirty="0">
                <a:effectLst/>
                <a:latin typeface="+mn-lt"/>
              </a:rPr>
              <a:t>unified way to access &amp; query</a:t>
            </a:r>
            <a:r>
              <a:rPr lang="en-GB" sz="1800" dirty="0">
                <a:effectLst/>
                <a:latin typeface="+mn-lt"/>
              </a:rPr>
              <a:t> the contained assets. </a:t>
            </a:r>
          </a:p>
          <a:p>
            <a:pPr lvl="1"/>
            <a:r>
              <a:rPr lang="en-GB" sz="2200" b="1" dirty="0">
                <a:solidFill>
                  <a:srgbClr val="00717B"/>
                </a:solidFill>
                <a:effectLst/>
                <a:latin typeface="+mn-lt"/>
              </a:rPr>
              <a:t>Tier 2:</a:t>
            </a:r>
            <a:r>
              <a:rPr lang="en-GB" sz="2200" b="1" dirty="0">
                <a:effectLst/>
                <a:latin typeface="+mn-lt"/>
              </a:rPr>
              <a:t> Discipline-tailored, AI-assisted discovery services </a:t>
            </a:r>
            <a:r>
              <a:rPr lang="en-GB" sz="2200" dirty="0">
                <a:effectLst/>
                <a:latin typeface="+mn-lt"/>
              </a:rPr>
              <a:t>to facilitate navigating the respective vast knowledge space considering: </a:t>
            </a:r>
          </a:p>
          <a:p>
            <a:pPr lvl="2"/>
            <a:r>
              <a:rPr lang="en-GB" sz="1800" dirty="0">
                <a:latin typeface="+mn-lt"/>
              </a:rPr>
              <a:t>the</a:t>
            </a:r>
            <a:r>
              <a:rPr lang="en-GB" sz="1800" dirty="0">
                <a:effectLst/>
                <a:latin typeface="+mn-lt"/>
              </a:rPr>
              <a:t> </a:t>
            </a:r>
            <a:r>
              <a:rPr lang="en-GB" sz="1800" b="1" dirty="0">
                <a:effectLst/>
                <a:latin typeface="+mn-lt"/>
              </a:rPr>
              <a:t>impact</a:t>
            </a:r>
            <a:r>
              <a:rPr lang="en-GB" sz="1800" dirty="0">
                <a:effectLst/>
                <a:latin typeface="+mn-lt"/>
              </a:rPr>
              <a:t> of research objects</a:t>
            </a:r>
          </a:p>
          <a:p>
            <a:pPr lvl="2"/>
            <a:r>
              <a:rPr lang="en-GB" sz="1800" dirty="0">
                <a:effectLst/>
                <a:latin typeface="+mn-lt"/>
              </a:rPr>
              <a:t>their </a:t>
            </a:r>
            <a:r>
              <a:rPr lang="en-GB" sz="1800" b="1" dirty="0">
                <a:effectLst/>
                <a:latin typeface="+mn-lt"/>
              </a:rPr>
              <a:t>reproducibility</a:t>
            </a:r>
          </a:p>
          <a:p>
            <a:r>
              <a:rPr lang="en-GB" sz="2600" dirty="0">
                <a:latin typeface="+mn-lt"/>
              </a:rPr>
              <a:t>Customise, test &amp; demonstrate the developed services in </a:t>
            </a:r>
            <a:r>
              <a:rPr lang="en-GB" sz="2600" b="1" dirty="0">
                <a:latin typeface="+mn-lt"/>
              </a:rPr>
              <a:t>real-world pilots</a:t>
            </a:r>
            <a:r>
              <a:rPr lang="en-GB" sz="2600" dirty="0">
                <a:latin typeface="+mn-lt"/>
              </a:rPr>
              <a:t>.</a:t>
            </a:r>
            <a:endParaRPr lang="en-GB" sz="3400" b="1" dirty="0">
              <a:latin typeface="+mn-lt"/>
            </a:endParaRPr>
          </a:p>
          <a:p>
            <a:r>
              <a:rPr lang="en-GB" sz="2400" dirty="0">
                <a:latin typeface="+mn-lt"/>
              </a:rPr>
              <a:t>Leverage &amp; further enrich the </a:t>
            </a:r>
            <a:r>
              <a:rPr lang="en-GB" sz="2400" b="1" dirty="0">
                <a:latin typeface="+mn-lt"/>
              </a:rPr>
              <a:t>EOSC</a:t>
            </a:r>
            <a:r>
              <a:rPr lang="en-GB" sz="2400" dirty="0">
                <a:latin typeface="+mn-lt"/>
              </a:rPr>
              <a:t> services landscape.</a:t>
            </a:r>
            <a:endParaRPr lang="en-GB" sz="2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93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35BB-EC6E-61E3-59EF-DA6D47FF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rgbClr val="008691"/>
                </a:solidFill>
              </a:rPr>
              <a:t>Important o</a:t>
            </a:r>
            <a:r>
              <a:rPr lang="en-US" sz="4800" dirty="0">
                <a:solidFill>
                  <a:srgbClr val="008691"/>
                </a:solidFill>
                <a:latin typeface="+mn-lt"/>
              </a:rPr>
              <a:t>bjectives</a:t>
            </a:r>
            <a:endParaRPr lang="en-GB" sz="4800" dirty="0">
              <a:solidFill>
                <a:srgbClr val="008691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77C2B-F8A7-1851-E811-6CF7BDEA80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Overcome the underlying </a:t>
            </a:r>
            <a:r>
              <a:rPr lang="en-GB" b="1" dirty="0">
                <a:latin typeface="+mn-lt"/>
              </a:rPr>
              <a:t>heterogeneity</a:t>
            </a:r>
            <a:r>
              <a:rPr lang="en-GB" dirty="0">
                <a:latin typeface="+mn-lt"/>
              </a:rPr>
              <a:t> of scholar content</a:t>
            </a:r>
          </a:p>
          <a:p>
            <a:r>
              <a:rPr lang="en-GB" dirty="0">
                <a:latin typeface="+mn-lt"/>
              </a:rPr>
              <a:t>Address </a:t>
            </a:r>
            <a:r>
              <a:rPr lang="en-GB" b="1" dirty="0">
                <a:latin typeface="+mn-lt"/>
              </a:rPr>
              <a:t>domain-specific &amp; cross-domain needs </a:t>
            </a:r>
          </a:p>
          <a:p>
            <a:r>
              <a:rPr lang="en-GB" b="1" dirty="0">
                <a:latin typeface="+mn-lt"/>
              </a:rPr>
              <a:t>Democratise scholarly content</a:t>
            </a:r>
            <a:r>
              <a:rPr lang="en-GB" dirty="0">
                <a:latin typeface="+mn-lt"/>
              </a:rPr>
              <a:t> facilitating:</a:t>
            </a:r>
          </a:p>
          <a:p>
            <a:pPr lvl="1"/>
            <a:r>
              <a:rPr lang="en-GB" dirty="0">
                <a:latin typeface="+mn-lt"/>
              </a:rPr>
              <a:t>content acquisition</a:t>
            </a:r>
          </a:p>
          <a:p>
            <a:pPr lvl="1"/>
            <a:r>
              <a:rPr lang="en-GB" dirty="0">
                <a:latin typeface="+mn-lt"/>
              </a:rPr>
              <a:t>creation, interlinking, management of community-based SKGs.</a:t>
            </a:r>
          </a:p>
          <a:p>
            <a:r>
              <a:rPr lang="en-GB" dirty="0">
                <a:latin typeface="+mn-lt"/>
              </a:rPr>
              <a:t>Facilitate the identification of emerging </a:t>
            </a:r>
            <a:r>
              <a:rPr lang="en-GB" b="1" dirty="0">
                <a:latin typeface="+mn-lt"/>
              </a:rPr>
              <a:t>research trends</a:t>
            </a:r>
            <a:r>
              <a:rPr lang="en-GB" dirty="0">
                <a:latin typeface="+mn-lt"/>
              </a:rPr>
              <a:t> &amp; </a:t>
            </a:r>
            <a:r>
              <a:rPr lang="en-GB" b="1" dirty="0">
                <a:latin typeface="+mn-lt"/>
              </a:rPr>
              <a:t>valuable research</a:t>
            </a:r>
            <a:r>
              <a:rPr lang="en-GB" dirty="0">
                <a:latin typeface="+mn-lt"/>
              </a:rPr>
              <a:t> objects</a:t>
            </a:r>
          </a:p>
          <a:p>
            <a:r>
              <a:rPr lang="en-GB" dirty="0">
                <a:latin typeface="+mn-lt"/>
              </a:rPr>
              <a:t>Facilitate the </a:t>
            </a:r>
            <a:r>
              <a:rPr lang="en-GB" b="1" dirty="0">
                <a:latin typeface="+mn-lt"/>
              </a:rPr>
              <a:t>assessment of the reproducibility</a:t>
            </a:r>
            <a:r>
              <a:rPr lang="en-GB" dirty="0">
                <a:latin typeface="+mn-lt"/>
              </a:rPr>
              <a:t> of research works.</a:t>
            </a:r>
          </a:p>
        </p:txBody>
      </p:sp>
    </p:spTree>
    <p:extLst>
      <p:ext uri="{BB962C8B-B14F-4D97-AF65-F5344CB8AC3E}">
        <p14:creationId xmlns:p14="http://schemas.microsoft.com/office/powerpoint/2010/main" val="151242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35BB-EC6E-61E3-59EF-DA6D47FF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008691"/>
                </a:solidFill>
                <a:latin typeface="+mn-lt"/>
              </a:rPr>
              <a:t>Consortium &amp; basic info</a:t>
            </a:r>
            <a:endParaRPr lang="en-GB" sz="4800" dirty="0">
              <a:solidFill>
                <a:srgbClr val="00869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DC018-193D-EE65-FD02-15EA07F22E33}"/>
              </a:ext>
            </a:extLst>
          </p:cNvPr>
          <p:cNvSpPr txBox="1"/>
          <p:nvPr/>
        </p:nvSpPr>
        <p:spPr>
          <a:xfrm>
            <a:off x="1324589" y="4724495"/>
            <a:ext cx="17415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rgbClr val="00717B"/>
                </a:solidFill>
              </a:rPr>
              <a:t>Greece</a:t>
            </a:r>
          </a:p>
          <a:p>
            <a:r>
              <a:rPr lang="en-GR" dirty="0">
                <a:solidFill>
                  <a:srgbClr val="00717B"/>
                </a:solidFill>
              </a:rPr>
              <a:t>Poland</a:t>
            </a:r>
          </a:p>
          <a:p>
            <a:r>
              <a:rPr lang="en-GR" dirty="0">
                <a:solidFill>
                  <a:srgbClr val="00717B"/>
                </a:solidFill>
              </a:rPr>
              <a:t>Spain</a:t>
            </a:r>
          </a:p>
          <a:p>
            <a:r>
              <a:rPr lang="en-GR" dirty="0">
                <a:solidFill>
                  <a:srgbClr val="00717B"/>
                </a:solidFill>
              </a:rPr>
              <a:t>The Netherlands</a:t>
            </a:r>
          </a:p>
          <a:p>
            <a:r>
              <a:rPr lang="en-GR" dirty="0">
                <a:solidFill>
                  <a:srgbClr val="00717B"/>
                </a:solidFill>
              </a:rPr>
              <a:t>Italy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A4CF5-2E3A-0589-2ED4-A5D0A368FFC8}"/>
              </a:ext>
            </a:extLst>
          </p:cNvPr>
          <p:cNvSpPr txBox="1"/>
          <p:nvPr/>
        </p:nvSpPr>
        <p:spPr>
          <a:xfrm>
            <a:off x="3567229" y="4724495"/>
            <a:ext cx="12724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rgbClr val="00717B"/>
                </a:solidFill>
              </a:rPr>
              <a:t>Germany</a:t>
            </a:r>
          </a:p>
          <a:p>
            <a:r>
              <a:rPr lang="en-GR" dirty="0">
                <a:solidFill>
                  <a:srgbClr val="00717B"/>
                </a:solidFill>
              </a:rPr>
              <a:t>Norway</a:t>
            </a:r>
          </a:p>
          <a:p>
            <a:r>
              <a:rPr lang="en-GR" dirty="0">
                <a:solidFill>
                  <a:srgbClr val="00717B"/>
                </a:solidFill>
              </a:rPr>
              <a:t>Switzerland</a:t>
            </a:r>
          </a:p>
          <a:p>
            <a:r>
              <a:rPr lang="en-GR" dirty="0">
                <a:solidFill>
                  <a:srgbClr val="00717B"/>
                </a:solidFill>
              </a:rPr>
              <a:t>Sweden </a:t>
            </a:r>
          </a:p>
          <a:p>
            <a:endParaRPr lang="en-GR" dirty="0">
              <a:solidFill>
                <a:srgbClr val="00717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A85FC-071C-E5A1-2F13-BB621A335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234" y="1878272"/>
            <a:ext cx="6850287" cy="49797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E6BE94-AEF0-4FFE-FBDC-D8A235271B06}"/>
              </a:ext>
            </a:extLst>
          </p:cNvPr>
          <p:cNvSpPr/>
          <p:nvPr/>
        </p:nvSpPr>
        <p:spPr>
          <a:xfrm>
            <a:off x="4795024" y="2040673"/>
            <a:ext cx="1483113" cy="8363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E43E5-BCC7-BED4-2487-FCDBCF2429B5}"/>
              </a:ext>
            </a:extLst>
          </p:cNvPr>
          <p:cNvSpPr txBox="1"/>
          <p:nvPr/>
        </p:nvSpPr>
        <p:spPr>
          <a:xfrm>
            <a:off x="4895122" y="2883299"/>
            <a:ext cx="128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rgbClr val="FF0000"/>
                </a:solidFill>
              </a:rPr>
              <a:t>coordinator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3B72C6-E597-A0DF-9D38-6683AFDB794A}"/>
              </a:ext>
            </a:extLst>
          </p:cNvPr>
          <p:cNvSpPr/>
          <p:nvPr/>
        </p:nvSpPr>
        <p:spPr>
          <a:xfrm>
            <a:off x="1005925" y="1815634"/>
            <a:ext cx="2385391" cy="1252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b="1" dirty="0"/>
              <a:t>Budget: </a:t>
            </a:r>
            <a:r>
              <a:rPr lang="en-GR" dirty="0"/>
              <a:t>~5M</a:t>
            </a:r>
          </a:p>
          <a:p>
            <a:pPr algn="ctr"/>
            <a:r>
              <a:rPr lang="en-GR" b="1" dirty="0"/>
              <a:t>Start date: </a:t>
            </a:r>
            <a:r>
              <a:rPr lang="en-GR" dirty="0"/>
              <a:t>1/1/23</a:t>
            </a:r>
          </a:p>
          <a:p>
            <a:pPr algn="ctr"/>
            <a:r>
              <a:rPr lang="en-GR" b="1" dirty="0"/>
              <a:t>Duration: </a:t>
            </a:r>
            <a:r>
              <a:rPr lang="en-GR" dirty="0"/>
              <a:t>36M</a:t>
            </a:r>
          </a:p>
        </p:txBody>
      </p:sp>
    </p:spTree>
    <p:extLst>
      <p:ext uri="{BB962C8B-B14F-4D97-AF65-F5344CB8AC3E}">
        <p14:creationId xmlns:p14="http://schemas.microsoft.com/office/powerpoint/2010/main" val="148443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2B34819-2F6C-140F-EB78-60519503DDCB}"/>
              </a:ext>
            </a:extLst>
          </p:cNvPr>
          <p:cNvSpPr/>
          <p:nvPr/>
        </p:nvSpPr>
        <p:spPr>
          <a:xfrm>
            <a:off x="213691" y="3727174"/>
            <a:ext cx="9844709" cy="2688663"/>
          </a:xfrm>
          <a:prstGeom prst="roundRect">
            <a:avLst>
              <a:gd name="adj" fmla="val 27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455BAA1-8429-1DB8-EA5E-0C3F117BA070}"/>
              </a:ext>
            </a:extLst>
          </p:cNvPr>
          <p:cNvSpPr/>
          <p:nvPr/>
        </p:nvSpPr>
        <p:spPr>
          <a:xfrm>
            <a:off x="725556" y="4576066"/>
            <a:ext cx="4290392" cy="1747479"/>
          </a:xfrm>
          <a:prstGeom prst="roundRect">
            <a:avLst>
              <a:gd name="adj" fmla="val 41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335BB-EC6E-61E3-59EF-DA6D47FF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008691"/>
                </a:solidFill>
                <a:latin typeface="+mn-lt"/>
              </a:rPr>
              <a:t>Architecture</a:t>
            </a:r>
            <a:endParaRPr lang="en-GB" sz="4800" dirty="0">
              <a:solidFill>
                <a:srgbClr val="008691"/>
              </a:solidFill>
              <a:latin typeface="+mn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50E105-3130-5AAD-8574-D079BA19628E}"/>
              </a:ext>
            </a:extLst>
          </p:cNvPr>
          <p:cNvSpPr/>
          <p:nvPr/>
        </p:nvSpPr>
        <p:spPr>
          <a:xfrm>
            <a:off x="725556" y="3831662"/>
            <a:ext cx="1361660" cy="4969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data catalogue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601CF9-56DC-FC96-FB18-4AC922197C3C}"/>
              </a:ext>
            </a:extLst>
          </p:cNvPr>
          <p:cNvSpPr/>
          <p:nvPr/>
        </p:nvSpPr>
        <p:spPr>
          <a:xfrm>
            <a:off x="2189921" y="3841087"/>
            <a:ext cx="1361660" cy="4969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query engine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4569C8-640C-D863-817C-17E41F7845C1}"/>
              </a:ext>
            </a:extLst>
          </p:cNvPr>
          <p:cNvSpPr/>
          <p:nvPr/>
        </p:nvSpPr>
        <p:spPr>
          <a:xfrm>
            <a:off x="3654287" y="3831662"/>
            <a:ext cx="1361660" cy="4969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KG creator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15A8E13-C48B-E367-4577-00D3882A5284}"/>
              </a:ext>
            </a:extLst>
          </p:cNvPr>
          <p:cNvSpPr/>
          <p:nvPr/>
        </p:nvSpPr>
        <p:spPr>
          <a:xfrm>
            <a:off x="8537862" y="3831662"/>
            <a:ext cx="1361660" cy="4969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text fetcher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CD08AE-22F3-A46B-B88D-B289557ED240}"/>
              </a:ext>
            </a:extLst>
          </p:cNvPr>
          <p:cNvSpPr/>
          <p:nvPr/>
        </p:nvSpPr>
        <p:spPr>
          <a:xfrm>
            <a:off x="725556" y="4576066"/>
            <a:ext cx="4290392" cy="496957"/>
          </a:xfrm>
          <a:prstGeom prst="roundRect">
            <a:avLst/>
          </a:prstGeom>
          <a:noFill/>
          <a:ln w="12700">
            <a:solidFill>
              <a:srgbClr val="00717B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GR" sz="1400" dirty="0"/>
              <a:t>SKG interoperability layer </a:t>
            </a: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68112471-C9BA-7341-259F-1CA9E7B0C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2565">
            <a:off x="1419282" y="5135974"/>
            <a:ext cx="607446" cy="965683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079C47DA-A6B9-94F5-DA4F-B2D5ED1F1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9875">
            <a:off x="3389674" y="5235189"/>
            <a:ext cx="607446" cy="9656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E3D608-FFA7-E9FB-F3C8-5EFA697A8C04}"/>
              </a:ext>
            </a:extLst>
          </p:cNvPr>
          <p:cNvSpPr txBox="1"/>
          <p:nvPr/>
        </p:nvSpPr>
        <p:spPr>
          <a:xfrm>
            <a:off x="2486736" y="5954213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dirty="0"/>
              <a:t>SKGs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6280413-E65F-8C7C-64AE-5D7622D80694}"/>
              </a:ext>
            </a:extLst>
          </p:cNvPr>
          <p:cNvSpPr/>
          <p:nvPr/>
        </p:nvSpPr>
        <p:spPr>
          <a:xfrm>
            <a:off x="7098197" y="3831662"/>
            <a:ext cx="1361660" cy="4969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text miner</a:t>
            </a:r>
          </a:p>
        </p:txBody>
      </p:sp>
      <p:sp>
        <p:nvSpPr>
          <p:cNvPr id="14" name="Up-down Arrow 13">
            <a:extLst>
              <a:ext uri="{FF2B5EF4-FFF2-40B4-BE49-F238E27FC236}">
                <a16:creationId xmlns:a16="http://schemas.microsoft.com/office/drawing/2014/main" id="{8B7FFB70-DFB2-1D7C-6049-661A6DDB627D}"/>
              </a:ext>
            </a:extLst>
          </p:cNvPr>
          <p:cNvSpPr/>
          <p:nvPr/>
        </p:nvSpPr>
        <p:spPr>
          <a:xfrm>
            <a:off x="1293215" y="4278408"/>
            <a:ext cx="218661" cy="3478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7BA4CAFE-CCEC-E586-16B5-345A4FC19E9B}"/>
              </a:ext>
            </a:extLst>
          </p:cNvPr>
          <p:cNvSpPr/>
          <p:nvPr/>
        </p:nvSpPr>
        <p:spPr>
          <a:xfrm>
            <a:off x="2761420" y="4278407"/>
            <a:ext cx="218661" cy="3478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id="{9CCEE380-03F5-5CB6-C614-CFA33B14FF51}"/>
              </a:ext>
            </a:extLst>
          </p:cNvPr>
          <p:cNvSpPr/>
          <p:nvPr/>
        </p:nvSpPr>
        <p:spPr>
          <a:xfrm>
            <a:off x="4143446" y="4278406"/>
            <a:ext cx="218661" cy="3478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54D7089-E881-F70D-2D19-F8C536218298}"/>
              </a:ext>
            </a:extLst>
          </p:cNvPr>
          <p:cNvSpPr/>
          <p:nvPr/>
        </p:nvSpPr>
        <p:spPr>
          <a:xfrm>
            <a:off x="7092091" y="4564058"/>
            <a:ext cx="2822112" cy="1747479"/>
          </a:xfrm>
          <a:prstGeom prst="roundRect">
            <a:avLst>
              <a:gd name="adj" fmla="val 41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D3FBBBEC-74FD-AC6C-3C25-2A0BC66558B7}"/>
              </a:ext>
            </a:extLst>
          </p:cNvPr>
          <p:cNvSpPr/>
          <p:nvPr/>
        </p:nvSpPr>
        <p:spPr>
          <a:xfrm>
            <a:off x="9101867" y="4292282"/>
            <a:ext cx="238539" cy="308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C55BB0B0-B259-88D2-8FF5-E5628D80D607}"/>
              </a:ext>
            </a:extLst>
          </p:cNvPr>
          <p:cNvSpPr/>
          <p:nvPr/>
        </p:nvSpPr>
        <p:spPr>
          <a:xfrm rot="10800000">
            <a:off x="7666384" y="4269208"/>
            <a:ext cx="238539" cy="308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BD45F4-F5A6-9B36-E124-A6771B4C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88" y="4889372"/>
            <a:ext cx="1025064" cy="10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45AA861-2571-959C-AB0A-3EA7A73B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6" y="4882822"/>
            <a:ext cx="1025064" cy="10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9CA32C4-ECD6-857D-E8BE-90356C25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30" y="4889372"/>
            <a:ext cx="1025064" cy="10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E2104E-9F5A-FDFD-6967-73F1F8669CDC}"/>
              </a:ext>
            </a:extLst>
          </p:cNvPr>
          <p:cNvSpPr txBox="1"/>
          <p:nvPr/>
        </p:nvSpPr>
        <p:spPr>
          <a:xfrm>
            <a:off x="7879031" y="5936201"/>
            <a:ext cx="154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dirty="0"/>
              <a:t>scientific texts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96856B8-5C72-CC2B-D42D-464ADC0E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78" y="4905133"/>
            <a:ext cx="1025064" cy="10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BFB6F2D-B71D-0E87-2AEE-A652F32769F3}"/>
              </a:ext>
            </a:extLst>
          </p:cNvPr>
          <p:cNvSpPr txBox="1"/>
          <p:nvPr/>
        </p:nvSpPr>
        <p:spPr>
          <a:xfrm rot="16200000">
            <a:off x="-598320" y="4870123"/>
            <a:ext cx="1931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/>
              <a:t>Tier 1: </a:t>
            </a:r>
            <a:r>
              <a:rPr lang="en-GR" sz="1600" dirty="0"/>
              <a:t>Scientific Lake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5FCA24C-46E3-4D77-298E-103E1F63ED16}"/>
              </a:ext>
            </a:extLst>
          </p:cNvPr>
          <p:cNvSpPr/>
          <p:nvPr/>
        </p:nvSpPr>
        <p:spPr>
          <a:xfrm>
            <a:off x="5118652" y="3841087"/>
            <a:ext cx="1886860" cy="2482457"/>
          </a:xfrm>
          <a:prstGeom prst="roundRect">
            <a:avLst>
              <a:gd name="adj" fmla="val 41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0E52545C-DD16-A107-6949-9E6442FDC8DB}"/>
              </a:ext>
            </a:extLst>
          </p:cNvPr>
          <p:cNvSpPr/>
          <p:nvPr/>
        </p:nvSpPr>
        <p:spPr>
          <a:xfrm rot="5400000">
            <a:off x="6900922" y="3935508"/>
            <a:ext cx="238539" cy="308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DE4506C2-8BAD-B4AA-A2CA-4DD5C389A240}"/>
              </a:ext>
            </a:extLst>
          </p:cNvPr>
          <p:cNvSpPr/>
          <p:nvPr/>
        </p:nvSpPr>
        <p:spPr>
          <a:xfrm rot="5400000">
            <a:off x="4914755" y="3945646"/>
            <a:ext cx="238539" cy="308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4530C6-9C69-F4C8-CF29-F2D2421000DC}"/>
              </a:ext>
            </a:extLst>
          </p:cNvPr>
          <p:cNvSpPr txBox="1"/>
          <p:nvPr/>
        </p:nvSpPr>
        <p:spPr>
          <a:xfrm>
            <a:off x="5464724" y="5930197"/>
            <a:ext cx="114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b="1" dirty="0"/>
              <a:t>databases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2960FA0-35B9-4AE2-F15D-4B8508BBD585}"/>
              </a:ext>
            </a:extLst>
          </p:cNvPr>
          <p:cNvSpPr/>
          <p:nvPr/>
        </p:nvSpPr>
        <p:spPr>
          <a:xfrm>
            <a:off x="213691" y="1605128"/>
            <a:ext cx="9844710" cy="2017746"/>
          </a:xfrm>
          <a:prstGeom prst="roundRect">
            <a:avLst>
              <a:gd name="adj" fmla="val 27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263AED2-370B-D45F-17BE-84123D72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90" y="4062106"/>
            <a:ext cx="487603" cy="4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E9EFC79B-BE5F-CD54-78EB-B774A7917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06" y="4062106"/>
            <a:ext cx="482408" cy="4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89B7696-94E4-7488-6377-1316508F0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1" y="4785235"/>
            <a:ext cx="487603" cy="4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ADD82113-1116-B711-AFDD-591DB868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29" y="4802239"/>
            <a:ext cx="487603" cy="4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76E8155A-D336-0B10-73C5-E7369EB7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14" y="4802238"/>
            <a:ext cx="487603" cy="4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8C8F543-18A5-B84D-3EB1-BBCB23F99F4B}"/>
              </a:ext>
            </a:extLst>
          </p:cNvPr>
          <p:cNvSpPr txBox="1"/>
          <p:nvPr/>
        </p:nvSpPr>
        <p:spPr>
          <a:xfrm rot="16200000">
            <a:off x="-604001" y="2422820"/>
            <a:ext cx="197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/>
              <a:t>Tier 2: </a:t>
            </a:r>
            <a:r>
              <a:rPr lang="en-GR" sz="1600" dirty="0"/>
              <a:t>Smart services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DD11BB7-3793-305A-00B8-B26AB4CEF946}"/>
              </a:ext>
            </a:extLst>
          </p:cNvPr>
          <p:cNvSpPr/>
          <p:nvPr/>
        </p:nvSpPr>
        <p:spPr>
          <a:xfrm>
            <a:off x="734056" y="2115419"/>
            <a:ext cx="2002938" cy="5898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FoS extraction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A94282C-9212-2EBB-CD8D-A7BC4F1873D9}"/>
              </a:ext>
            </a:extLst>
          </p:cNvPr>
          <p:cNvSpPr/>
          <p:nvPr/>
        </p:nvSpPr>
        <p:spPr>
          <a:xfrm>
            <a:off x="10226540" y="1605128"/>
            <a:ext cx="1826312" cy="9108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b="1" dirty="0"/>
              <a:t>Pilot 1: </a:t>
            </a:r>
            <a:r>
              <a:rPr lang="en-GR" sz="1400" dirty="0"/>
              <a:t>Neuroscience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35460F1-06D6-931F-2EBD-8B05AE7CF6B6}"/>
              </a:ext>
            </a:extLst>
          </p:cNvPr>
          <p:cNvSpPr/>
          <p:nvPr/>
        </p:nvSpPr>
        <p:spPr>
          <a:xfrm>
            <a:off x="10226540" y="2614001"/>
            <a:ext cx="1826312" cy="9108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b="1" dirty="0"/>
              <a:t>Pilot 2: </a:t>
            </a:r>
            <a:r>
              <a:rPr lang="en-GR" sz="1400" dirty="0"/>
              <a:t>Cancer re-</a:t>
            </a:r>
            <a:br>
              <a:rPr lang="en-GR" sz="1400" dirty="0"/>
            </a:br>
            <a:r>
              <a:rPr lang="en-GR" sz="1400" dirty="0"/>
              <a:t>search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FA353F2-A4D1-E9DE-2D79-C1EEAC618B58}"/>
              </a:ext>
            </a:extLst>
          </p:cNvPr>
          <p:cNvSpPr/>
          <p:nvPr/>
        </p:nvSpPr>
        <p:spPr>
          <a:xfrm>
            <a:off x="10241864" y="3624719"/>
            <a:ext cx="1826312" cy="9108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b="1" dirty="0"/>
              <a:t>Pilot 3: </a:t>
            </a:r>
            <a:r>
              <a:rPr lang="en-GR" sz="1400" dirty="0"/>
              <a:t>Transporta-</a:t>
            </a:r>
            <a:br>
              <a:rPr lang="en-GR" sz="1400" dirty="0"/>
            </a:br>
            <a:r>
              <a:rPr lang="en-GR" sz="1400" dirty="0"/>
              <a:t>tion research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FAC32E2-BC85-7C1A-8356-619A496F5798}"/>
              </a:ext>
            </a:extLst>
          </p:cNvPr>
          <p:cNvSpPr/>
          <p:nvPr/>
        </p:nvSpPr>
        <p:spPr>
          <a:xfrm>
            <a:off x="10241864" y="4636847"/>
            <a:ext cx="1826312" cy="9108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b="1" dirty="0"/>
              <a:t>Pilot 4: </a:t>
            </a:r>
            <a:r>
              <a:rPr lang="en-GR" sz="1400" dirty="0"/>
              <a:t>Energy re-</a:t>
            </a:r>
            <a:br>
              <a:rPr lang="en-GR" sz="1400" dirty="0"/>
            </a:br>
            <a:r>
              <a:rPr lang="en-GR" sz="1400" dirty="0"/>
              <a:t>search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C709605-66B2-F2C2-7BE5-9B24C8F8E342}"/>
              </a:ext>
            </a:extLst>
          </p:cNvPr>
          <p:cNvSpPr/>
          <p:nvPr/>
        </p:nvSpPr>
        <p:spPr>
          <a:xfrm>
            <a:off x="734056" y="2809587"/>
            <a:ext cx="2002938" cy="5898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multi-perspective im-</a:t>
            </a:r>
            <a:br>
              <a:rPr lang="en-GR" sz="1400" dirty="0"/>
            </a:br>
            <a:r>
              <a:rPr lang="en-GR" sz="1400" dirty="0"/>
              <a:t>pact analysis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0A64ECE-0CFA-A007-4F02-7E437D3512A7}"/>
              </a:ext>
            </a:extLst>
          </p:cNvPr>
          <p:cNvSpPr/>
          <p:nvPr/>
        </p:nvSpPr>
        <p:spPr>
          <a:xfrm>
            <a:off x="2852604" y="2114003"/>
            <a:ext cx="2002938" cy="5868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trend identification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0E160F1-CBAE-2DAE-78DA-DC4D75B86257}"/>
              </a:ext>
            </a:extLst>
          </p:cNvPr>
          <p:cNvSpPr/>
          <p:nvPr/>
        </p:nvSpPr>
        <p:spPr>
          <a:xfrm>
            <a:off x="2846324" y="2818999"/>
            <a:ext cx="2002938" cy="5868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impact propagation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9D95E82-E2C8-EE39-DFAA-C84C3FF9159F}"/>
              </a:ext>
            </a:extLst>
          </p:cNvPr>
          <p:cNvSpPr/>
          <p:nvPr/>
        </p:nvSpPr>
        <p:spPr>
          <a:xfrm>
            <a:off x="666597" y="2017965"/>
            <a:ext cx="4290392" cy="1477060"/>
          </a:xfrm>
          <a:prstGeom prst="roundRect">
            <a:avLst>
              <a:gd name="adj" fmla="val 5209"/>
            </a:avLst>
          </a:prstGeom>
          <a:noFill/>
          <a:ln w="12700">
            <a:solidFill>
              <a:srgbClr val="00717B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R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A89128-6FF6-908B-4021-73FDE21244EB}"/>
              </a:ext>
            </a:extLst>
          </p:cNvPr>
          <p:cNvSpPr txBox="1"/>
          <p:nvPr/>
        </p:nvSpPr>
        <p:spPr>
          <a:xfrm>
            <a:off x="1521444" y="1709933"/>
            <a:ext cx="2972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/>
              <a:t>smart impact-based discovery service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66D6ADB-AFB2-816F-A393-B78A8FFE1370}"/>
              </a:ext>
            </a:extLst>
          </p:cNvPr>
          <p:cNvSpPr/>
          <p:nvPr/>
        </p:nvSpPr>
        <p:spPr>
          <a:xfrm>
            <a:off x="5484322" y="2129128"/>
            <a:ext cx="2002938" cy="5898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research object recogni-tion in text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ED409B5-A438-AAE4-CF3E-7FCC765E896E}"/>
              </a:ext>
            </a:extLst>
          </p:cNvPr>
          <p:cNvSpPr/>
          <p:nvPr/>
        </p:nvSpPr>
        <p:spPr>
          <a:xfrm>
            <a:off x="5484322" y="2823296"/>
            <a:ext cx="2002938" cy="5898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article segmentation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CD1A04F-39F9-9E51-318E-00BF8E7C2033}"/>
              </a:ext>
            </a:extLst>
          </p:cNvPr>
          <p:cNvSpPr/>
          <p:nvPr/>
        </p:nvSpPr>
        <p:spPr>
          <a:xfrm>
            <a:off x="7602870" y="2127712"/>
            <a:ext cx="2002938" cy="5868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research object link re-</a:t>
            </a:r>
            <a:br>
              <a:rPr lang="en-GR" sz="1400" dirty="0"/>
            </a:br>
            <a:r>
              <a:rPr lang="en-GR" sz="1400" dirty="0"/>
              <a:t>commentation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6D3B2BB-C173-47E9-37FE-EA3E07E7EFE5}"/>
              </a:ext>
            </a:extLst>
          </p:cNvPr>
          <p:cNvSpPr/>
          <p:nvPr/>
        </p:nvSpPr>
        <p:spPr>
          <a:xfrm>
            <a:off x="7596590" y="2832708"/>
            <a:ext cx="2002938" cy="5868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400" dirty="0"/>
              <a:t>citation context assisted reprod. assessment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6E199C96-B98E-9260-647A-9C3123A71B40}"/>
              </a:ext>
            </a:extLst>
          </p:cNvPr>
          <p:cNvSpPr/>
          <p:nvPr/>
        </p:nvSpPr>
        <p:spPr>
          <a:xfrm>
            <a:off x="5416863" y="2031674"/>
            <a:ext cx="4290392" cy="1477060"/>
          </a:xfrm>
          <a:prstGeom prst="roundRect">
            <a:avLst>
              <a:gd name="adj" fmla="val 5209"/>
            </a:avLst>
          </a:prstGeom>
          <a:noFill/>
          <a:ln w="12700">
            <a:solidFill>
              <a:srgbClr val="00717B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R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4F8C18-3A81-B6D5-95DA-51C937EBD512}"/>
              </a:ext>
            </a:extLst>
          </p:cNvPr>
          <p:cNvSpPr txBox="1"/>
          <p:nvPr/>
        </p:nvSpPr>
        <p:spPr>
          <a:xfrm>
            <a:off x="6140984" y="1693670"/>
            <a:ext cx="311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/>
              <a:t>smart reproducibility assistance service</a:t>
            </a:r>
          </a:p>
        </p:txBody>
      </p:sp>
      <p:sp>
        <p:nvSpPr>
          <p:cNvPr id="53" name="Up-down Arrow 52">
            <a:extLst>
              <a:ext uri="{FF2B5EF4-FFF2-40B4-BE49-F238E27FC236}">
                <a16:creationId xmlns:a16="http://schemas.microsoft.com/office/drawing/2014/main" id="{10B77232-875F-8AEF-6297-F4F21CA08464}"/>
              </a:ext>
            </a:extLst>
          </p:cNvPr>
          <p:cNvSpPr/>
          <p:nvPr/>
        </p:nvSpPr>
        <p:spPr>
          <a:xfrm>
            <a:off x="5081084" y="3436261"/>
            <a:ext cx="218661" cy="3478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5434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35BB-EC6E-61E3-59EF-DA6D47FF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rgbClr val="008691"/>
                </a:solidFill>
              </a:rPr>
              <a:t>Relation to EOSC SRIA</a:t>
            </a:r>
            <a:endParaRPr lang="en-GB" sz="4800" dirty="0">
              <a:solidFill>
                <a:srgbClr val="00869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BAF55-E8EA-9692-01B8-EF191F736FD9}"/>
              </a:ext>
            </a:extLst>
          </p:cNvPr>
          <p:cNvSpPr txBox="1"/>
          <p:nvPr/>
        </p:nvSpPr>
        <p:spPr>
          <a:xfrm>
            <a:off x="2743200" y="2235200"/>
            <a:ext cx="622382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3200" dirty="0"/>
              <a:t>More relevant action areas: </a:t>
            </a:r>
          </a:p>
          <a:p>
            <a:endParaRPr lang="en-GR" sz="3200" dirty="0"/>
          </a:p>
          <a:p>
            <a:pPr marL="285750" indent="-285750">
              <a:buFontTx/>
              <a:buChar char="-"/>
            </a:pPr>
            <a:r>
              <a:rPr lang="en-GR" sz="3200" b="1" dirty="0"/>
              <a:t>Metadata &amp; Ontologies </a:t>
            </a:r>
          </a:p>
          <a:p>
            <a:pPr marL="285750" indent="-285750">
              <a:buFontTx/>
              <a:buChar char="-"/>
            </a:pPr>
            <a:endParaRPr lang="en-GR" sz="3200" dirty="0"/>
          </a:p>
          <a:p>
            <a:pPr marL="285750" indent="-285750">
              <a:buFontTx/>
              <a:buChar char="-"/>
            </a:pPr>
            <a:r>
              <a:rPr lang="en-GR" sz="3200" b="1" dirty="0"/>
              <a:t>EOSC Interoperability Framework </a:t>
            </a:r>
          </a:p>
          <a:p>
            <a:pPr marL="285750" indent="-285750">
              <a:buFontTx/>
              <a:buChar char="-"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64432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35BB-EC6E-61E3-59EF-DA6D47FF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rgbClr val="008691"/>
                </a:solidFill>
              </a:rPr>
              <a:t>Collaborations</a:t>
            </a:r>
            <a:endParaRPr lang="en-GB" sz="4800" dirty="0">
              <a:solidFill>
                <a:srgbClr val="008691"/>
              </a:solidFill>
              <a:latin typeface="+mn-lt"/>
            </a:endParaRPr>
          </a:p>
        </p:txBody>
      </p:sp>
      <p:pic>
        <p:nvPicPr>
          <p:cNvPr id="8194" name="Picture 2" descr="GraspOS">
            <a:extLst>
              <a:ext uri="{FF2B5EF4-FFF2-40B4-BE49-F238E27FC236}">
                <a16:creationId xmlns:a16="http://schemas.microsoft.com/office/drawing/2014/main" id="{520A357B-CDDA-DCB4-C8D7-9A897D4F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29" y="2339997"/>
            <a:ext cx="2743205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B8EFCC9-1CCE-0607-C2BC-247D9E8D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940" y="2339997"/>
            <a:ext cx="3753557" cy="4843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3F3DC0A-FCC2-5A3E-4331-5432F9243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1137" y="3072412"/>
            <a:ext cx="3375447" cy="549073"/>
          </a:xfrm>
          <a:prstGeom prst="rect">
            <a:avLst/>
          </a:prstGeom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CA4211E8-986E-545C-4692-8C29E388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44" y="2729536"/>
            <a:ext cx="2494776" cy="8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CED1C2-80AE-D02A-634C-8BA6C935EABD}"/>
              </a:ext>
            </a:extLst>
          </p:cNvPr>
          <p:cNvSpPr txBox="1"/>
          <p:nvPr/>
        </p:nvSpPr>
        <p:spPr>
          <a:xfrm>
            <a:off x="2809592" y="1840089"/>
            <a:ext cx="191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R" dirty="0"/>
              <a:t>irst contact with: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5FC70-C5F1-0D50-AF1D-5B05D75D95AB}"/>
              </a:ext>
            </a:extLst>
          </p:cNvPr>
          <p:cNvSpPr txBox="1"/>
          <p:nvPr/>
        </p:nvSpPr>
        <p:spPr>
          <a:xfrm>
            <a:off x="7267154" y="1828800"/>
            <a:ext cx="152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investigate:</a:t>
            </a:r>
            <a:endParaRPr lang="en-G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78DF545-63E3-ECDA-07D3-A72C0B54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31" y="4736394"/>
            <a:ext cx="27686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7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35BB-EC6E-61E3-59EF-DA6D47FF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rgbClr val="008691"/>
                </a:solidFill>
              </a:rPr>
              <a:t>Thank you!</a:t>
            </a:r>
            <a:endParaRPr lang="en-GB" sz="4800" dirty="0">
              <a:solidFill>
                <a:srgbClr val="00869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D7EEB-2502-419F-D883-119F56CD70AC}"/>
              </a:ext>
            </a:extLst>
          </p:cNvPr>
          <p:cNvSpPr txBox="1"/>
          <p:nvPr/>
        </p:nvSpPr>
        <p:spPr>
          <a:xfrm>
            <a:off x="4612996" y="2226169"/>
            <a:ext cx="2966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https://</a:t>
            </a:r>
            <a:r>
              <a:rPr lang="en-GB" sz="2800" b="1" dirty="0" err="1"/>
              <a:t>scilake.eu</a:t>
            </a:r>
            <a:r>
              <a:rPr lang="en-GB" sz="2800" b="1" dirty="0"/>
              <a:t>/</a:t>
            </a:r>
            <a:endParaRPr lang="en-GR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E20A4-35B3-269A-9CA1-1B2C7BAE8973}"/>
              </a:ext>
            </a:extLst>
          </p:cNvPr>
          <p:cNvSpPr txBox="1"/>
          <p:nvPr/>
        </p:nvSpPr>
        <p:spPr>
          <a:xfrm>
            <a:off x="4682662" y="3530318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@</a:t>
            </a:r>
            <a:r>
              <a:rPr lang="en-GB" sz="2800" b="1" dirty="0" err="1"/>
              <a:t>SciLake_project</a:t>
            </a:r>
            <a:endParaRPr lang="en-GR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3B236-161D-55D1-9A64-4B259351E448}"/>
              </a:ext>
            </a:extLst>
          </p:cNvPr>
          <p:cNvSpPr txBox="1"/>
          <p:nvPr/>
        </p:nvSpPr>
        <p:spPr>
          <a:xfrm>
            <a:off x="4313650" y="4981223"/>
            <a:ext cx="3564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/>
              <a:t>vergoulis@athenarc.gr</a:t>
            </a:r>
            <a:endParaRPr lang="en-GR" sz="2800" b="1" dirty="0"/>
          </a:p>
        </p:txBody>
      </p:sp>
    </p:spTree>
    <p:extLst>
      <p:ext uri="{BB962C8B-B14F-4D97-AF65-F5344CB8AC3E}">
        <p14:creationId xmlns:p14="http://schemas.microsoft.com/office/powerpoint/2010/main" val="26122738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91C56FE-5A9B-C24A-AFFA-133FB1C68414}" vid="{5FCD33CA-DC53-7B43-958E-3CD65528C4D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37CA0440CB947B17CA0D6EBAF2777" ma:contentTypeVersion="0" ma:contentTypeDescription="Create a new document." ma:contentTypeScope="" ma:versionID="a0499d7623599626af3932435aec84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7BC112-8E14-454D-BCA0-038F18DD26A7}"/>
</file>

<file path=customXml/itemProps2.xml><?xml version="1.0" encoding="utf-8"?>
<ds:datastoreItem xmlns:ds="http://schemas.openxmlformats.org/officeDocument/2006/customXml" ds:itemID="{7948472B-B5C8-4138-96C9-BBEA9A3524ED}"/>
</file>

<file path=customXml/itemProps3.xml><?xml version="1.0" encoding="utf-8"?>
<ds:datastoreItem xmlns:ds="http://schemas.openxmlformats.org/officeDocument/2006/customXml" ds:itemID="{0E196076-7B46-4989-8242-2F739753B524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384</TotalTime>
  <Words>302</Words>
  <Application>Microsoft Macintosh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Roboto Light</vt:lpstr>
      <vt:lpstr>Kantoorthema</vt:lpstr>
      <vt:lpstr>In a nutshell</vt:lpstr>
      <vt:lpstr>Important objectives</vt:lpstr>
      <vt:lpstr>Consortium &amp; basic info</vt:lpstr>
      <vt:lpstr>Architecture</vt:lpstr>
      <vt:lpstr>Relation to EOSC SRIA</vt:lpstr>
      <vt:lpstr>Collaborations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 Gusenheimer</dc:creator>
  <cp:lastModifiedBy>Thanasis Vergoulis</cp:lastModifiedBy>
  <cp:revision>15</cp:revision>
  <dcterms:created xsi:type="dcterms:W3CDTF">2023-06-05T12:30:30Z</dcterms:created>
  <dcterms:modified xsi:type="dcterms:W3CDTF">2023-06-14T23:22:48Z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2023-06-09T10:04:54Z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26090116-f8b9-4873-bd6a-93203bebac80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0x0101005C737CA0440CB947B17CA0D6EBAF2777</vt:lpwstr>
  </property>
  <property fmtid="{D5CDD505-2E9C-101B-9397-08002B2CF9AE}" pid="10" name="Order">
    <vt:r8>436000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</Properties>
</file>