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6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/>
    <p:restoredTop sz="96405"/>
  </p:normalViewPr>
  <p:slideViewPr>
    <p:cSldViewPr snapToGrid="0" snapToObjects="1">
      <p:cViewPr varScale="1">
        <p:scale>
          <a:sx n="105" d="100"/>
          <a:sy n="105" d="100"/>
        </p:scale>
        <p:origin x="208" y="8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BD50-DF1B-D14C-AFDA-9B3167AD3A48}" type="datetimeFigureOut">
              <a:rPr lang="nl-NL" smtClean="0"/>
              <a:t>15-06-2023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25721-C4BE-9640-9AC3-0C6434FE0F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38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392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CFA3A-C5C8-38C4-26A8-5C0668FF6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99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  <a:p>
            <a:pPr lvl="0"/>
            <a:endParaRPr lang="nl-NL" dirty="0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954A490-193E-E7E7-692B-771ED26045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1FF53C9-60B4-F295-1222-39E0717E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9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53DB0E-862A-409E-ECA4-584E5036E5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C1272FE-4131-48EB-6E8E-368644F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808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4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FE2DB8-521E-FDC5-730D-F627D33FC0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F0CB116-1CCE-93D4-0267-1AD8CF4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7652" y="643947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83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03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C57D3-0CDD-55FA-1F7B-B6D5F5C12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Page 3">
  <p:cSld name="1_Text Page 3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sz="3500" b="0" i="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2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sz="1900" b="0" i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ftr" idx="11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6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40A129-CB28-2478-0535-8A792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D7175-A070-FC1F-C253-34FEB28F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21F74-1CF2-CCDE-A252-6E87D534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15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960BA-AE18-7043-11DF-A1047193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198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5" r:id="rId4"/>
    <p:sldLayoutId id="2147483657" r:id="rId5"/>
    <p:sldLayoutId id="2147483666" r:id="rId6"/>
    <p:sldLayoutId id="2147483667" r:id="rId7"/>
    <p:sldLayoutId id="2147483651" r:id="rId8"/>
    <p:sldLayoutId id="214748366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44705405@N08/14910750260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www.publicdomainpictures.net/en/view-image.php?image=113262&amp;picture=two-tigers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" descr="A picture containing text, font, logo, graphics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7" y="3023523"/>
            <a:ext cx="2191217" cy="143086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>
            <a:spLocks noGrp="1"/>
          </p:cNvSpPr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en-US"/>
              <a:t>RDA TIGER</a:t>
            </a:r>
            <a:endParaRPr/>
          </a:p>
        </p:txBody>
      </p:sp>
      <p:sp>
        <p:nvSpPr>
          <p:cNvPr id="72" name="Google Shape;72;p1"/>
          <p:cNvSpPr txBox="1">
            <a:spLocks noGrp="1"/>
          </p:cNvSpPr>
          <p:nvPr>
            <p:ph type="sldNum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73" name="Google Shape;73;p1"/>
          <p:cNvSpPr txBox="1">
            <a:spLocks noGrp="1"/>
          </p:cNvSpPr>
          <p:nvPr>
            <p:ph type="body" idx="2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</a:pPr>
            <a:r>
              <a:rPr lang="en-US"/>
              <a:t>In a Nutshell</a:t>
            </a:r>
            <a:endParaRPr/>
          </a:p>
        </p:txBody>
      </p:sp>
      <p:sp>
        <p:nvSpPr>
          <p:cNvPr id="74" name="Google Shape;74;p1"/>
          <p:cNvSpPr txBox="1">
            <a:spLocks noGrp="1"/>
          </p:cNvSpPr>
          <p:nvPr>
            <p:ph type="ftr" idx="11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16 | 06 | 2022 by Ari Asmi, RDA AISBL Director</a:t>
            </a:r>
            <a:endParaRPr/>
          </a:p>
        </p:txBody>
      </p:sp>
      <p:pic>
        <p:nvPicPr>
          <p:cNvPr id="75" name="Google Shape;75;p1" descr="A picture containing text, font, graphics, screensho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79" y="5275148"/>
            <a:ext cx="2509130" cy="110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 descr="A picture containing font, text, graphics, screenshot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576" y="5301069"/>
            <a:ext cx="3045607" cy="83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graphics, font, graphic design, logo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5386" y="5513997"/>
            <a:ext cx="2426213" cy="60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/>
        </p:nvSpPr>
        <p:spPr>
          <a:xfrm>
            <a:off x="195713" y="2583584"/>
            <a:ext cx="253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8691"/>
                </a:solidFill>
                <a:latin typeface="Calibri"/>
                <a:ea typeface="Calibri"/>
                <a:cs typeface="Calibri"/>
                <a:sym typeface="Calibri"/>
              </a:rPr>
              <a:t>Coordinated by:</a:t>
            </a:r>
            <a:endParaRPr sz="1800" b="1">
              <a:solidFill>
                <a:srgbClr val="0086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195714" y="4564315"/>
            <a:ext cx="2531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8691"/>
                </a:solidFill>
                <a:latin typeface="Calibri"/>
                <a:ea typeface="Calibri"/>
                <a:cs typeface="Calibri"/>
                <a:sym typeface="Calibri"/>
              </a:rPr>
              <a:t>Project Partners:</a:t>
            </a:r>
            <a:endParaRPr sz="1800" b="1">
              <a:solidFill>
                <a:srgbClr val="0086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" descr="A group of people standing in a room&#10;&#10;Description automatically generated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187015"/>
            <a:ext cx="5033434" cy="30645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81" name="Google Shape;81;p1"/>
          <p:cNvSpPr txBox="1"/>
          <p:nvPr/>
        </p:nvSpPr>
        <p:spPr>
          <a:xfrm>
            <a:off x="8149168" y="4347214"/>
            <a:ext cx="30776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008691"/>
                </a:solidFill>
                <a:latin typeface="Calibri"/>
                <a:ea typeface="Calibri"/>
                <a:cs typeface="Calibri"/>
                <a:sym typeface="Calibri"/>
              </a:rPr>
              <a:t>Project Kick-off, Brussels, January 2023</a:t>
            </a:r>
            <a:endParaRPr sz="1400" b="1" i="1">
              <a:solidFill>
                <a:srgbClr val="0086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" descr="A cartoon tiger sitting next to a computer&#10;&#10;Description automatically generated with low confidence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397" y="3478379"/>
            <a:ext cx="1266002" cy="97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 descr="A picture containing graphics, logo, graphic design, font&#10;&#10;Description automatically generated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689" y="1343020"/>
            <a:ext cx="2012152" cy="11306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E3D1E7-F3EC-A351-9194-00FB225C97B3}"/>
              </a:ext>
            </a:extLst>
          </p:cNvPr>
          <p:cNvSpPr txBox="1"/>
          <p:nvPr/>
        </p:nvSpPr>
        <p:spPr>
          <a:xfrm>
            <a:off x="2424569" y="2186620"/>
            <a:ext cx="340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1.1.2023 – 31.12.2025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3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4 Beneficiaries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Coodinated by RDA Association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BC5B9-D902-416E-C75A-DEBA124F5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0"/>
            <a:r>
              <a:rPr lang="en-FI" b="1" dirty="0"/>
              <a:t>Scientist work globally </a:t>
            </a:r>
            <a:r>
              <a:rPr lang="en-FI" dirty="0"/>
              <a:t>and</a:t>
            </a:r>
            <a:r>
              <a:rPr lang="en-FI" b="1" dirty="0"/>
              <a:t> use global solutions</a:t>
            </a:r>
          </a:p>
          <a:p>
            <a:pPr marL="228600" indent="0"/>
            <a:r>
              <a:rPr lang="en-FI" b="1" dirty="0"/>
              <a:t>EOSC is not alone </a:t>
            </a:r>
            <a:r>
              <a:rPr lang="en-FI" dirty="0"/>
              <a:t>in the global Open Research Commons developments (!). </a:t>
            </a:r>
            <a:br>
              <a:rPr lang="en-FI" dirty="0"/>
            </a:br>
            <a:r>
              <a:rPr lang="en-FI" dirty="0"/>
              <a:t>It is better to discuss </a:t>
            </a:r>
            <a:r>
              <a:rPr lang="en-FI" b="1" dirty="0"/>
              <a:t>already in the development phase </a:t>
            </a:r>
            <a:r>
              <a:rPr lang="en-FI" dirty="0"/>
              <a:t>with global partners.</a:t>
            </a:r>
          </a:p>
          <a:p>
            <a:pPr marL="228600" indent="0"/>
            <a:r>
              <a:rPr lang="en-FI" b="1" u="sng" dirty="0"/>
              <a:t>Research Data Alliance </a:t>
            </a:r>
            <a:r>
              <a:rPr lang="en-FI" dirty="0"/>
              <a:t>provides for this:</a:t>
            </a:r>
          </a:p>
          <a:p>
            <a:pPr marL="514350" indent="-285750">
              <a:buFontTx/>
              <a:buChar char="-"/>
            </a:pPr>
            <a:r>
              <a:rPr lang="en-FI" b="1" dirty="0"/>
              <a:t>existing platform and process </a:t>
            </a:r>
            <a:r>
              <a:rPr lang="en-FI" dirty="0"/>
              <a:t>: </a:t>
            </a:r>
            <a:r>
              <a:rPr lang="en-FI" b="1" dirty="0">
                <a:solidFill>
                  <a:schemeClr val="bg1"/>
                </a:solidFill>
                <a:highlight>
                  <a:srgbClr val="008691"/>
                </a:highlight>
              </a:rPr>
              <a:t>RDA Working Group (RDA WG)</a:t>
            </a:r>
          </a:p>
          <a:p>
            <a:pPr marL="514350" indent="-285750">
              <a:buFontTx/>
              <a:buChar char="-"/>
            </a:pPr>
            <a:r>
              <a:rPr lang="en-FI" b="1" dirty="0"/>
              <a:t>Connection to global partners</a:t>
            </a:r>
            <a:r>
              <a:rPr lang="en-FI" dirty="0"/>
              <a:t>: Over 10k RDA members </a:t>
            </a:r>
          </a:p>
          <a:p>
            <a:pPr marL="514350" indent="-285750">
              <a:buFontTx/>
              <a:buChar char="-"/>
            </a:pPr>
            <a:r>
              <a:rPr lang="en-FI" b="1" dirty="0"/>
              <a:t>Pathway to formalisation</a:t>
            </a:r>
            <a:r>
              <a:rPr lang="en-FI" dirty="0"/>
              <a:t>: Official RDA Recommendations</a:t>
            </a:r>
          </a:p>
          <a:p>
            <a:pPr marL="228600" indent="0"/>
            <a:r>
              <a:rPr lang="en-FI" b="1" u="sng" dirty="0"/>
              <a:t>RDA TIGER </a:t>
            </a:r>
            <a:r>
              <a:rPr lang="en-FI" dirty="0"/>
              <a:t>helps with this access by</a:t>
            </a:r>
          </a:p>
          <a:p>
            <a:pPr marL="514350" indent="-285750">
              <a:buFontTx/>
              <a:buChar char="-"/>
            </a:pPr>
            <a:r>
              <a:rPr lang="en-FI" b="1" dirty="0"/>
              <a:t>Lowering the barrier to start and run a RDA WG</a:t>
            </a:r>
            <a:r>
              <a:rPr lang="en-FI" dirty="0"/>
              <a:t> with international partners</a:t>
            </a:r>
          </a:p>
          <a:p>
            <a:pPr marL="514350" indent="-285750">
              <a:buFontTx/>
              <a:buChar char="-"/>
            </a:pPr>
            <a:r>
              <a:rPr lang="en-FI" b="1" dirty="0"/>
              <a:t>Supporting the RDA WG output creation and impact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B3E392-B751-5D84-1EC0-3E64B92A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RDA TIGER CONCEPT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1BF04-4896-F894-DBC1-BD9C9AD94D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2B2E4-4EA3-AA75-2758-B8C4473846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FI" sz="2000" b="1" dirty="0"/>
              <a:t>“Supporting the Internationalisation of EOSC via Research Data Alliance Working Groups”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3C00A-3D42-B361-1F87-36624EE5C1A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FI" dirty="0"/>
              <a:t>RDA TIGER – 2023-06-15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0FEF7A2B-E5B8-D855-D532-65BA54A04A4A}"/>
              </a:ext>
            </a:extLst>
          </p:cNvPr>
          <p:cNvSpPr/>
          <p:nvPr/>
        </p:nvSpPr>
        <p:spPr>
          <a:xfrm flipH="1">
            <a:off x="431800" y="2247900"/>
            <a:ext cx="1066800" cy="1447800"/>
          </a:xfrm>
          <a:prstGeom prst="borderCallout1">
            <a:avLst>
              <a:gd name="adj1" fmla="val 18750"/>
              <a:gd name="adj2" fmla="val -8333"/>
              <a:gd name="adj3" fmla="val 50219"/>
              <a:gd name="adj4" fmla="val -37142"/>
            </a:avLst>
          </a:prstGeom>
          <a:solidFill>
            <a:srgbClr val="0086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FI" sz="1200" dirty="0"/>
              <a:t>10 ye</a:t>
            </a:r>
            <a:r>
              <a:rPr lang="en-GB" sz="1200" dirty="0" err="1"/>
              <a:t>ar</a:t>
            </a:r>
            <a:r>
              <a:rPr lang="en-FI" sz="1200" dirty="0"/>
              <a:t>s in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FI" sz="1200" dirty="0"/>
              <a:t>Global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O</a:t>
            </a:r>
            <a:r>
              <a:rPr lang="en-FI" sz="1200" dirty="0"/>
              <a:t>ver 10k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FI" sz="1200" dirty="0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0EFFC505-969B-8359-2E4B-78BA64A6EEEA}"/>
              </a:ext>
            </a:extLst>
          </p:cNvPr>
          <p:cNvSpPr/>
          <p:nvPr/>
        </p:nvSpPr>
        <p:spPr>
          <a:xfrm>
            <a:off x="8381999" y="2705100"/>
            <a:ext cx="3169917" cy="1447800"/>
          </a:xfrm>
          <a:prstGeom prst="borderCallout1">
            <a:avLst>
              <a:gd name="adj1" fmla="val 18750"/>
              <a:gd name="adj2" fmla="val -8333"/>
              <a:gd name="adj3" fmla="val 50219"/>
              <a:gd name="adj4" fmla="val -37142"/>
            </a:avLst>
          </a:prstGeom>
          <a:solidFill>
            <a:srgbClr val="0086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FI" sz="1600" b="1" dirty="0"/>
              <a:t>Targeted</a:t>
            </a:r>
            <a:r>
              <a:rPr lang="en-FI" sz="1600" dirty="0"/>
              <a:t> international 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FI" sz="1600" dirty="0"/>
              <a:t>Mostly virtual, meetings also in RDA plenaries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M</a:t>
            </a:r>
            <a:r>
              <a:rPr lang="en-FI" sz="1600" dirty="0"/>
              <a:t>ax 18 months to create outputs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888B06-44BC-4D5F-92D1-CF0CFCFA6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6522" y="4364736"/>
            <a:ext cx="2535395" cy="24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EBB1B43-4348-7C92-BD05-B046C974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33" y="3903069"/>
            <a:ext cx="1602533" cy="1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A5550A7-C304-15AB-3432-E6D7AB4C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280" y="1649122"/>
            <a:ext cx="5254255" cy="51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C6E53E-D2B5-E0BF-9F6F-44B74A4B3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938" y="1553427"/>
            <a:ext cx="3880287" cy="4382541"/>
          </a:xfrm>
        </p:spPr>
        <p:txBody>
          <a:bodyPr>
            <a:normAutofit lnSpcReduction="10000"/>
          </a:bodyPr>
          <a:lstStyle/>
          <a:p>
            <a:r>
              <a:rPr lang="en-FI" dirty="0"/>
              <a:t>We can offer you a selection of </a:t>
            </a:r>
            <a:r>
              <a:rPr lang="en-FI" b="1" dirty="0"/>
              <a:t>internationalisation services</a:t>
            </a:r>
            <a:r>
              <a:rPr lang="en-FI" dirty="0"/>
              <a:t> via RDA Working Groups</a:t>
            </a:r>
            <a:r>
              <a:rPr lang="en-FI" b="1" dirty="0"/>
              <a:t>:</a:t>
            </a:r>
          </a:p>
          <a:p>
            <a:pPr marL="571500" indent="-342900">
              <a:buAutoNum type="arabicParenR"/>
            </a:pPr>
            <a:r>
              <a:rPr lang="en-FI" b="1" dirty="0"/>
              <a:t>Faciliate </a:t>
            </a:r>
            <a:r>
              <a:rPr lang="en-FI" dirty="0"/>
              <a:t>starting and running of a RDA Working Group</a:t>
            </a:r>
          </a:p>
          <a:p>
            <a:pPr marL="571500" indent="-342900">
              <a:buAutoNum type="arabicParenR"/>
            </a:pPr>
            <a:r>
              <a:rPr lang="en-FI" b="1" dirty="0"/>
              <a:t>Find and Engage </a:t>
            </a:r>
            <a:r>
              <a:rPr lang="en-FI" dirty="0"/>
              <a:t>correct international partners</a:t>
            </a:r>
          </a:p>
          <a:p>
            <a:pPr marL="571500" indent="-342900">
              <a:buAutoNum type="arabicParenR"/>
            </a:pPr>
            <a:r>
              <a:rPr lang="en-FI" b="1" dirty="0"/>
              <a:t>Communicate</a:t>
            </a:r>
            <a:r>
              <a:rPr lang="en-FI" dirty="0"/>
              <a:t> the WG activities</a:t>
            </a:r>
          </a:p>
          <a:p>
            <a:pPr marL="571500" indent="-342900">
              <a:buAutoNum type="arabicParenR"/>
            </a:pPr>
            <a:r>
              <a:rPr lang="en-FI" b="1" dirty="0"/>
              <a:t>Support the WG </a:t>
            </a:r>
            <a:r>
              <a:rPr lang="en-FI" dirty="0"/>
              <a:t>work with small grants </a:t>
            </a:r>
          </a:p>
          <a:p>
            <a:pPr marL="571500" indent="-342900">
              <a:buAutoNum type="arabicParenR"/>
            </a:pPr>
            <a:r>
              <a:rPr lang="en-FI" b="1" dirty="0"/>
              <a:t>Help to create impactful </a:t>
            </a:r>
            <a:r>
              <a:rPr lang="en-FI" dirty="0"/>
              <a:t>outputs from the WG</a:t>
            </a:r>
          </a:p>
          <a:p>
            <a:pPr marL="571500" indent="-342900">
              <a:buAutoNum type="arabicParenR"/>
            </a:pPr>
            <a:endParaRPr lang="en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498046-8456-BB4E-77EB-80BF6745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RDA TIGER services for your project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FCDF0-DA54-3669-29F1-FFD80AF30C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B3936-9217-F57E-B9DB-C3C87726881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BDEDF-FFEE-CA0C-44B2-CA151E392CD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FI" dirty="0"/>
              <a:t>RDA TIGER – 2023-06-15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604DB-33AD-E215-9411-742FD39B45DB}"/>
              </a:ext>
            </a:extLst>
          </p:cNvPr>
          <p:cNvSpPr txBox="1"/>
          <p:nvPr/>
        </p:nvSpPr>
        <p:spPr>
          <a:xfrm>
            <a:off x="4863947" y="1723662"/>
            <a:ext cx="202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 i="1" dirty="0">
                <a:solidFill>
                  <a:srgbClr val="00B0F0"/>
                </a:solidFill>
              </a:rPr>
              <a:t>“Let experts concentrate </a:t>
            </a:r>
          </a:p>
          <a:p>
            <a:r>
              <a:rPr lang="en-FI" sz="1400" i="1" dirty="0">
                <a:solidFill>
                  <a:srgbClr val="00B0F0"/>
                </a:solidFill>
              </a:rPr>
              <a:t>being experts”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0C583-691B-6BE9-62CC-5DA81DAEC9B7}"/>
              </a:ext>
            </a:extLst>
          </p:cNvPr>
          <p:cNvSpPr txBox="1"/>
          <p:nvPr/>
        </p:nvSpPr>
        <p:spPr>
          <a:xfrm>
            <a:off x="4154577" y="2974734"/>
            <a:ext cx="178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 i="1" dirty="0">
                <a:solidFill>
                  <a:srgbClr val="00B0F0"/>
                </a:solidFill>
              </a:rPr>
              <a:t>“Direct support where</a:t>
            </a:r>
          </a:p>
          <a:p>
            <a:r>
              <a:rPr lang="en-FI" sz="1400" i="1" dirty="0">
                <a:solidFill>
                  <a:srgbClr val="00B0F0"/>
                </a:solidFill>
              </a:rPr>
              <a:t>needed”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AE77B-7019-0C45-C6E2-2043EF811660}"/>
              </a:ext>
            </a:extLst>
          </p:cNvPr>
          <p:cNvSpPr txBox="1"/>
          <p:nvPr/>
        </p:nvSpPr>
        <p:spPr>
          <a:xfrm>
            <a:off x="10003124" y="1733519"/>
            <a:ext cx="184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 i="1" dirty="0">
                <a:solidFill>
                  <a:srgbClr val="00B0F0"/>
                </a:solidFill>
              </a:rPr>
              <a:t>“Communication is the key to collaboration”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4FA851-D295-0DC8-99BB-FC5FC0147FEB}"/>
              </a:ext>
            </a:extLst>
          </p:cNvPr>
          <p:cNvSpPr txBox="1"/>
          <p:nvPr/>
        </p:nvSpPr>
        <p:spPr>
          <a:xfrm>
            <a:off x="10003124" y="5836709"/>
            <a:ext cx="1840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 i="1" dirty="0">
                <a:solidFill>
                  <a:srgbClr val="00B0F0"/>
                </a:solidFill>
              </a:rPr>
              <a:t>“Groups should have right participants and representation”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A5E75-D640-3E1C-FA45-BA494FBB25C8}"/>
              </a:ext>
            </a:extLst>
          </p:cNvPr>
          <p:cNvSpPr txBox="1"/>
          <p:nvPr/>
        </p:nvSpPr>
        <p:spPr>
          <a:xfrm>
            <a:off x="4593682" y="5609945"/>
            <a:ext cx="184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 i="1" dirty="0">
                <a:solidFill>
                  <a:srgbClr val="00B0F0"/>
                </a:solidFill>
              </a:rPr>
              <a:t>“Outputs are impactful and used”</a:t>
            </a:r>
          </a:p>
        </p:txBody>
      </p:sp>
    </p:spTree>
    <p:extLst>
      <p:ext uri="{BB962C8B-B14F-4D97-AF65-F5344CB8AC3E}">
        <p14:creationId xmlns:p14="http://schemas.microsoft.com/office/powerpoint/2010/main" val="99245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0D37C4-1DE3-86B9-4140-877E924A3734}"/>
              </a:ext>
            </a:extLst>
          </p:cNvPr>
          <p:cNvSpPr/>
          <p:nvPr/>
        </p:nvSpPr>
        <p:spPr>
          <a:xfrm>
            <a:off x="1511808" y="1402080"/>
            <a:ext cx="7107936" cy="26578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54E5D-59CB-33A0-BD70-20080F2ACD4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400" b="1" dirty="0">
                <a:solidFill>
                  <a:srgbClr val="008691"/>
                </a:solidFill>
                <a:effectLst/>
                <a:latin typeface="Roboto" panose="02000000000000000000" pitchFamily="2" charset="0"/>
              </a:rPr>
              <a:t>Widening to </a:t>
            </a:r>
            <a:r>
              <a:rPr lang="en-GB" sz="2400" dirty="0">
                <a:solidFill>
                  <a:srgbClr val="008691"/>
                </a:solidFill>
                <a:effectLst/>
                <a:latin typeface="Roboto" panose="02000000000000000000" pitchFamily="2" charset="0"/>
              </a:rPr>
              <a:t>public and private sectors and</a:t>
            </a:r>
            <a:r>
              <a:rPr lang="en-GB" sz="2400" b="1" dirty="0">
                <a:solidFill>
                  <a:srgbClr val="008691"/>
                </a:solidFill>
                <a:effectLst/>
                <a:latin typeface="Roboto" panose="02000000000000000000" pitchFamily="2" charset="0"/>
              </a:rPr>
              <a:t> going global</a:t>
            </a:r>
          </a:p>
          <a:p>
            <a:r>
              <a:rPr lang="en-GB" sz="1800" b="1" dirty="0"/>
              <a:t>RDA TIGER</a:t>
            </a:r>
            <a:r>
              <a:rPr lang="en-GB" sz="1800" dirty="0"/>
              <a:t> is specifically designed to support internationalisation of EOSC developments: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Create and support </a:t>
            </a:r>
            <a:r>
              <a:rPr lang="en-GB" sz="1800" dirty="0"/>
              <a:t>RDA WGs helping to create </a:t>
            </a:r>
            <a:r>
              <a:rPr lang="en-GB" sz="1800" b="1" dirty="0"/>
              <a:t>international standards </a:t>
            </a:r>
            <a:r>
              <a:rPr lang="en-GB" sz="1800" dirty="0"/>
              <a:t>(small s)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Connect to </a:t>
            </a:r>
            <a:r>
              <a:rPr lang="en-GB" sz="1800" b="1" dirty="0"/>
              <a:t>Open Research Commons </a:t>
            </a:r>
            <a:r>
              <a:rPr lang="en-GB" sz="1800" dirty="0"/>
              <a:t>globally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Support</a:t>
            </a:r>
            <a:r>
              <a:rPr lang="en-GB" sz="1800" b="1" dirty="0"/>
              <a:t> funder collaboration </a:t>
            </a:r>
            <a:r>
              <a:rPr lang="en-GB" sz="1800" dirty="0"/>
              <a:t>internationally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Bring new parties </a:t>
            </a:r>
            <a:r>
              <a:rPr lang="en-GB" sz="1800" dirty="0"/>
              <a:t>to Open Research Commons discussions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Support creation of new recognition and assessment mechanisms</a:t>
            </a:r>
          </a:p>
          <a:p>
            <a:r>
              <a:rPr lang="en-GB" sz="2400" b="1" dirty="0">
                <a:solidFill>
                  <a:srgbClr val="008691"/>
                </a:solidFill>
                <a:effectLst/>
                <a:latin typeface="Roboto" panose="02000000000000000000" pitchFamily="2" charset="0"/>
              </a:rPr>
              <a:t>Other SRIA areas are potentially answered by bottom-up WGs</a:t>
            </a:r>
          </a:p>
          <a:p>
            <a:r>
              <a:rPr lang="en-GB" sz="1800" b="1" dirty="0"/>
              <a:t>Current examples </a:t>
            </a:r>
            <a:r>
              <a:rPr lang="en-GB" sz="1800" dirty="0"/>
              <a:t>include: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Research Software </a:t>
            </a:r>
            <a:r>
              <a:rPr lang="en-GB" sz="1800" b="1" dirty="0"/>
              <a:t>monitoring and evaluation </a:t>
            </a:r>
            <a:r>
              <a:rPr lang="en-GB" sz="1800" dirty="0"/>
              <a:t>guidelines (upcoming WG)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National PID strategies </a:t>
            </a:r>
            <a:r>
              <a:rPr lang="en-GB" sz="1800" dirty="0"/>
              <a:t>checklist (finishing WG)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Global Open Research Commons – definition of </a:t>
            </a:r>
            <a:r>
              <a:rPr lang="en-GB" sz="1800" b="1" dirty="0"/>
              <a:t>key aspects </a:t>
            </a:r>
            <a:r>
              <a:rPr lang="en-GB" sz="1800" dirty="0"/>
              <a:t>and a </a:t>
            </a:r>
            <a:r>
              <a:rPr lang="en-GB" sz="1800" b="1" dirty="0"/>
              <a:t>global analysis</a:t>
            </a:r>
            <a:r>
              <a:rPr lang="en-GB" sz="1800" dirty="0"/>
              <a:t> (finishing WG)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endParaRPr lang="en-GB" sz="1800" b="1" dirty="0"/>
          </a:p>
          <a:p>
            <a:endParaRPr lang="en-GB" sz="2400" b="1" dirty="0">
              <a:solidFill>
                <a:srgbClr val="00869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92EFF1-3C79-7F03-889A-DF575EA5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Key Contribution</a:t>
            </a:r>
            <a:r>
              <a:rPr lang="en-IE" dirty="0"/>
              <a:t>s</a:t>
            </a:r>
            <a:r>
              <a:rPr lang="en-BE" dirty="0"/>
              <a:t> to EOSC </a:t>
            </a:r>
            <a:r>
              <a:rPr lang="en-IE" dirty="0"/>
              <a:t>SRIA 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4C33-BE9A-4452-D888-4E27E8B3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200B5-07CB-EE84-85F8-4A0B8D3AC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Contribution </a:t>
            </a:r>
            <a:r>
              <a:rPr lang="en-BE"/>
              <a:t>of </a:t>
            </a:r>
            <a:r>
              <a:rPr lang="fi-FI" dirty="0"/>
              <a:t>RDA TIGER</a:t>
            </a:r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33381-A6B7-DA75-6D65-FAC658CB12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FI" dirty="0"/>
              <a:t>RDA TIGER – 2023-06-15</a:t>
            </a:r>
          </a:p>
        </p:txBody>
      </p:sp>
    </p:spTree>
    <p:extLst>
      <p:ext uri="{BB962C8B-B14F-4D97-AF65-F5344CB8AC3E}">
        <p14:creationId xmlns:p14="http://schemas.microsoft.com/office/powerpoint/2010/main" val="109411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2768B2-C006-254B-5AEA-9207905B22E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21737" y="1289918"/>
            <a:ext cx="9830179" cy="4594009"/>
          </a:xfrm>
        </p:spPr>
        <p:txBody>
          <a:bodyPr>
            <a:noAutofit/>
          </a:bodyPr>
          <a:lstStyle/>
          <a:p>
            <a:r>
              <a:rPr lang="fi-FI" sz="1400" b="1" dirty="0">
                <a:solidFill>
                  <a:srgbClr val="008691"/>
                </a:solidFill>
              </a:rPr>
              <a:t>Key </a:t>
            </a:r>
            <a:r>
              <a:rPr lang="fi-FI" sz="1400" b="1" dirty="0" err="1">
                <a:solidFill>
                  <a:srgbClr val="008691"/>
                </a:solidFill>
              </a:rPr>
              <a:t>deliverable</a:t>
            </a:r>
            <a:r>
              <a:rPr lang="fi-FI" sz="1400" b="1" dirty="0">
                <a:solidFill>
                  <a:srgbClr val="008691"/>
                </a:solidFill>
              </a:rPr>
              <a:t>:</a:t>
            </a:r>
          </a:p>
          <a:p>
            <a:r>
              <a:rPr lang="fi-FI" sz="1400" b="1" dirty="0"/>
              <a:t>RDA Service </a:t>
            </a:r>
            <a:r>
              <a:rPr lang="fi-FI" sz="1400" b="1" dirty="0" err="1"/>
              <a:t>platform</a:t>
            </a:r>
            <a:r>
              <a:rPr lang="fi-FI" sz="1400" b="1" dirty="0"/>
              <a:t> </a:t>
            </a:r>
            <a:r>
              <a:rPr lang="fi-FI" sz="1400" dirty="0"/>
              <a:t>(</a:t>
            </a:r>
            <a:r>
              <a:rPr lang="fi-FI" sz="1400" b="1" dirty="0" err="1"/>
              <a:t>definitions</a:t>
            </a:r>
            <a:r>
              <a:rPr lang="fi-FI" sz="1400" b="1" dirty="0"/>
              <a:t>, QC, and </a:t>
            </a:r>
            <a:r>
              <a:rPr lang="fi-FI" sz="1400" b="1" dirty="0" err="1"/>
              <a:t>practical</a:t>
            </a:r>
            <a:r>
              <a:rPr lang="fi-FI" sz="1400" b="1" dirty="0"/>
              <a:t> </a:t>
            </a:r>
            <a:r>
              <a:rPr lang="fi-FI" sz="1400" b="1" dirty="0" err="1"/>
              <a:t>processes</a:t>
            </a:r>
            <a:r>
              <a:rPr lang="fi-FI" sz="1400" dirty="0"/>
              <a:t>) for </a:t>
            </a:r>
            <a:r>
              <a:rPr lang="fi-FI" sz="1400" dirty="0" err="1"/>
              <a:t>supporting</a:t>
            </a:r>
            <a:r>
              <a:rPr lang="fi-FI" sz="1400" dirty="0"/>
              <a:t> RDA </a:t>
            </a:r>
            <a:r>
              <a:rPr lang="fi-FI" sz="1400" dirty="0" err="1"/>
              <a:t>Working</a:t>
            </a:r>
            <a:r>
              <a:rPr lang="fi-FI" sz="1400" dirty="0"/>
              <a:t> </a:t>
            </a:r>
            <a:r>
              <a:rPr lang="fi-FI" sz="1400" dirty="0" err="1"/>
              <a:t>Groups</a:t>
            </a:r>
            <a:r>
              <a:rPr lang="fi-FI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fi-FI" sz="1400" dirty="0" err="1"/>
              <a:t>Faciliation</a:t>
            </a:r>
            <a:r>
              <a:rPr lang="fi-FI" sz="1400" dirty="0"/>
              <a:t> </a:t>
            </a:r>
            <a:r>
              <a:rPr lang="fi-FI" sz="1400" dirty="0" err="1"/>
              <a:t>service</a:t>
            </a:r>
            <a:r>
              <a:rPr lang="fi-FI" sz="1400" dirty="0"/>
              <a:t> (WP5) </a:t>
            </a:r>
          </a:p>
          <a:p>
            <a:pPr marL="285750" indent="-285750">
              <a:buFontTx/>
              <a:buChar char="-"/>
            </a:pPr>
            <a:r>
              <a:rPr lang="fi-FI" sz="1400" dirty="0" err="1"/>
              <a:t>Communication</a:t>
            </a:r>
            <a:r>
              <a:rPr lang="fi-FI" sz="1400" dirty="0"/>
              <a:t> </a:t>
            </a:r>
            <a:r>
              <a:rPr lang="fi-FI" sz="1400" dirty="0" err="1"/>
              <a:t>service</a:t>
            </a:r>
            <a:r>
              <a:rPr lang="fi-FI" sz="1400" dirty="0"/>
              <a:t> (WP2)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Output </a:t>
            </a:r>
            <a:r>
              <a:rPr lang="fi-FI" sz="1400" dirty="0" err="1"/>
              <a:t>support</a:t>
            </a:r>
            <a:r>
              <a:rPr lang="fi-FI" sz="1400" dirty="0"/>
              <a:t> </a:t>
            </a:r>
            <a:r>
              <a:rPr lang="fi-FI" sz="1400" dirty="0" err="1"/>
              <a:t>service</a:t>
            </a:r>
            <a:r>
              <a:rPr lang="fi-FI" sz="1400" dirty="0"/>
              <a:t> (WP4) </a:t>
            </a:r>
          </a:p>
          <a:p>
            <a:pPr marL="285750" indent="-285750">
              <a:buFontTx/>
              <a:buChar char="-"/>
            </a:pPr>
            <a:r>
              <a:rPr lang="fi-FI" sz="1400" dirty="0" err="1"/>
              <a:t>Landscape</a:t>
            </a:r>
            <a:r>
              <a:rPr lang="fi-FI" sz="1400" dirty="0"/>
              <a:t> </a:t>
            </a:r>
            <a:r>
              <a:rPr lang="fi-FI" sz="1400" dirty="0" err="1"/>
              <a:t>analysis</a:t>
            </a:r>
            <a:r>
              <a:rPr lang="fi-FI" sz="1400" dirty="0"/>
              <a:t> </a:t>
            </a:r>
            <a:r>
              <a:rPr lang="fi-FI" sz="1400" dirty="0" err="1"/>
              <a:t>support</a:t>
            </a:r>
            <a:r>
              <a:rPr lang="fi-FI" sz="1400" dirty="0"/>
              <a:t> (WP3) – </a:t>
            </a:r>
            <a:r>
              <a:rPr lang="fi-FI" sz="1400" dirty="0" err="1"/>
              <a:t>including</a:t>
            </a:r>
            <a:r>
              <a:rPr lang="fi-FI" sz="1400" dirty="0"/>
              <a:t> a </a:t>
            </a:r>
            <a:r>
              <a:rPr lang="fi-FI" sz="1400" dirty="0" err="1"/>
              <a:t>global</a:t>
            </a:r>
            <a:r>
              <a:rPr lang="fi-FI" sz="1400" dirty="0"/>
              <a:t> open science </a:t>
            </a:r>
            <a:r>
              <a:rPr lang="fi-FI" sz="1400" dirty="0" err="1"/>
              <a:t>landscape</a:t>
            </a:r>
            <a:r>
              <a:rPr lang="fi-FI" sz="1400" dirty="0"/>
              <a:t> </a:t>
            </a:r>
            <a:r>
              <a:rPr lang="fi-FI" sz="1400" dirty="0" err="1"/>
              <a:t>database</a:t>
            </a:r>
            <a:r>
              <a:rPr lang="fi-FI" sz="1400" dirty="0"/>
              <a:t> </a:t>
            </a:r>
            <a:r>
              <a:rPr lang="fi-FI" sz="1400" dirty="0" err="1"/>
              <a:t>platform</a:t>
            </a: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Direct </a:t>
            </a:r>
            <a:r>
              <a:rPr lang="fi-FI" sz="1400" dirty="0" err="1"/>
              <a:t>support</a:t>
            </a:r>
            <a:r>
              <a:rPr lang="fi-FI" sz="1400" dirty="0"/>
              <a:t> </a:t>
            </a:r>
            <a:r>
              <a:rPr lang="fi-FI" sz="1400" dirty="0" err="1"/>
              <a:t>service</a:t>
            </a:r>
            <a:r>
              <a:rPr lang="fi-FI" sz="1400" dirty="0"/>
              <a:t> (WP1) – </a:t>
            </a:r>
            <a:r>
              <a:rPr lang="fi-FI" sz="1400" dirty="0" err="1"/>
              <a:t>including</a:t>
            </a:r>
            <a:r>
              <a:rPr lang="fi-FI" sz="1400" dirty="0"/>
              <a:t> 3rd party (</a:t>
            </a:r>
            <a:r>
              <a:rPr lang="fi-FI" sz="1400" dirty="0" err="1"/>
              <a:t>cascading</a:t>
            </a:r>
            <a:r>
              <a:rPr lang="fi-FI" sz="1400" dirty="0"/>
              <a:t>) </a:t>
            </a:r>
            <a:r>
              <a:rPr lang="fi-FI" sz="1400" dirty="0" err="1"/>
              <a:t>grants</a:t>
            </a:r>
            <a:endParaRPr lang="fi-FI" sz="1400" dirty="0"/>
          </a:p>
          <a:p>
            <a:r>
              <a:rPr lang="fi-FI" sz="1400" b="1" dirty="0">
                <a:solidFill>
                  <a:srgbClr val="008691"/>
                </a:solidFill>
              </a:rPr>
              <a:t>Key </a:t>
            </a:r>
            <a:r>
              <a:rPr lang="fi-FI" sz="1400" b="1" dirty="0" err="1">
                <a:solidFill>
                  <a:srgbClr val="008691"/>
                </a:solidFill>
              </a:rPr>
              <a:t>impacts</a:t>
            </a:r>
            <a:endParaRPr lang="fi-FI" sz="1400" b="1" dirty="0">
              <a:solidFill>
                <a:srgbClr val="008691"/>
              </a:solidFill>
            </a:endParaRPr>
          </a:p>
          <a:p>
            <a:r>
              <a:rPr lang="fi-FI" sz="1400" b="1" dirty="0" err="1"/>
              <a:t>Internationalisation</a:t>
            </a:r>
            <a:r>
              <a:rPr lang="fi-FI" sz="1400" dirty="0"/>
              <a:t> </a:t>
            </a:r>
            <a:r>
              <a:rPr lang="fi-FI" sz="1400" b="1" dirty="0"/>
              <a:t>of EOSC </a:t>
            </a:r>
            <a:r>
              <a:rPr lang="fi-FI" sz="1400" b="1" dirty="0" err="1"/>
              <a:t>Activities</a:t>
            </a:r>
            <a:r>
              <a:rPr lang="fi-FI" sz="1400" b="1" dirty="0"/>
              <a:t> and </a:t>
            </a:r>
            <a:r>
              <a:rPr lang="fi-FI" sz="1400" b="1" dirty="0" err="1"/>
              <a:t>supporting</a:t>
            </a:r>
            <a:r>
              <a:rPr lang="fi-FI" sz="1400" b="1" dirty="0"/>
              <a:t> </a:t>
            </a:r>
            <a:r>
              <a:rPr lang="fi-FI" sz="1400" b="1" dirty="0" err="1"/>
              <a:t>global</a:t>
            </a:r>
            <a:r>
              <a:rPr lang="fi-FI" sz="1400" b="1" dirty="0"/>
              <a:t> open </a:t>
            </a:r>
            <a:r>
              <a:rPr lang="fi-FI" sz="1400" b="1" dirty="0" err="1"/>
              <a:t>research</a:t>
            </a:r>
            <a:r>
              <a:rPr lang="fi-FI" sz="1400" b="1" dirty="0"/>
              <a:t> </a:t>
            </a:r>
            <a:r>
              <a:rPr lang="fi-FI" sz="1400" b="1" dirty="0" err="1"/>
              <a:t>commons</a:t>
            </a:r>
            <a:r>
              <a:rPr lang="fi-FI" sz="1400" b="1" dirty="0"/>
              <a:t> </a:t>
            </a:r>
            <a:r>
              <a:rPr lang="fi-FI" sz="1400" b="1" dirty="0" err="1"/>
              <a:t>development</a:t>
            </a:r>
            <a:endParaRPr lang="fi-FI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/>
              <a:t>Number</a:t>
            </a:r>
            <a:r>
              <a:rPr lang="fi-FI" sz="1400" dirty="0"/>
              <a:t> of </a:t>
            </a:r>
            <a:r>
              <a:rPr lang="fi-FI" sz="1400" dirty="0" err="1"/>
              <a:t>supported</a:t>
            </a:r>
            <a:r>
              <a:rPr lang="fi-FI" sz="1400" dirty="0"/>
              <a:t> EOSC-</a:t>
            </a:r>
            <a:r>
              <a:rPr lang="fi-FI" sz="1400" dirty="0" err="1"/>
              <a:t>related</a:t>
            </a:r>
            <a:r>
              <a:rPr lang="fi-FI" sz="1400" dirty="0"/>
              <a:t> </a:t>
            </a:r>
            <a:r>
              <a:rPr lang="fi-FI" sz="1400" dirty="0" err="1"/>
              <a:t>WGs</a:t>
            </a: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/>
              <a:t>Number</a:t>
            </a:r>
            <a:r>
              <a:rPr lang="fi-FI" sz="1400" dirty="0"/>
              <a:t> and </a:t>
            </a:r>
            <a:r>
              <a:rPr lang="fi-FI" sz="1400" dirty="0" err="1"/>
              <a:t>quality</a:t>
            </a:r>
            <a:r>
              <a:rPr lang="fi-FI" sz="1400" dirty="0"/>
              <a:t> of </a:t>
            </a:r>
            <a:r>
              <a:rPr lang="fi-FI" sz="1400" dirty="0" err="1"/>
              <a:t>the</a:t>
            </a:r>
            <a:r>
              <a:rPr lang="fi-FI" sz="1400" dirty="0"/>
              <a:t> WG </a:t>
            </a:r>
            <a:r>
              <a:rPr lang="fi-FI" sz="1400" dirty="0" err="1"/>
              <a:t>outputs</a:t>
            </a: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Service </a:t>
            </a:r>
            <a:r>
              <a:rPr lang="fi-FI" sz="1400" dirty="0" err="1"/>
              <a:t>satisfaction</a:t>
            </a:r>
            <a:endParaRPr lang="fi-FI" sz="1400" dirty="0"/>
          </a:p>
          <a:p>
            <a:r>
              <a:rPr lang="fi-FI" sz="1400" b="1" dirty="0" err="1"/>
              <a:t>Further</a:t>
            </a:r>
            <a:r>
              <a:rPr lang="fi-FI" sz="1400" b="1" dirty="0"/>
              <a:t> </a:t>
            </a:r>
            <a:r>
              <a:rPr lang="fi-FI" sz="1400" b="1" dirty="0" err="1"/>
              <a:t>developing</a:t>
            </a:r>
            <a:r>
              <a:rPr lang="fi-FI" sz="1400" b="1" dirty="0"/>
              <a:t> </a:t>
            </a:r>
            <a:r>
              <a:rPr lang="fi-FI" sz="1400" b="1" dirty="0" err="1"/>
              <a:t>the</a:t>
            </a:r>
            <a:r>
              <a:rPr lang="fi-FI" sz="1400" b="1" dirty="0"/>
              <a:t> RDA </a:t>
            </a:r>
            <a:r>
              <a:rPr lang="fi-FI" sz="1400" b="1" dirty="0" err="1"/>
              <a:t>global</a:t>
            </a:r>
            <a:r>
              <a:rPr lang="fi-FI" sz="1400" b="1" dirty="0"/>
              <a:t> </a:t>
            </a:r>
            <a:r>
              <a:rPr lang="fi-FI" sz="1400" b="1" dirty="0" err="1"/>
              <a:t>collaboration</a:t>
            </a:r>
            <a:r>
              <a:rPr lang="fi-FI" sz="1400" b="1" dirty="0"/>
              <a:t> </a:t>
            </a:r>
            <a:r>
              <a:rPr lang="fi-FI" sz="1400" b="1" dirty="0" err="1"/>
              <a:t>environment</a:t>
            </a:r>
            <a:endParaRPr lang="fi-FI" sz="1400" b="1" dirty="0"/>
          </a:p>
          <a:p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811A8-390F-1B5C-56FD-8AF56FB9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Key </a:t>
            </a:r>
            <a:r>
              <a:rPr lang="en-IE" dirty="0" err="1"/>
              <a:t>i</a:t>
            </a:r>
            <a:r>
              <a:rPr lang="en-BE" dirty="0"/>
              <a:t>mpacts</a:t>
            </a:r>
            <a:r>
              <a:rPr lang="en-IE" dirty="0"/>
              <a:t> and deliverables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14AB7-4F8D-D468-B514-4CD49218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7B688-BE49-E25C-77D9-CCCACD170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RDA TIGER</a:t>
            </a:r>
            <a:endParaRPr lang="en-BE" dirty="0"/>
          </a:p>
          <a:p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5BE55-A8F5-B7EB-485D-AF18E21850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FI" dirty="0"/>
              <a:t>RDA TIGER – 2023-06-15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58E0A12-8F9B-0928-2E67-75527F700A86}"/>
              </a:ext>
            </a:extLst>
          </p:cNvPr>
          <p:cNvSpPr/>
          <p:nvPr/>
        </p:nvSpPr>
        <p:spPr>
          <a:xfrm>
            <a:off x="7548331" y="2087270"/>
            <a:ext cx="3840480" cy="12070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Vision of sustained global support for international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1793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09EDAE-0344-56DE-11EC-6C5A6FDDCB2B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fontScale="92500"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There are no direct dependencies inside the EOSC projects, but</a:t>
            </a:r>
            <a:r>
              <a:rPr lang="en-GB" sz="2000" b="1" dirty="0">
                <a:solidFill>
                  <a:srgbClr val="000000"/>
                </a:solidFill>
              </a:rPr>
              <a:t> many collaborations</a:t>
            </a:r>
            <a:r>
              <a:rPr lang="en-GB" sz="2000" dirty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EOSC FOCUS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collaboration on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Landscape analysis 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EOSC FUTURE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collaboration on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RDA Graph Database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(for landscape analysis support) and support of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Global Research Commons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developments (RDA WG).</a:t>
            </a:r>
          </a:p>
          <a:p>
            <a:pPr marL="285750" indent="-285750">
              <a:buFontTx/>
              <a:buChar char="-"/>
            </a:pPr>
            <a:r>
              <a:rPr lang="en-GB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WorldFAIR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collaboration on 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international disciplinary FAIR pathways (potential RDA WGs)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FAIR-IMPACT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collaboration on engaging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data spaces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for Landscape analysis and new RDA WGs</a:t>
            </a:r>
            <a:endParaRPr lang="en-GB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3600" b="1" i="0" u="none" strike="noStrike" dirty="0">
                <a:solidFill>
                  <a:srgbClr val="008691"/>
                </a:solidFill>
                <a:effectLst/>
                <a:latin typeface="Calibri" panose="020F0502020204030204" pitchFamily="34" charset="0"/>
              </a:rPr>
              <a:t>Hopefully: new WGs from projects participating today!</a:t>
            </a:r>
          </a:p>
          <a:p>
            <a:endParaRPr lang="en-BE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B88A6-0636-22B7-7E9D-E6798F3C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Dependencies and Collaborations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33610-ECF1-D75D-D2A8-4F40BDF2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1D436-35B0-5074-DA22-96E732DF95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RDA TIGER</a:t>
            </a:r>
            <a:endParaRPr lang="en-BE" dirty="0"/>
          </a:p>
          <a:p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C05E5-DBE8-7782-1A13-563D509EBF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FI" dirty="0"/>
              <a:t>RDA TIGER – 2023-06-15</a:t>
            </a:r>
          </a:p>
        </p:txBody>
      </p:sp>
    </p:spTree>
    <p:extLst>
      <p:ext uri="{BB962C8B-B14F-4D97-AF65-F5344CB8AC3E}">
        <p14:creationId xmlns:p14="http://schemas.microsoft.com/office/powerpoint/2010/main" val="69126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36B37F-AD4E-562F-97A6-B396EB8A4B8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368826" y="1432499"/>
            <a:ext cx="9830179" cy="4382541"/>
          </a:xfrm>
        </p:spPr>
        <p:txBody>
          <a:bodyPr>
            <a:normAutofit fontScale="85000" lnSpcReduction="20000"/>
          </a:bodyPr>
          <a:lstStyle/>
          <a:p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Vision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Sustained support for collaborative development of EOSC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together with international partners</a:t>
            </a:r>
          </a:p>
          <a:p>
            <a:r>
              <a:rPr lang="en-GB" sz="2000" b="1" dirty="0"/>
              <a:t>Suggestions</a:t>
            </a:r>
            <a:r>
              <a:rPr lang="en-GB" sz="2000" dirty="0"/>
              <a:t>:</a:t>
            </a:r>
          </a:p>
          <a:p>
            <a:pPr marL="342900" indent="-342900">
              <a:buAutoNum type="arabicParenR"/>
            </a:pPr>
            <a:r>
              <a:rPr lang="en-GB" sz="2000" dirty="0"/>
              <a:t>When developing your solutions in the projects, consider if it can have </a:t>
            </a:r>
            <a:r>
              <a:rPr lang="en-GB" sz="2000" b="1" dirty="0"/>
              <a:t>international dimension </a:t>
            </a:r>
            <a:r>
              <a:rPr lang="en-GB" sz="2000" dirty="0"/>
              <a:t>(outside of EU);</a:t>
            </a:r>
          </a:p>
          <a:p>
            <a:pPr marL="342900" indent="-342900">
              <a:buAutoNum type="arabicParenR"/>
            </a:pPr>
            <a:r>
              <a:rPr lang="en-GB" sz="2000" dirty="0"/>
              <a:t>Try to avoid </a:t>
            </a:r>
            <a:r>
              <a:rPr lang="en-GB" sz="2000" b="1" dirty="0"/>
              <a:t>“not invented here</a:t>
            </a:r>
            <a:r>
              <a:rPr lang="en-GB" sz="2000" dirty="0"/>
              <a:t>” or “</a:t>
            </a:r>
            <a:r>
              <a:rPr lang="en-GB" sz="2000" b="1" dirty="0"/>
              <a:t>Build first, look around last</a:t>
            </a:r>
            <a:r>
              <a:rPr lang="en-GB" sz="2000" dirty="0"/>
              <a:t>” attitudes  </a:t>
            </a:r>
          </a:p>
          <a:p>
            <a:pPr marL="342900" indent="-342900">
              <a:buAutoNum type="arabicParenR"/>
            </a:pPr>
            <a:r>
              <a:rPr lang="en-GB" sz="2000" b="1" dirty="0"/>
              <a:t>RDA provides low barrier international forum and process </a:t>
            </a:r>
            <a:r>
              <a:rPr lang="en-GB" sz="2000" dirty="0"/>
              <a:t>for collaboration</a:t>
            </a:r>
          </a:p>
          <a:p>
            <a:pPr marL="342900" indent="-342900">
              <a:buAutoNum type="arabicParenR"/>
            </a:pPr>
            <a:r>
              <a:rPr lang="en-GB" sz="2000" b="1" dirty="0"/>
              <a:t>RDA TIGER can provide additional in-kind and direct support </a:t>
            </a:r>
            <a:r>
              <a:rPr lang="en-GB" sz="2000" dirty="0"/>
              <a:t>for collaboration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008691"/>
                </a:solidFill>
              </a:rPr>
              <a:t>Additional suggestion: Project or a group to build best practices for 3rd party support (cascading grants) and other support mechanisms to non-beneficiaries – particularly in international contexts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04654E-AF1A-310F-C257-7D83602D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Your vision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383C5-1D76-5755-41BB-51EC70AB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46473-65E1-5C70-8D40-40E69E33E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RDA TIGER</a:t>
            </a:r>
            <a:endParaRPr lang="en-BE" dirty="0"/>
          </a:p>
          <a:p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2177E-4EDB-5254-9FDF-DA53E90276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FI" dirty="0"/>
              <a:t>RDA TIGER – 2023-06-15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BC8F9C-FEA5-2BB8-AB3F-3C91F8CF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52265"/>
            <a:ext cx="2164261" cy="144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mammal, tiger, big cat, zoo&#10;&#10;Description automatically generated">
            <a:extLst>
              <a:ext uri="{FF2B5EF4-FFF2-40B4-BE49-F238E27FC236}">
                <a16:creationId xmlns:a16="http://schemas.microsoft.com/office/drawing/2014/main" id="{D1D8DF2A-9550-F2E6-194F-0AE5E66B8D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992482"/>
            <a:ext cx="2160326" cy="1440217"/>
          </a:xfrm>
          <a:prstGeom prst="rect">
            <a:avLst/>
          </a:prstGeom>
        </p:spPr>
      </p:pic>
      <p:sp>
        <p:nvSpPr>
          <p:cNvPr id="9" name="Multiply 8">
            <a:extLst>
              <a:ext uri="{FF2B5EF4-FFF2-40B4-BE49-F238E27FC236}">
                <a16:creationId xmlns:a16="http://schemas.microsoft.com/office/drawing/2014/main" id="{CE7118C2-291B-FD09-8E5B-0D5F08D03BB4}"/>
              </a:ext>
            </a:extLst>
          </p:cNvPr>
          <p:cNvSpPr/>
          <p:nvPr/>
        </p:nvSpPr>
        <p:spPr>
          <a:xfrm>
            <a:off x="190147" y="2339685"/>
            <a:ext cx="1780032" cy="1865376"/>
          </a:xfrm>
          <a:prstGeom prst="mathMultiply">
            <a:avLst/>
          </a:prstGeom>
          <a:solidFill>
            <a:srgbClr val="FF0000">
              <a:alpha val="380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1" name="Picture 10" descr="A close up of a tiger's eye&#10;&#10;Description automatically generated">
            <a:extLst>
              <a:ext uri="{FF2B5EF4-FFF2-40B4-BE49-F238E27FC236}">
                <a16:creationId xmlns:a16="http://schemas.microsoft.com/office/drawing/2014/main" id="{C678AEAA-5D4B-4F99-7B62-0A26E0AB35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79392" y="94988"/>
            <a:ext cx="1398546" cy="1226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91DCED-7343-2800-7E5C-BA7D27C40F5F}"/>
              </a:ext>
            </a:extLst>
          </p:cNvPr>
          <p:cNvSpPr txBox="1"/>
          <p:nvPr/>
        </p:nvSpPr>
        <p:spPr>
          <a:xfrm>
            <a:off x="5677938" y="53725"/>
            <a:ext cx="1398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600" dirty="0">
                <a:hlinkClick r:id="rId6" tooltip="https://www.flickr.com/photos/44705405@N08/14910750260"/>
              </a:rPr>
              <a:t>This Photo</a:t>
            </a:r>
            <a:r>
              <a:rPr lang="en-FI" sz="600" dirty="0"/>
              <a:t> by Unknown Author is licensed under </a:t>
            </a:r>
            <a:r>
              <a:rPr lang="en-FI" sz="600" dirty="0">
                <a:hlinkClick r:id="rId7" tooltip="https://creativecommons.org/licenses/by/3.0/"/>
              </a:rPr>
              <a:t>CC BY</a:t>
            </a:r>
            <a:endParaRPr lang="en-FI" sz="600" dirty="0"/>
          </a:p>
        </p:txBody>
      </p:sp>
    </p:spTree>
    <p:extLst>
      <p:ext uri="{BB962C8B-B14F-4D97-AF65-F5344CB8AC3E}">
        <p14:creationId xmlns:p14="http://schemas.microsoft.com/office/powerpoint/2010/main" val="5607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91C56FE-5A9B-C24A-AFFA-133FB1C68414}" vid="{5FCD33CA-DC53-7B43-958E-3CD65528C4D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37CA0440CB947B17CA0D6EBAF2777" ma:contentTypeVersion="0" ma:contentTypeDescription="Create a new document." ma:contentTypeScope="" ma:versionID="a0499d7623599626af3932435aec84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D39AC8-47EC-4066-9442-C3CC0BF6A2B8}"/>
</file>

<file path=customXml/itemProps2.xml><?xml version="1.0" encoding="utf-8"?>
<ds:datastoreItem xmlns:ds="http://schemas.openxmlformats.org/officeDocument/2006/customXml" ds:itemID="{880702D7-336C-4014-81E8-57CC8D44D648}"/>
</file>

<file path=customXml/itemProps3.xml><?xml version="1.0" encoding="utf-8"?>
<ds:datastoreItem xmlns:ds="http://schemas.openxmlformats.org/officeDocument/2006/customXml" ds:itemID="{947BB85C-8113-44F5-B94D-B86EF284EB45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4587</TotalTime>
  <Words>742</Words>
  <Application>Microsoft Macintosh PowerPoint</Application>
  <PresentationFormat>Widescreen</PresentationFormat>
  <Paragraphs>105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Roboto Light</vt:lpstr>
      <vt:lpstr>Kantoorthema</vt:lpstr>
      <vt:lpstr>RDA TIGER</vt:lpstr>
      <vt:lpstr>RDA TIGER CONCEPT </vt:lpstr>
      <vt:lpstr>RDA TIGER services for your project needs</vt:lpstr>
      <vt:lpstr>Key Contributions to EOSC SRIA </vt:lpstr>
      <vt:lpstr>Key impacts and deliverables</vt:lpstr>
      <vt:lpstr>Dependencies and Collaborations</vt:lpstr>
      <vt:lpstr>Your 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 Gusenheimer</dc:creator>
  <cp:lastModifiedBy>Ari Asmi</cp:lastModifiedBy>
  <cp:revision>13</cp:revision>
  <dcterms:created xsi:type="dcterms:W3CDTF">2023-06-05T12:30:30Z</dcterms:created>
  <dcterms:modified xsi:type="dcterms:W3CDTF">2023-06-15T08:36:31Z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2023-06-09T10:04:54Z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26090116-f8b9-4873-bd6a-93203bebac80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0x0101005C737CA0440CB947B17CA0D6EBAF2777</vt:lpwstr>
  </property>
  <property fmtid="{D5CDD505-2E9C-101B-9397-08002B2CF9AE}" pid="10" name="Order">
    <vt:r8>436900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</Properties>
</file>