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5" r:id="rId3"/>
    <p:sldId id="266" r:id="rId4"/>
    <p:sldId id="267" r:id="rId5"/>
    <p:sldId id="268" r:id="rId6"/>
    <p:sldId id="281" r:id="rId7"/>
    <p:sldId id="282" r:id="rId8"/>
    <p:sldId id="28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7"/>
    <p:restoredTop sz="96405"/>
  </p:normalViewPr>
  <p:slideViewPr>
    <p:cSldViewPr snapToGrid="0" snapToObjects="1">
      <p:cViewPr varScale="1">
        <p:scale>
          <a:sx n="113" d="100"/>
          <a:sy n="113" d="100"/>
        </p:scale>
        <p:origin x="8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D50-DF1B-D14C-AFDA-9B3167AD3A48}" type="datetimeFigureOut">
              <a:rPr lang="nl-NL" smtClean="0"/>
              <a:t>15-06-2023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5721-C4BE-9640-9AC3-0C6434FE0F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29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1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9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94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03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9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사용자 지정 레이아웃">
  <p:cSld name="37_사용자 지정 레이아웃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949960" y="588645"/>
            <a:ext cx="10515600" cy="64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4800"/>
              <a:buFont typeface="Calibri"/>
              <a:buNone/>
              <a:defRPr sz="4800" b="1">
                <a:solidFill>
                  <a:srgbClr val="002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8210" y="186618"/>
            <a:ext cx="914668" cy="20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143" y="6506247"/>
            <a:ext cx="110728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1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74" y="6519760"/>
            <a:ext cx="103335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5474" y="0"/>
            <a:ext cx="205874" cy="50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08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accen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-227318" y="3667029"/>
            <a:ext cx="4213398" cy="421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1421" y="5933247"/>
            <a:ext cx="3062305" cy="6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2654967" y="1483023"/>
            <a:ext cx="68820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8" name="Google Shape;4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180891" y="5706908"/>
            <a:ext cx="369050" cy="9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0"/>
          <p:cNvPicPr preferRelativeResize="0"/>
          <p:nvPr/>
        </p:nvPicPr>
        <p:blipFill rotWithShape="1">
          <a:blip r:embed="rId5">
            <a:alphaModFix amt="10000"/>
          </a:blip>
          <a:srcRect/>
          <a:stretch/>
        </p:blipFill>
        <p:spPr>
          <a:xfrm>
            <a:off x="8981113" y="170830"/>
            <a:ext cx="2997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0"/>
          <p:cNvSpPr txBox="1"/>
          <p:nvPr/>
        </p:nvSpPr>
        <p:spPr>
          <a:xfrm>
            <a:off x="5036883" y="6462632"/>
            <a:ext cx="285838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-GB" sz="10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research metrics dataspace</a:t>
            </a:r>
            <a:endParaRPr sz="10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4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-126002" y="2758069"/>
            <a:ext cx="3015659" cy="30156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40"/>
          <p:cNvCxnSpPr/>
          <p:nvPr/>
        </p:nvCxnSpPr>
        <p:spPr>
          <a:xfrm>
            <a:off x="4043593" y="3717756"/>
            <a:ext cx="4104815" cy="0"/>
          </a:xfrm>
          <a:prstGeom prst="straightConnector1">
            <a:avLst/>
          </a:prstGeom>
          <a:noFill/>
          <a:ln w="28575" cap="rnd" cmpd="sng">
            <a:solidFill>
              <a:schemeClr val="lt1">
                <a:alpha val="44705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3" name="Google Shape;423;p40"/>
          <p:cNvCxnSpPr/>
          <p:nvPr/>
        </p:nvCxnSpPr>
        <p:spPr>
          <a:xfrm>
            <a:off x="4043593" y="4327360"/>
            <a:ext cx="4104815" cy="0"/>
          </a:xfrm>
          <a:prstGeom prst="straightConnector1">
            <a:avLst/>
          </a:prstGeom>
          <a:noFill/>
          <a:ln w="28575" cap="rnd" cmpd="sng">
            <a:solidFill>
              <a:schemeClr val="lt1">
                <a:alpha val="44705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40"/>
          <p:cNvCxnSpPr/>
          <p:nvPr/>
        </p:nvCxnSpPr>
        <p:spPr>
          <a:xfrm>
            <a:off x="4043593" y="4936959"/>
            <a:ext cx="4104815" cy="0"/>
          </a:xfrm>
          <a:prstGeom prst="straightConnector1">
            <a:avLst/>
          </a:prstGeom>
          <a:noFill/>
          <a:ln w="28575" cap="rnd" cmpd="sng">
            <a:solidFill>
              <a:schemeClr val="lt1">
                <a:alpha val="44705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5" name="Google Shape;425;p4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0063" y="6534650"/>
            <a:ext cx="110728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0" descr="Graphical user interface, text, email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70" y="6538614"/>
            <a:ext cx="995423" cy="20807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0"/>
          <p:cNvSpPr txBox="1">
            <a:spLocks noGrp="1"/>
          </p:cNvSpPr>
          <p:nvPr>
            <p:ph type="body" idx="1"/>
          </p:nvPr>
        </p:nvSpPr>
        <p:spPr>
          <a:xfrm>
            <a:off x="4043593" y="3355070"/>
            <a:ext cx="410481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40"/>
          <p:cNvSpPr txBox="1">
            <a:spLocks noGrp="1"/>
          </p:cNvSpPr>
          <p:nvPr>
            <p:ph type="body" idx="2"/>
          </p:nvPr>
        </p:nvSpPr>
        <p:spPr>
          <a:xfrm>
            <a:off x="4043592" y="3981795"/>
            <a:ext cx="410481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40"/>
          <p:cNvSpPr txBox="1">
            <a:spLocks noGrp="1"/>
          </p:cNvSpPr>
          <p:nvPr>
            <p:ph type="body" idx="3"/>
          </p:nvPr>
        </p:nvSpPr>
        <p:spPr>
          <a:xfrm>
            <a:off x="4043592" y="4577731"/>
            <a:ext cx="410481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66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9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9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0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4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8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0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9"/>
          <p:cNvCxnSpPr/>
          <p:nvPr/>
        </p:nvCxnSpPr>
        <p:spPr>
          <a:xfrm rot="10800000">
            <a:off x="672351" y="2"/>
            <a:ext cx="0" cy="107378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983847" y="0"/>
            <a:ext cx="10369947" cy="11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4800"/>
              <a:buFont typeface="Calibri"/>
              <a:buNone/>
              <a:defRPr sz="4800" b="1">
                <a:solidFill>
                  <a:srgbClr val="0020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ftr" idx="11"/>
          </p:nvPr>
        </p:nvSpPr>
        <p:spPr>
          <a:xfrm>
            <a:off x="2766348" y="6402650"/>
            <a:ext cx="85874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11490960" y="6402650"/>
            <a:ext cx="4216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" name="Google Shape;3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6750" y="463171"/>
            <a:ext cx="914668" cy="20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409" y="6505475"/>
            <a:ext cx="110728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9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085" y="6505475"/>
            <a:ext cx="1033353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693738" y="1493838"/>
            <a:ext cx="10660062" cy="46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4345"/>
              </a:buClr>
              <a:buSzPts val="2800"/>
              <a:buChar char="•"/>
              <a:defRPr>
                <a:solidFill>
                  <a:srgbClr val="3F4345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accent5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4345"/>
              </a:buClr>
              <a:buSzPts val="2000"/>
              <a:buChar char="•"/>
              <a:defRPr>
                <a:solidFill>
                  <a:srgbClr val="3F434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4345"/>
              </a:buClr>
              <a:buSzPts val="1800"/>
              <a:buChar char="•"/>
              <a:defRPr>
                <a:solidFill>
                  <a:srgbClr val="3F434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4345"/>
              </a:buClr>
              <a:buSzPts val="1800"/>
              <a:buChar char="•"/>
              <a:defRPr>
                <a:solidFill>
                  <a:srgbClr val="3F434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9"/>
          <p:cNvPicPr preferRelativeResize="0"/>
          <p:nvPr/>
        </p:nvPicPr>
        <p:blipFill rotWithShape="1">
          <a:blip r:embed="rId5">
            <a:alphaModFix amt="10000"/>
          </a:blip>
          <a:srcRect/>
          <a:stretch/>
        </p:blipFill>
        <p:spPr>
          <a:xfrm>
            <a:off x="8356594" y="4624304"/>
            <a:ext cx="4111310" cy="2508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41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9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57" r:id="rId5"/>
    <p:sldLayoutId id="2147483666" r:id="rId6"/>
    <p:sldLayoutId id="2147483667" r:id="rId7"/>
    <p:sldLayoutId id="2147483651" r:id="rId8"/>
    <p:sldLayoutId id="2147483668" r:id="rId9"/>
    <p:sldLayoutId id="2147483669" r:id="rId10"/>
    <p:sldLayoutId id="21474836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"/>
          <p:cNvSpPr txBox="1">
            <a:spLocks noGrp="1"/>
          </p:cNvSpPr>
          <p:nvPr>
            <p:ph type="title"/>
          </p:nvPr>
        </p:nvSpPr>
        <p:spPr>
          <a:xfrm>
            <a:off x="983847" y="0"/>
            <a:ext cx="10369947" cy="11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4000"/>
              <a:buFont typeface="Calibri"/>
              <a:buNone/>
            </a:pPr>
            <a:r>
              <a:rPr lang="en-GB" sz="4000" b="1" dirty="0"/>
              <a:t>In a nutshell</a:t>
            </a:r>
            <a:endParaRPr sz="4000" b="1" dirty="0"/>
          </a:p>
        </p:txBody>
      </p:sp>
      <p:sp>
        <p:nvSpPr>
          <p:cNvPr id="447" name="Google Shape;447;p3"/>
          <p:cNvSpPr txBox="1">
            <a:spLocks noGrp="1"/>
          </p:cNvSpPr>
          <p:nvPr>
            <p:ph type="body" idx="1"/>
          </p:nvPr>
        </p:nvSpPr>
        <p:spPr>
          <a:xfrm>
            <a:off x="693738" y="1493838"/>
            <a:ext cx="10660062" cy="46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441"/>
              <a:buNone/>
            </a:pPr>
            <a:r>
              <a:rPr lang="en-GB" sz="3200" dirty="0">
                <a:latin typeface="+mn-lt"/>
              </a:rPr>
              <a:t>Develops, assesses and puts into operation an </a:t>
            </a:r>
            <a:r>
              <a:rPr lang="en-GB" sz="3200" b="1" dirty="0">
                <a:latin typeface="+mn-lt"/>
              </a:rPr>
              <a:t>open and trusted federated infrastructure for next generation research metrics and indicators</a:t>
            </a:r>
            <a:r>
              <a:rPr lang="en-GB" sz="3200" dirty="0">
                <a:latin typeface="+mn-lt"/>
              </a:rPr>
              <a:t>.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441"/>
              <a:buNone/>
            </a:pPr>
            <a:r>
              <a:rPr lang="en-GB" sz="3200" b="1" dirty="0">
                <a:solidFill>
                  <a:srgbClr val="37AFB8"/>
                </a:solidFill>
                <a:latin typeface="+mn-lt"/>
              </a:rPr>
              <a:t>A Research Assessment Dataspace:</a:t>
            </a:r>
            <a:r>
              <a:rPr lang="en-GB" sz="3200" dirty="0">
                <a:solidFill>
                  <a:srgbClr val="37AFB8"/>
                </a:solidFill>
                <a:latin typeface="+mn-lt"/>
              </a:rPr>
              <a:t> </a:t>
            </a:r>
            <a:r>
              <a:rPr lang="en-GB" sz="3200" dirty="0">
                <a:latin typeface="+mn-lt"/>
              </a:rPr>
              <a:t>Offers </a:t>
            </a:r>
            <a:r>
              <a:rPr lang="en-GB" sz="3200" b="1" dirty="0">
                <a:latin typeface="+mn-lt"/>
              </a:rPr>
              <a:t>data, tools, services</a:t>
            </a:r>
            <a:r>
              <a:rPr lang="en-GB" sz="3200" dirty="0">
                <a:latin typeface="+mn-lt"/>
              </a:rPr>
              <a:t> and </a:t>
            </a:r>
            <a:r>
              <a:rPr lang="en-GB" sz="3200" b="1" dirty="0">
                <a:latin typeface="+mn-lt"/>
              </a:rPr>
              <a:t>guidance</a:t>
            </a:r>
            <a:r>
              <a:rPr lang="en-GB" sz="3200" dirty="0">
                <a:latin typeface="+mn-lt"/>
              </a:rPr>
              <a:t> to support and enable policy reforms for research assessment.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441"/>
              <a:buNone/>
            </a:pPr>
            <a:r>
              <a:rPr lang="en-GB" sz="3200" dirty="0">
                <a:latin typeface="+mn-lt"/>
              </a:rPr>
              <a:t>At </a:t>
            </a:r>
            <a:r>
              <a:rPr lang="en-GB" sz="3200" b="1" dirty="0">
                <a:latin typeface="+mn-lt"/>
              </a:rPr>
              <a:t>three levels</a:t>
            </a:r>
            <a:endParaRPr b="1" dirty="0">
              <a:latin typeface="+mn-lt"/>
            </a:endParaRPr>
          </a:p>
          <a:p>
            <a:pPr marL="457189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GB" dirty="0">
                <a:latin typeface="+mn-lt"/>
              </a:rPr>
              <a:t>individual/group researchers</a:t>
            </a:r>
            <a:endParaRPr dirty="0">
              <a:latin typeface="+mn-lt"/>
            </a:endParaRPr>
          </a:p>
          <a:p>
            <a:pPr marL="457189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GB" dirty="0">
                <a:latin typeface="+mn-lt"/>
              </a:rPr>
              <a:t>research and funding performing organisation</a:t>
            </a:r>
            <a:endParaRPr dirty="0">
              <a:latin typeface="+mn-lt"/>
            </a:endParaRPr>
          </a:p>
          <a:p>
            <a:pPr marL="457189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00000"/>
              <a:buChar char="•"/>
            </a:pPr>
            <a:r>
              <a:rPr lang="en-GB" dirty="0">
                <a:latin typeface="+mn-lt"/>
              </a:rPr>
              <a:t>country</a:t>
            </a:r>
            <a:endParaRPr u="sng" dirty="0">
              <a:latin typeface="+mn-lt"/>
            </a:endParaRPr>
          </a:p>
        </p:txBody>
      </p:sp>
      <p:sp>
        <p:nvSpPr>
          <p:cNvPr id="448" name="Google Shape;448;p3"/>
          <p:cNvSpPr txBox="1"/>
          <p:nvPr/>
        </p:nvSpPr>
        <p:spPr>
          <a:xfrm>
            <a:off x="9220200" y="4457700"/>
            <a:ext cx="2445335" cy="1922599"/>
          </a:xfrm>
          <a:prstGeom prst="rect">
            <a:avLst/>
          </a:prstGeom>
          <a:solidFill>
            <a:srgbClr val="37AFB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8000" tIns="108000" rIns="91425" bIns="1080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Budget: 2.985Μ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date: 1/1/2023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Duration: 36M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"/>
          <p:cNvSpPr txBox="1">
            <a:spLocks noGrp="1"/>
          </p:cNvSpPr>
          <p:nvPr>
            <p:ph type="title"/>
          </p:nvPr>
        </p:nvSpPr>
        <p:spPr>
          <a:xfrm>
            <a:off x="949960" y="588645"/>
            <a:ext cx="10515600" cy="64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3600"/>
              <a:buFont typeface="Calibri"/>
              <a:buNone/>
            </a:pPr>
            <a:r>
              <a:rPr lang="en-GB" sz="3600"/>
              <a:t>A multi-disciplinary consortium</a:t>
            </a:r>
            <a:endParaRPr sz="3600"/>
          </a:p>
        </p:txBody>
      </p:sp>
      <p:sp>
        <p:nvSpPr>
          <p:cNvPr id="476" name="Google Shape;476;p5"/>
          <p:cNvSpPr/>
          <p:nvPr/>
        </p:nvSpPr>
        <p:spPr>
          <a:xfrm>
            <a:off x="480611" y="1514431"/>
            <a:ext cx="3289203" cy="37457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Infrastructure experts</a:t>
            </a:r>
            <a:endParaRPr/>
          </a:p>
        </p:txBody>
      </p:sp>
      <p:sp>
        <p:nvSpPr>
          <p:cNvPr id="477" name="Google Shape;477;p5"/>
          <p:cNvSpPr/>
          <p:nvPr/>
        </p:nvSpPr>
        <p:spPr>
          <a:xfrm>
            <a:off x="4287201" y="1514431"/>
            <a:ext cx="3289203" cy="37457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RRA + OS experts</a:t>
            </a:r>
            <a:endParaRPr/>
          </a:p>
        </p:txBody>
      </p:sp>
      <p:sp>
        <p:nvSpPr>
          <p:cNvPr id="478" name="Google Shape;478;p5"/>
          <p:cNvSpPr/>
          <p:nvPr/>
        </p:nvSpPr>
        <p:spPr>
          <a:xfrm>
            <a:off x="8093791" y="1514431"/>
            <a:ext cx="3289203" cy="37457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  <a:endParaRPr/>
          </a:p>
        </p:txBody>
      </p:sp>
      <p:grpSp>
        <p:nvGrpSpPr>
          <p:cNvPr id="479" name="Google Shape;479;p5"/>
          <p:cNvGrpSpPr/>
          <p:nvPr/>
        </p:nvGrpSpPr>
        <p:grpSpPr>
          <a:xfrm>
            <a:off x="605662" y="2033955"/>
            <a:ext cx="1714500" cy="1063635"/>
            <a:chOff x="647700" y="2044700"/>
            <a:chExt cx="1714500" cy="1063635"/>
          </a:xfrm>
        </p:grpSpPr>
        <p:pic>
          <p:nvPicPr>
            <p:cNvPr id="480" name="Google Shape;480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5949" y="2280641"/>
              <a:ext cx="1270567" cy="566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5"/>
            <p:cNvSpPr/>
            <p:nvPr/>
          </p:nvSpPr>
          <p:spPr>
            <a:xfrm>
              <a:off x="647700" y="2044700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5"/>
          <p:cNvGrpSpPr/>
          <p:nvPr/>
        </p:nvGrpSpPr>
        <p:grpSpPr>
          <a:xfrm>
            <a:off x="5191789" y="4464111"/>
            <a:ext cx="1721734" cy="1063635"/>
            <a:chOff x="5148029" y="4988671"/>
            <a:chExt cx="1721734" cy="1063635"/>
          </a:xfrm>
        </p:grpSpPr>
        <p:pic>
          <p:nvPicPr>
            <p:cNvPr id="483" name="Google Shape;48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55563" y="5180962"/>
              <a:ext cx="1714200" cy="725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p5"/>
            <p:cNvSpPr/>
            <p:nvPr/>
          </p:nvSpPr>
          <p:spPr>
            <a:xfrm>
              <a:off x="5148029" y="4988671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5"/>
          <p:cNvGrpSpPr/>
          <p:nvPr/>
        </p:nvGrpSpPr>
        <p:grpSpPr>
          <a:xfrm>
            <a:off x="2874563" y="2033955"/>
            <a:ext cx="1714500" cy="1063635"/>
            <a:chOff x="2691763" y="2590670"/>
            <a:chExt cx="1714500" cy="1063635"/>
          </a:xfrm>
        </p:grpSpPr>
        <p:pic>
          <p:nvPicPr>
            <p:cNvPr id="486" name="Google Shape;48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15234" y="2873869"/>
              <a:ext cx="1467130" cy="523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5"/>
            <p:cNvSpPr/>
            <p:nvPr/>
          </p:nvSpPr>
          <p:spPr>
            <a:xfrm>
              <a:off x="2691763" y="2590670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5"/>
          <p:cNvGrpSpPr/>
          <p:nvPr/>
        </p:nvGrpSpPr>
        <p:grpSpPr>
          <a:xfrm>
            <a:off x="9632378" y="3249033"/>
            <a:ext cx="1714500" cy="1063635"/>
            <a:chOff x="-26159" y="3147042"/>
            <a:chExt cx="1714500" cy="1063635"/>
          </a:xfrm>
        </p:grpSpPr>
        <p:pic>
          <p:nvPicPr>
            <p:cNvPr id="489" name="Google Shape;489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3929" y="3285629"/>
              <a:ext cx="1282300" cy="836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5"/>
            <p:cNvSpPr/>
            <p:nvPr/>
          </p:nvSpPr>
          <p:spPr>
            <a:xfrm>
              <a:off x="-26159" y="3147042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5"/>
          <p:cNvGrpSpPr/>
          <p:nvPr/>
        </p:nvGrpSpPr>
        <p:grpSpPr>
          <a:xfrm>
            <a:off x="605662" y="3249033"/>
            <a:ext cx="1714500" cy="1063635"/>
            <a:chOff x="1247865" y="3441610"/>
            <a:chExt cx="1714500" cy="1063635"/>
          </a:xfrm>
        </p:grpSpPr>
        <p:pic>
          <p:nvPicPr>
            <p:cNvPr id="492" name="Google Shape;492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92794" y="3678859"/>
              <a:ext cx="780200" cy="579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5"/>
            <p:cNvSpPr/>
            <p:nvPr/>
          </p:nvSpPr>
          <p:spPr>
            <a:xfrm>
              <a:off x="1247865" y="3441610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5"/>
          <p:cNvGrpSpPr/>
          <p:nvPr/>
        </p:nvGrpSpPr>
        <p:grpSpPr>
          <a:xfrm>
            <a:off x="2874563" y="4464111"/>
            <a:ext cx="1714500" cy="1155607"/>
            <a:chOff x="8338367" y="3019097"/>
            <a:chExt cx="1714500" cy="1155607"/>
          </a:xfrm>
        </p:grpSpPr>
        <p:pic>
          <p:nvPicPr>
            <p:cNvPr id="495" name="Google Shape;49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436037" y="3019097"/>
              <a:ext cx="1538101" cy="1153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5"/>
            <p:cNvSpPr/>
            <p:nvPr/>
          </p:nvSpPr>
          <p:spPr>
            <a:xfrm>
              <a:off x="8338367" y="3111069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5"/>
          <p:cNvGrpSpPr/>
          <p:nvPr/>
        </p:nvGrpSpPr>
        <p:grpSpPr>
          <a:xfrm>
            <a:off x="7303183" y="3249033"/>
            <a:ext cx="1714500" cy="1063635"/>
            <a:chOff x="9925050" y="2643611"/>
            <a:chExt cx="1714500" cy="1063635"/>
          </a:xfrm>
        </p:grpSpPr>
        <p:pic>
          <p:nvPicPr>
            <p:cNvPr id="498" name="Google Shape;498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353427" y="2807218"/>
              <a:ext cx="886255" cy="76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5"/>
            <p:cNvSpPr/>
            <p:nvPr/>
          </p:nvSpPr>
          <p:spPr>
            <a:xfrm>
              <a:off x="9925050" y="2643611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5"/>
          <p:cNvGrpSpPr/>
          <p:nvPr/>
        </p:nvGrpSpPr>
        <p:grpSpPr>
          <a:xfrm>
            <a:off x="9632378" y="4464111"/>
            <a:ext cx="1714500" cy="1063635"/>
            <a:chOff x="8728601" y="5295463"/>
            <a:chExt cx="1714500" cy="1063635"/>
          </a:xfrm>
        </p:grpSpPr>
        <p:pic>
          <p:nvPicPr>
            <p:cNvPr id="501" name="Google Shape;501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802171" y="5675610"/>
              <a:ext cx="1525856" cy="361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5"/>
            <p:cNvSpPr/>
            <p:nvPr/>
          </p:nvSpPr>
          <p:spPr>
            <a:xfrm>
              <a:off x="8728601" y="5295463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5191789" y="5679188"/>
            <a:ext cx="1882331" cy="1063635"/>
            <a:chOff x="7845963" y="4177879"/>
            <a:chExt cx="1882331" cy="1063635"/>
          </a:xfrm>
        </p:grpSpPr>
        <p:pic>
          <p:nvPicPr>
            <p:cNvPr id="504" name="Google Shape;504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999384" y="4506262"/>
              <a:ext cx="1728910" cy="471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5"/>
            <p:cNvSpPr/>
            <p:nvPr/>
          </p:nvSpPr>
          <p:spPr>
            <a:xfrm>
              <a:off x="7845963" y="4177879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5"/>
          <p:cNvGrpSpPr/>
          <p:nvPr/>
        </p:nvGrpSpPr>
        <p:grpSpPr>
          <a:xfrm>
            <a:off x="5077489" y="2033955"/>
            <a:ext cx="1966600" cy="1063635"/>
            <a:chOff x="4861447" y="2058853"/>
            <a:chExt cx="1966600" cy="1063635"/>
          </a:xfrm>
        </p:grpSpPr>
        <p:pic>
          <p:nvPicPr>
            <p:cNvPr id="507" name="Google Shape;507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861447" y="2229841"/>
              <a:ext cx="1966600" cy="725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p5"/>
            <p:cNvSpPr/>
            <p:nvPr/>
          </p:nvSpPr>
          <p:spPr>
            <a:xfrm>
              <a:off x="4987497" y="2058853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5"/>
          <p:cNvGrpSpPr/>
          <p:nvPr/>
        </p:nvGrpSpPr>
        <p:grpSpPr>
          <a:xfrm>
            <a:off x="9632378" y="5679188"/>
            <a:ext cx="1714500" cy="1063635"/>
            <a:chOff x="1409700" y="4763646"/>
            <a:chExt cx="1714500" cy="1063635"/>
          </a:xfrm>
        </p:grpSpPr>
        <p:pic>
          <p:nvPicPr>
            <p:cNvPr id="510" name="Google Shape;510;p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992655" y="4911516"/>
              <a:ext cx="589328" cy="785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5"/>
            <p:cNvSpPr/>
            <p:nvPr/>
          </p:nvSpPr>
          <p:spPr>
            <a:xfrm>
              <a:off x="1409700" y="4763646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5"/>
          <p:cNvGrpSpPr/>
          <p:nvPr/>
        </p:nvGrpSpPr>
        <p:grpSpPr>
          <a:xfrm>
            <a:off x="605662" y="4464111"/>
            <a:ext cx="1714500" cy="1063635"/>
            <a:chOff x="-36512" y="4535853"/>
            <a:chExt cx="1714500" cy="1063635"/>
          </a:xfrm>
        </p:grpSpPr>
        <p:pic>
          <p:nvPicPr>
            <p:cNvPr id="513" name="Google Shape;513;p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15337" y="4675543"/>
              <a:ext cx="1431508" cy="784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5"/>
            <p:cNvSpPr/>
            <p:nvPr/>
          </p:nvSpPr>
          <p:spPr>
            <a:xfrm>
              <a:off x="-36512" y="4535853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5"/>
          <p:cNvGrpSpPr/>
          <p:nvPr/>
        </p:nvGrpSpPr>
        <p:grpSpPr>
          <a:xfrm>
            <a:off x="2874563" y="3249033"/>
            <a:ext cx="1714500" cy="1129965"/>
            <a:chOff x="3013216" y="5139390"/>
            <a:chExt cx="1714500" cy="1129965"/>
          </a:xfrm>
        </p:grpSpPr>
        <p:pic>
          <p:nvPicPr>
            <p:cNvPr id="516" name="Google Shape;516;p5"/>
            <p:cNvPicPr preferRelativeResize="0"/>
            <p:nvPr/>
          </p:nvPicPr>
          <p:blipFill rotWithShape="1">
            <a:blip r:embed="rId15">
              <a:alphaModFix/>
            </a:blip>
            <a:srcRect l="12851" r="10595"/>
            <a:stretch/>
          </p:blipFill>
          <p:spPr>
            <a:xfrm>
              <a:off x="3124199" y="5139390"/>
              <a:ext cx="1537857" cy="1129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" name="Google Shape;517;p5"/>
            <p:cNvSpPr/>
            <p:nvPr/>
          </p:nvSpPr>
          <p:spPr>
            <a:xfrm>
              <a:off x="3013216" y="5182279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5"/>
          <p:cNvGrpSpPr/>
          <p:nvPr/>
        </p:nvGrpSpPr>
        <p:grpSpPr>
          <a:xfrm>
            <a:off x="9632378" y="2033955"/>
            <a:ext cx="1714500" cy="1063635"/>
            <a:chOff x="5931802" y="4076978"/>
            <a:chExt cx="1714500" cy="1063635"/>
          </a:xfrm>
        </p:grpSpPr>
        <p:sp>
          <p:nvSpPr>
            <p:cNvPr id="519" name="Google Shape;519;p5"/>
            <p:cNvSpPr/>
            <p:nvPr/>
          </p:nvSpPr>
          <p:spPr>
            <a:xfrm>
              <a:off x="5931802" y="4076978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0" name="Google Shape;520;p5" descr="CNR-Consiglio Nazionale delle Ricerche - National Research Council of  Italy, Italy | IESL-FORTH"/>
            <p:cNvPicPr preferRelativeResize="0"/>
            <p:nvPr/>
          </p:nvPicPr>
          <p:blipFill rotWithShape="1">
            <a:blip r:embed="rId16">
              <a:alphaModFix/>
            </a:blip>
            <a:srcRect l="12743" t="17411" r="13423" b="17725"/>
            <a:stretch/>
          </p:blipFill>
          <p:spPr>
            <a:xfrm>
              <a:off x="6303154" y="4131919"/>
              <a:ext cx="1118750" cy="9784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1" name="Google Shape;521;p5"/>
          <p:cNvGrpSpPr/>
          <p:nvPr/>
        </p:nvGrpSpPr>
        <p:grpSpPr>
          <a:xfrm>
            <a:off x="7303183" y="2033955"/>
            <a:ext cx="1714500" cy="1063635"/>
            <a:chOff x="8869584" y="2043580"/>
            <a:chExt cx="1714500" cy="1063635"/>
          </a:xfrm>
        </p:grpSpPr>
        <p:pic>
          <p:nvPicPr>
            <p:cNvPr id="522" name="Google Shape;522;p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195617" y="2468428"/>
              <a:ext cx="1210100" cy="318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5"/>
            <p:cNvSpPr/>
            <p:nvPr/>
          </p:nvSpPr>
          <p:spPr>
            <a:xfrm>
              <a:off x="8869584" y="2043580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7303183" y="5679188"/>
            <a:ext cx="1714500" cy="1063635"/>
            <a:chOff x="10053970" y="4190137"/>
            <a:chExt cx="1714500" cy="1063635"/>
          </a:xfrm>
        </p:grpSpPr>
        <p:pic>
          <p:nvPicPr>
            <p:cNvPr id="525" name="Google Shape;525;p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0306180" y="4480948"/>
              <a:ext cx="1282300" cy="47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5"/>
            <p:cNvSpPr/>
            <p:nvPr/>
          </p:nvSpPr>
          <p:spPr>
            <a:xfrm>
              <a:off x="10053970" y="4190137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5"/>
          <p:cNvGrpSpPr/>
          <p:nvPr/>
        </p:nvGrpSpPr>
        <p:grpSpPr>
          <a:xfrm>
            <a:off x="5191789" y="3249033"/>
            <a:ext cx="1724029" cy="1063635"/>
            <a:chOff x="5687631" y="3079297"/>
            <a:chExt cx="1724029" cy="1063635"/>
          </a:xfrm>
        </p:grpSpPr>
        <p:pic>
          <p:nvPicPr>
            <p:cNvPr id="528" name="Google Shape;528;p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687631" y="3515405"/>
              <a:ext cx="1724029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5"/>
            <p:cNvSpPr/>
            <p:nvPr/>
          </p:nvSpPr>
          <p:spPr>
            <a:xfrm>
              <a:off x="5692932" y="3079297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5"/>
          <p:cNvGrpSpPr/>
          <p:nvPr/>
        </p:nvGrpSpPr>
        <p:grpSpPr>
          <a:xfrm>
            <a:off x="7303183" y="4464111"/>
            <a:ext cx="1714500" cy="1063635"/>
            <a:chOff x="791542" y="5474465"/>
            <a:chExt cx="1714500" cy="1063635"/>
          </a:xfrm>
        </p:grpSpPr>
        <p:pic>
          <p:nvPicPr>
            <p:cNvPr id="531" name="Google Shape;531;p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84063" y="5788179"/>
              <a:ext cx="1129458" cy="489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5"/>
            <p:cNvSpPr/>
            <p:nvPr/>
          </p:nvSpPr>
          <p:spPr>
            <a:xfrm>
              <a:off x="791542" y="5474465"/>
              <a:ext cx="1714500" cy="1063635"/>
            </a:xfrm>
            <a:prstGeom prst="rect">
              <a:avLst/>
            </a:pr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5"/>
          <p:cNvSpPr/>
          <p:nvPr/>
        </p:nvSpPr>
        <p:spPr>
          <a:xfrm>
            <a:off x="3835477" y="1470019"/>
            <a:ext cx="386061" cy="463395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5"/>
          <p:cNvSpPr/>
          <p:nvPr/>
        </p:nvSpPr>
        <p:spPr>
          <a:xfrm>
            <a:off x="7672605" y="1470019"/>
            <a:ext cx="386061" cy="463395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"/>
          <p:cNvSpPr txBox="1">
            <a:spLocks noGrp="1"/>
          </p:cNvSpPr>
          <p:nvPr>
            <p:ph type="title"/>
          </p:nvPr>
        </p:nvSpPr>
        <p:spPr>
          <a:xfrm>
            <a:off x="983847" y="0"/>
            <a:ext cx="10369947" cy="11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4000"/>
              <a:buFont typeface="Calibri"/>
              <a:buNone/>
            </a:pPr>
            <a:r>
              <a:rPr lang="en-GB" sz="4000" b="1" dirty="0"/>
              <a:t>Important outcomes</a:t>
            </a:r>
            <a:endParaRPr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B15C4-2AAA-F02D-DE36-1801AC81A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95" y="1354284"/>
            <a:ext cx="10257399" cy="48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99F49A-B772-C39A-37EF-AB5E138AD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4064"/>
            <a:ext cx="12191174" cy="4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66;p14">
            <a:extLst>
              <a:ext uri="{FF2B5EF4-FFF2-40B4-BE49-F238E27FC236}">
                <a16:creationId xmlns:a16="http://schemas.microsoft.com/office/drawing/2014/main" id="{3A82634B-2E64-6146-5317-DF11A0446D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8886" y="1674944"/>
            <a:ext cx="1227114" cy="8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67;p14">
            <a:extLst>
              <a:ext uri="{FF2B5EF4-FFF2-40B4-BE49-F238E27FC236}">
                <a16:creationId xmlns:a16="http://schemas.microsoft.com/office/drawing/2014/main" id="{D3B994D3-C04D-847D-2EB7-5D8F6FDD17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378" y="1248879"/>
            <a:ext cx="2084269" cy="63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8;p14">
            <a:extLst>
              <a:ext uri="{FF2B5EF4-FFF2-40B4-BE49-F238E27FC236}">
                <a16:creationId xmlns:a16="http://schemas.microsoft.com/office/drawing/2014/main" id="{B28F7911-5FE3-B047-CDEB-CBD48498DD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288" y="1507594"/>
            <a:ext cx="2397907" cy="70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9;p14" descr="Make Data Count – Responsible, meaningful approaches to research data  assessment">
            <a:extLst>
              <a:ext uri="{FF2B5EF4-FFF2-40B4-BE49-F238E27FC236}">
                <a16:creationId xmlns:a16="http://schemas.microsoft.com/office/drawing/2014/main" id="{423DF89D-69B5-77A7-A4CA-1C31D1A6B2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517" y="3491115"/>
            <a:ext cx="2116022" cy="10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0;p14" descr="European Integration of National-level Services | FAIRCORE4EOSC">
            <a:extLst>
              <a:ext uri="{FF2B5EF4-FFF2-40B4-BE49-F238E27FC236}">
                <a16:creationId xmlns:a16="http://schemas.microsoft.com/office/drawing/2014/main" id="{FEAF4862-E607-4DCD-A7EA-342D6B1EFF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0744" y="3942974"/>
            <a:ext cx="2613806" cy="85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71;p14" descr="Metrics – OPERAS">
            <a:extLst>
              <a:ext uri="{FF2B5EF4-FFF2-40B4-BE49-F238E27FC236}">
                <a16:creationId xmlns:a16="http://schemas.microsoft.com/office/drawing/2014/main" id="{F1FDCA12-165F-FD4D-4269-03E1EC2BF30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34964" y="3154606"/>
            <a:ext cx="821353" cy="82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72;p14" descr="Software Heritage - DANS">
            <a:extLst>
              <a:ext uri="{FF2B5EF4-FFF2-40B4-BE49-F238E27FC236}">
                <a16:creationId xmlns:a16="http://schemas.microsoft.com/office/drawing/2014/main" id="{D90A9ED1-57B7-3075-38C9-8E9CC1A7051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25513" y="2209463"/>
            <a:ext cx="3098801" cy="6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4;p14" descr="EOSC Future |">
            <a:extLst>
              <a:ext uri="{FF2B5EF4-FFF2-40B4-BE49-F238E27FC236}">
                <a16:creationId xmlns:a16="http://schemas.microsoft.com/office/drawing/2014/main" id="{2B69FAC9-6881-1B72-FC6A-72BC910533F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03539" y="4740805"/>
            <a:ext cx="19431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75;p14" descr="use-cases">
            <a:extLst>
              <a:ext uri="{FF2B5EF4-FFF2-40B4-BE49-F238E27FC236}">
                <a16:creationId xmlns:a16="http://schemas.microsoft.com/office/drawing/2014/main" id="{00F50248-02E5-EF9B-E0CA-E3B3980C26E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94403" y="5344570"/>
            <a:ext cx="2301829" cy="47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76;p14" descr="FAIRCORE4EOSC">
            <a:extLst>
              <a:ext uri="{FF2B5EF4-FFF2-40B4-BE49-F238E27FC236}">
                <a16:creationId xmlns:a16="http://schemas.microsoft.com/office/drawing/2014/main" id="{52FF989E-D521-CBB1-8930-E3D5520B94A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39958" b="34612"/>
          <a:stretch/>
        </p:blipFill>
        <p:spPr>
          <a:xfrm>
            <a:off x="7460744" y="3573431"/>
            <a:ext cx="1730330" cy="24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77;p14" descr="Information Material – OPERAS">
            <a:extLst>
              <a:ext uri="{FF2B5EF4-FFF2-40B4-BE49-F238E27FC236}">
                <a16:creationId xmlns:a16="http://schemas.microsoft.com/office/drawing/2014/main" id="{028420F0-65BB-8696-64B8-729AA2810DDD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b="36252"/>
          <a:stretch/>
        </p:blipFill>
        <p:spPr>
          <a:xfrm>
            <a:off x="10611146" y="4055825"/>
            <a:ext cx="900997" cy="21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22B5A0-1E76-3D9E-AB87-4B85C111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95" y="3491115"/>
            <a:ext cx="1127293" cy="8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446;p3">
            <a:extLst>
              <a:ext uri="{FF2B5EF4-FFF2-40B4-BE49-F238E27FC236}">
                <a16:creationId xmlns:a16="http://schemas.microsoft.com/office/drawing/2014/main" id="{A74932F9-CB84-B4FC-5604-346F90CF45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3847" y="0"/>
            <a:ext cx="10369947" cy="11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4000"/>
              <a:buFont typeface="Calibri"/>
              <a:buNone/>
            </a:pPr>
            <a:r>
              <a:rPr lang="en-GB" sz="4000" b="1" dirty="0"/>
              <a:t>Build upon existing technologies &amp; expertise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280930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"/>
          <p:cNvSpPr txBox="1">
            <a:spLocks noGrp="1"/>
          </p:cNvSpPr>
          <p:nvPr>
            <p:ph type="title"/>
          </p:nvPr>
        </p:nvSpPr>
        <p:spPr>
          <a:xfrm>
            <a:off x="983847" y="0"/>
            <a:ext cx="10369947" cy="11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4000"/>
              <a:buFont typeface="Calibri"/>
              <a:buNone/>
            </a:pPr>
            <a:r>
              <a:rPr lang="en-GB" sz="4000" b="1" dirty="0"/>
              <a:t>Relation to EOSC SRIA</a:t>
            </a:r>
            <a:endParaRPr sz="4000" b="1" dirty="0"/>
          </a:p>
        </p:txBody>
      </p:sp>
      <p:sp>
        <p:nvSpPr>
          <p:cNvPr id="447" name="Google Shape;447;p3"/>
          <p:cNvSpPr txBox="1">
            <a:spLocks noGrp="1"/>
          </p:cNvSpPr>
          <p:nvPr>
            <p:ph type="body" idx="1"/>
          </p:nvPr>
        </p:nvSpPr>
        <p:spPr>
          <a:xfrm>
            <a:off x="693738" y="1493838"/>
            <a:ext cx="10660062" cy="46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589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dirty="0">
                <a:latin typeface="+mn-lt"/>
              </a:rPr>
              <a:t>More </a:t>
            </a:r>
            <a:r>
              <a:rPr lang="en-US">
                <a:latin typeface="+mn-lt"/>
              </a:rPr>
              <a:t>relevant action areas:</a:t>
            </a:r>
          </a:p>
          <a:p>
            <a:pPr marL="457189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>
                <a:latin typeface="+mn-lt"/>
              </a:rPr>
              <a:t>Landscape monitoring</a:t>
            </a:r>
            <a:endParaRPr dirty="0">
              <a:latin typeface="+mn-lt"/>
            </a:endParaRPr>
          </a:p>
          <a:p>
            <a:pPr marL="457189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>
                <a:latin typeface="+mn-lt"/>
              </a:rPr>
              <a:t>Skills and training and/or rewards and recognition 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288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"/>
          <p:cNvSpPr txBox="1">
            <a:spLocks noGrp="1"/>
          </p:cNvSpPr>
          <p:nvPr>
            <p:ph type="title"/>
          </p:nvPr>
        </p:nvSpPr>
        <p:spPr>
          <a:xfrm>
            <a:off x="983847" y="0"/>
            <a:ext cx="10369947" cy="11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A"/>
              </a:buClr>
              <a:buSzPts val="4000"/>
              <a:buFont typeface="Calibri"/>
              <a:buNone/>
            </a:pPr>
            <a:r>
              <a:rPr lang="en-GB" sz="4000" b="1" dirty="0"/>
              <a:t>Collaborations</a:t>
            </a:r>
            <a:endParaRPr sz="4000" b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CBCC826-7063-E831-7FF7-1D3EDFFE7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940" y="2339997"/>
            <a:ext cx="3753557" cy="484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B547A-0178-A4B8-9E20-2935E8C5DD8D}"/>
              </a:ext>
            </a:extLst>
          </p:cNvPr>
          <p:cNvSpPr txBox="1"/>
          <p:nvPr/>
        </p:nvSpPr>
        <p:spPr>
          <a:xfrm>
            <a:off x="2809592" y="1840089"/>
            <a:ext cx="191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R" dirty="0"/>
              <a:t>irst contact with: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1D94A-8DDF-7915-FF55-41894F6D43E4}"/>
              </a:ext>
            </a:extLst>
          </p:cNvPr>
          <p:cNvSpPr txBox="1"/>
          <p:nvPr/>
        </p:nvSpPr>
        <p:spPr>
          <a:xfrm>
            <a:off x="7267154" y="1828800"/>
            <a:ext cx="152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investigate:</a:t>
            </a:r>
            <a:endParaRPr lang="en-G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48668FA-2EC0-08EF-1E3F-D7BC878F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46" y="4989688"/>
            <a:ext cx="2184746" cy="12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iLake">
            <a:extLst>
              <a:ext uri="{FF2B5EF4-FFF2-40B4-BE49-F238E27FC236}">
                <a16:creationId xmlns:a16="http://schemas.microsoft.com/office/drawing/2014/main" id="{4B752194-FC17-6E0A-7CA7-B8358509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80" y="2339997"/>
            <a:ext cx="1726621" cy="3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 and Universal Science (OPUS) Project">
            <a:extLst>
              <a:ext uri="{FF2B5EF4-FFF2-40B4-BE49-F238E27FC236}">
                <a16:creationId xmlns:a16="http://schemas.microsoft.com/office/drawing/2014/main" id="{AB920FB3-0D35-789E-488C-8E7A192E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44" y="2860770"/>
            <a:ext cx="1566957" cy="718189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2054" name="Picture 6" descr="PathOS">
            <a:extLst>
              <a:ext uri="{FF2B5EF4-FFF2-40B4-BE49-F238E27FC236}">
                <a16:creationId xmlns:a16="http://schemas.microsoft.com/office/drawing/2014/main" id="{9F8C146E-6843-C5D8-AA14-AAEF0155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43" y="3709535"/>
            <a:ext cx="1566957" cy="5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F3869EF-0991-7F2A-0022-227073DC1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48901" y="2881169"/>
            <a:ext cx="869169" cy="75732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20EBEC-6D15-6691-4769-70F9855386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9842" y="5139620"/>
            <a:ext cx="3246808" cy="9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0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5"/>
          <p:cNvSpPr txBox="1"/>
          <p:nvPr/>
        </p:nvSpPr>
        <p:spPr>
          <a:xfrm>
            <a:off x="3642731" y="1108582"/>
            <a:ext cx="4906537" cy="71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make it happen! Together.</a:t>
            </a:r>
            <a:endParaRPr/>
          </a:p>
        </p:txBody>
      </p:sp>
      <p:pic>
        <p:nvPicPr>
          <p:cNvPr id="828" name="Google Shape;828;p25" descr="Graphical user interface, text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70" y="6538614"/>
            <a:ext cx="995423" cy="20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25"/>
          <p:cNvSpPr txBox="1">
            <a:spLocks noGrp="1"/>
          </p:cNvSpPr>
          <p:nvPr>
            <p:ph type="title"/>
          </p:nvPr>
        </p:nvSpPr>
        <p:spPr>
          <a:xfrm>
            <a:off x="2654966" y="1996909"/>
            <a:ext cx="68820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 sz="6000"/>
              <a:t>THANK YOU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3AE50-838C-DFD3-781E-2C5D34E5BE29}"/>
              </a:ext>
            </a:extLst>
          </p:cNvPr>
          <p:cNvSpPr txBox="1"/>
          <p:nvPr/>
        </p:nvSpPr>
        <p:spPr>
          <a:xfrm>
            <a:off x="8549268" y="2506133"/>
            <a:ext cx="34872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https://</a:t>
            </a:r>
            <a:r>
              <a:rPr lang="en-GB" sz="2800" dirty="0" err="1">
                <a:solidFill>
                  <a:schemeClr val="bg1"/>
                </a:solidFill>
              </a:rPr>
              <a:t>graspos.eu</a:t>
            </a:r>
            <a:r>
              <a:rPr lang="en-GB" sz="2800" dirty="0">
                <a:solidFill>
                  <a:schemeClr val="bg1"/>
                </a:solidFill>
              </a:rPr>
              <a:t>/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@</a:t>
            </a:r>
            <a:r>
              <a:rPr lang="en-GB" sz="2800" dirty="0" err="1">
                <a:solidFill>
                  <a:schemeClr val="bg1"/>
                </a:solidFill>
              </a:rPr>
              <a:t>GraspOS_project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 err="1">
                <a:solidFill>
                  <a:schemeClr val="bg1"/>
                </a:solidFill>
              </a:rPr>
              <a:t>vergoulis@athenarc.gr</a:t>
            </a:r>
            <a:endParaRPr lang="en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91C56FE-5A9B-C24A-AFFA-133FB1C68414}" vid="{5FCD33CA-DC53-7B43-958E-3CD65528C4D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71528F-328A-4632-8D7F-5C62238C1EAF}"/>
</file>

<file path=customXml/itemProps2.xml><?xml version="1.0" encoding="utf-8"?>
<ds:datastoreItem xmlns:ds="http://schemas.openxmlformats.org/officeDocument/2006/customXml" ds:itemID="{DDC62751-0558-426E-AB7D-0BDECA2FFFA6}"/>
</file>

<file path=customXml/itemProps3.xml><?xml version="1.0" encoding="utf-8"?>
<ds:datastoreItem xmlns:ds="http://schemas.openxmlformats.org/officeDocument/2006/customXml" ds:itemID="{554655CA-08C8-4898-889D-59825438A4D3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357</TotalTime>
  <Words>143</Words>
  <Application>Microsoft Macintosh PowerPoint</Application>
  <PresentationFormat>Widescreen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Roboto Light</vt:lpstr>
      <vt:lpstr>Kantoorthema</vt:lpstr>
      <vt:lpstr>In a nutshell</vt:lpstr>
      <vt:lpstr>A multi-disciplinary consortium</vt:lpstr>
      <vt:lpstr>Important outcomes</vt:lpstr>
      <vt:lpstr>PowerPoint Presentation</vt:lpstr>
      <vt:lpstr>Build upon existing technologies &amp; expertise</vt:lpstr>
      <vt:lpstr>Relation to EOSC SRIA</vt:lpstr>
      <vt:lpstr>Collaborations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 Gusenheimer</dc:creator>
  <cp:lastModifiedBy>Thanasis Vergoulis</cp:lastModifiedBy>
  <cp:revision>13</cp:revision>
  <dcterms:created xsi:type="dcterms:W3CDTF">2023-06-05T12:30:30Z</dcterms:created>
  <dcterms:modified xsi:type="dcterms:W3CDTF">2023-06-15T10:10:28Z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2023-06-09T10:04:54Z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26090116-f8b9-4873-bd6a-93203bebac80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0x0101005C737CA0440CB947B17CA0D6EBAF2777</vt:lpwstr>
  </property>
  <property fmtid="{D5CDD505-2E9C-101B-9397-08002B2CF9AE}" pid="10" name="Order">
    <vt:r8>437600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