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9" r:id="rId2"/>
    <p:sldId id="263" r:id="rId3"/>
    <p:sldId id="258" r:id="rId4"/>
    <p:sldId id="265" r:id="rId5"/>
    <p:sldId id="264" r:id="rId6"/>
    <p:sldId id="266" r:id="rId7"/>
    <p:sldId id="260" r:id="rId8"/>
    <p:sldId id="261" r:id="rId9"/>
    <p:sldId id="268" r:id="rId10"/>
    <p:sldId id="262" r:id="rId11"/>
    <p:sldId id="267"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47"/>
    <p:restoredTop sz="89362" autoAdjust="0"/>
  </p:normalViewPr>
  <p:slideViewPr>
    <p:cSldViewPr snapToGrid="0" snapToObjects="1">
      <p:cViewPr varScale="1">
        <p:scale>
          <a:sx n="60" d="100"/>
          <a:sy n="60" d="100"/>
        </p:scale>
        <p:origin x="54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3BD50-DF1B-D14C-AFDA-9B3167AD3A48}" type="datetimeFigureOut">
              <a:rPr lang="nl-NL" smtClean="0"/>
              <a:t>14-6-2023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25721-C4BE-9640-9AC3-0C6434FE0F76}" type="slidenum">
              <a:rPr lang="nl-NL" smtClean="0"/>
              <a:t>‹#›</a:t>
            </a:fld>
            <a:endParaRPr lang="nl-NL"/>
          </a:p>
        </p:txBody>
      </p:sp>
    </p:spTree>
    <p:extLst>
      <p:ext uri="{BB962C8B-B14F-4D97-AF65-F5344CB8AC3E}">
        <p14:creationId xmlns:p14="http://schemas.microsoft.com/office/powerpoint/2010/main" val="383038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425721-C4BE-9640-9AC3-0C6434FE0F76}" type="slidenum">
              <a:rPr lang="nl-NL" smtClean="0"/>
              <a:t>2</a:t>
            </a:fld>
            <a:endParaRPr lang="nl-NL"/>
          </a:p>
        </p:txBody>
      </p:sp>
    </p:spTree>
    <p:extLst>
      <p:ext uri="{BB962C8B-B14F-4D97-AF65-F5344CB8AC3E}">
        <p14:creationId xmlns:p14="http://schemas.microsoft.com/office/powerpoint/2010/main" val="10580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seven areas relating to the primarily technical challenges and prerequisites to implementing the EOSC ecosystem are: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Identifiers; </a:t>
            </a:r>
          </a:p>
          <a:p>
            <a:r>
              <a:rPr lang="en-GB" sz="1200" b="0" i="0" u="none" strike="noStrike" kern="1200" baseline="0" dirty="0">
                <a:solidFill>
                  <a:schemeClr val="tx1"/>
                </a:solidFill>
                <a:latin typeface="+mn-lt"/>
                <a:ea typeface="+mn-ea"/>
                <a:cs typeface="+mn-cs"/>
              </a:rPr>
              <a:t>● Metadata and ontologies; </a:t>
            </a:r>
          </a:p>
          <a:p>
            <a:r>
              <a:rPr lang="en-GB" sz="1200" b="0" i="0" u="none" strike="noStrike" kern="1200" baseline="0" dirty="0">
                <a:solidFill>
                  <a:schemeClr val="tx1"/>
                </a:solidFill>
                <a:latin typeface="+mn-lt"/>
                <a:ea typeface="+mn-ea"/>
                <a:cs typeface="+mn-cs"/>
              </a:rPr>
              <a:t>● FAIR metrics and certification; </a:t>
            </a:r>
          </a:p>
          <a:p>
            <a:r>
              <a:rPr lang="en-GB" sz="1200" b="0" i="0" u="none" strike="noStrike" kern="1200" baseline="0" dirty="0">
                <a:solidFill>
                  <a:schemeClr val="tx1"/>
                </a:solidFill>
                <a:latin typeface="+mn-lt"/>
                <a:ea typeface="+mn-ea"/>
                <a:cs typeface="+mn-cs"/>
              </a:rPr>
              <a:t>● Authentication and authorisation infrastructure; </a:t>
            </a:r>
          </a:p>
          <a:p>
            <a:r>
              <a:rPr lang="en-GB" sz="1200" b="0" i="0" u="none" strike="noStrike" kern="1200" baseline="0" dirty="0">
                <a:solidFill>
                  <a:schemeClr val="tx1"/>
                </a:solidFill>
                <a:latin typeface="+mn-lt"/>
                <a:ea typeface="+mn-ea"/>
                <a:cs typeface="+mn-cs"/>
              </a:rPr>
              <a:t>● User environments; </a:t>
            </a:r>
          </a:p>
          <a:p>
            <a:r>
              <a:rPr lang="en-GB" sz="1200" b="0" i="0" u="none" strike="noStrike" kern="1200" baseline="0" dirty="0">
                <a:solidFill>
                  <a:schemeClr val="tx1"/>
                </a:solidFill>
                <a:latin typeface="+mn-lt"/>
                <a:ea typeface="+mn-ea"/>
                <a:cs typeface="+mn-cs"/>
              </a:rPr>
              <a:t>● Resource provider environments; </a:t>
            </a:r>
          </a:p>
          <a:p>
            <a:r>
              <a:rPr lang="en-GB" sz="1200" b="0" i="0" u="none" strike="noStrike" kern="1200" baseline="0" dirty="0">
                <a:solidFill>
                  <a:schemeClr val="tx1"/>
                </a:solidFill>
                <a:latin typeface="+mn-lt"/>
                <a:ea typeface="+mn-ea"/>
                <a:cs typeface="+mn-cs"/>
              </a:rPr>
              <a:t>● EOSC Interoperability Framework. </a:t>
            </a:r>
          </a:p>
          <a:p>
            <a:endParaRPr lang="en-GB" dirty="0"/>
          </a:p>
        </p:txBody>
      </p:sp>
      <p:sp>
        <p:nvSpPr>
          <p:cNvPr id="4" name="Slide Number Placeholder 3"/>
          <p:cNvSpPr>
            <a:spLocks noGrp="1"/>
          </p:cNvSpPr>
          <p:nvPr>
            <p:ph type="sldNum" sz="quarter" idx="5"/>
          </p:nvPr>
        </p:nvSpPr>
        <p:spPr/>
        <p:txBody>
          <a:bodyPr/>
          <a:lstStyle/>
          <a:p>
            <a:fld id="{7E425721-C4BE-9640-9AC3-0C6434FE0F76}" type="slidenum">
              <a:rPr lang="nl-NL" smtClean="0"/>
              <a:t>3</a:t>
            </a:fld>
            <a:endParaRPr lang="nl-NL"/>
          </a:p>
        </p:txBody>
      </p:sp>
    </p:spTree>
    <p:extLst>
      <p:ext uri="{BB962C8B-B14F-4D97-AF65-F5344CB8AC3E}">
        <p14:creationId xmlns:p14="http://schemas.microsoft.com/office/powerpoint/2010/main" val="45298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Roboto" panose="02000000000000000000" pitchFamily="2" charset="0"/>
              </a:rPr>
              <a:t>Description of the contribution of the project to the Strategic and Operational objectives of the SRIA and its Action </a:t>
            </a:r>
            <a:r>
              <a:rPr lang="en-GB" sz="1200" dirty="0">
                <a:solidFill>
                  <a:srgbClr val="000000"/>
                </a:solidFill>
              </a:rPr>
              <a:t>A</a:t>
            </a:r>
            <a:r>
              <a:rPr lang="en-GB" sz="1200" b="0" i="0" u="none" strike="noStrike" dirty="0">
                <a:solidFill>
                  <a:srgbClr val="000000"/>
                </a:solidFill>
                <a:effectLst/>
                <a:latin typeface="Roboto" panose="02000000000000000000" pitchFamily="2" charset="0"/>
              </a:rPr>
              <a:t>reas.</a:t>
            </a:r>
          </a:p>
          <a:p>
            <a:endParaRPr lang="en-GB" dirty="0"/>
          </a:p>
        </p:txBody>
      </p:sp>
      <p:sp>
        <p:nvSpPr>
          <p:cNvPr id="4" name="Slide Number Placeholder 3"/>
          <p:cNvSpPr>
            <a:spLocks noGrp="1"/>
          </p:cNvSpPr>
          <p:nvPr>
            <p:ph type="sldNum" sz="quarter" idx="5"/>
          </p:nvPr>
        </p:nvSpPr>
        <p:spPr/>
        <p:txBody>
          <a:bodyPr/>
          <a:lstStyle/>
          <a:p>
            <a:fld id="{7E425721-C4BE-9640-9AC3-0C6434FE0F76}" type="slidenum">
              <a:rPr lang="nl-NL" smtClean="0"/>
              <a:t>5</a:t>
            </a:fld>
            <a:endParaRPr lang="nl-NL"/>
          </a:p>
        </p:txBody>
      </p:sp>
    </p:spTree>
    <p:extLst>
      <p:ext uri="{BB962C8B-B14F-4D97-AF65-F5344CB8AC3E}">
        <p14:creationId xmlns:p14="http://schemas.microsoft.com/office/powerpoint/2010/main" val="334998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most relevant EOSC Association TFs see the participation of the FAIRCORE4EOSC partners: Technical Interoperability of Data and Services TF (7 members); PID Policy and </a:t>
            </a:r>
            <a:r>
              <a:rPr lang="en-GB" sz="1200" kern="1200" dirty="0">
                <a:solidFill>
                  <a:schemeClr val="tx1"/>
                </a:solidFill>
                <a:effectLst/>
                <a:latin typeface="+mn-lt"/>
                <a:ea typeface="+mn-ea"/>
                <a:cs typeface="+mn-cs"/>
              </a:rPr>
              <a:t>Implementation TF </a:t>
            </a:r>
            <a:r>
              <a:rPr lang="en-US" sz="1200" kern="1200" dirty="0">
                <a:solidFill>
                  <a:schemeClr val="tx1"/>
                </a:solidFill>
                <a:effectLst/>
                <a:latin typeface="+mn-lt"/>
                <a:ea typeface="+mn-ea"/>
                <a:cs typeface="+mn-cs"/>
              </a:rPr>
              <a:t>(5 members); Infrastructure for Quality Research Software (5 members); FAIR Metrics and Data Quality TF (3 members); Semantic Interoperability TF (3 members); Long-Term Data Preservation TF (3 members); AAI Architecture TF (3 members); Rules of Participation Compliance Monitoring TF (2 members); Defining Funding Models for EOSC TF (2 members); Researcher Engagement and Adoption TF (1 member). This broad representation ensures</a:t>
            </a:r>
            <a:r>
              <a:rPr lang="en-GB" sz="1200" kern="1200" dirty="0">
                <a:solidFill>
                  <a:schemeClr val="tx1"/>
                </a:solidFill>
                <a:effectLst/>
                <a:latin typeface="+mn-lt"/>
                <a:ea typeface="+mn-ea"/>
                <a:cs typeface="+mn-cs"/>
              </a:rPr>
              <a:t> that the project views and outcomes are reflected in and aligned with the new EOSC SRIA.</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Roboto" panose="02000000000000000000" pitchFamily="2" charset="0"/>
              </a:rPr>
              <a:t>Dependencies on other projects/initiatives (if any) and collaborations established with other projects/initiatives relevant for the development of the EOSC </a:t>
            </a:r>
            <a:endParaRPr lang="en-GB" sz="1200" b="0" i="0" u="none" strike="noStrike"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7E425721-C4BE-9640-9AC3-0C6434FE0F76}" type="slidenum">
              <a:rPr lang="nl-NL" smtClean="0"/>
              <a:t>8</a:t>
            </a:fld>
            <a:endParaRPr lang="nl-NL"/>
          </a:p>
        </p:txBody>
      </p:sp>
    </p:spTree>
    <p:extLst>
      <p:ext uri="{BB962C8B-B14F-4D97-AF65-F5344CB8AC3E}">
        <p14:creationId xmlns:p14="http://schemas.microsoft.com/office/powerpoint/2010/main" val="87356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Roboto" panose="02000000000000000000" pitchFamily="2" charset="0"/>
              </a:rPr>
              <a:t>Final comments, identified challenges, suggestions, key observations or recommendations to other</a:t>
            </a:r>
          </a:p>
          <a:p>
            <a:endParaRPr lang="en-GB" dirty="0"/>
          </a:p>
        </p:txBody>
      </p:sp>
      <p:sp>
        <p:nvSpPr>
          <p:cNvPr id="4" name="Slide Number Placeholder 3"/>
          <p:cNvSpPr>
            <a:spLocks noGrp="1"/>
          </p:cNvSpPr>
          <p:nvPr>
            <p:ph type="sldNum" sz="quarter" idx="5"/>
          </p:nvPr>
        </p:nvSpPr>
        <p:spPr/>
        <p:txBody>
          <a:bodyPr/>
          <a:lstStyle/>
          <a:p>
            <a:fld id="{7E425721-C4BE-9640-9AC3-0C6434FE0F76}" type="slidenum">
              <a:rPr lang="nl-NL" smtClean="0"/>
              <a:t>10</a:t>
            </a:fld>
            <a:endParaRPr lang="nl-NL"/>
          </a:p>
        </p:txBody>
      </p:sp>
    </p:spTree>
    <p:extLst>
      <p:ext uri="{BB962C8B-B14F-4D97-AF65-F5344CB8AC3E}">
        <p14:creationId xmlns:p14="http://schemas.microsoft.com/office/powerpoint/2010/main" val="3535817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34CEF8-D5AF-1EB2-8A65-D95E98FCB8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CD3A17-2FD3-A6E8-AE64-84E688E64212}"/>
              </a:ext>
            </a:extLst>
          </p:cNvPr>
          <p:cNvSpPr>
            <a:spLocks noGrp="1"/>
          </p:cNvSpPr>
          <p:nvPr>
            <p:ph type="ctrTitle" hasCustomPrompt="1"/>
          </p:nvPr>
        </p:nvSpPr>
        <p:spPr>
          <a:xfrm>
            <a:off x="423013" y="1600200"/>
            <a:ext cx="9144000" cy="1006475"/>
          </a:xfrm>
          <a:prstGeom prst="rect">
            <a:avLst/>
          </a:prstGeom>
        </p:spPr>
        <p:txBody>
          <a:bodyPr anchor="b">
            <a:normAutofit/>
          </a:bodyPr>
          <a:lstStyle>
            <a:lvl1pPr algn="l">
              <a:defRPr sz="6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the title</a:t>
            </a:r>
          </a:p>
        </p:txBody>
      </p:sp>
      <p:sp>
        <p:nvSpPr>
          <p:cNvPr id="3" name="Ondertitel 2">
            <a:extLst>
              <a:ext uri="{FF2B5EF4-FFF2-40B4-BE49-F238E27FC236}">
                <a16:creationId xmlns:a16="http://schemas.microsoft.com/office/drawing/2014/main" id="{6AA24123-D2B8-3C6F-4F69-0B7797E85540}"/>
              </a:ext>
            </a:extLst>
          </p:cNvPr>
          <p:cNvSpPr>
            <a:spLocks noGrp="1"/>
          </p:cNvSpPr>
          <p:nvPr>
            <p:ph type="subTitle" idx="1" hasCustomPrompt="1"/>
          </p:nvPr>
        </p:nvSpPr>
        <p:spPr>
          <a:xfrm>
            <a:off x="423013" y="2825750"/>
            <a:ext cx="9144000" cy="1655762"/>
          </a:xfrm>
          <a:prstGeom prst="rect">
            <a:avLst/>
          </a:prstGeom>
        </p:spPr>
        <p:txBody>
          <a:bodyPr>
            <a:normAutofit/>
          </a:bodyPr>
          <a:lstStyle>
            <a:lvl1pPr marL="0" indent="0" algn="l">
              <a:buNone/>
              <a:defRPr sz="3000" b="0" i="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Here goes the subtitle</a:t>
            </a:r>
          </a:p>
        </p:txBody>
      </p:sp>
      <p:sp>
        <p:nvSpPr>
          <p:cNvPr id="4" name="Footer Placeholder 3">
            <a:extLst>
              <a:ext uri="{FF2B5EF4-FFF2-40B4-BE49-F238E27FC236}">
                <a16:creationId xmlns:a16="http://schemas.microsoft.com/office/drawing/2014/main" id="{E680ED38-AA7E-DCBC-3FF9-C229D96AE53B}"/>
              </a:ext>
            </a:extLst>
          </p:cNvPr>
          <p:cNvSpPr>
            <a:spLocks noGrp="1"/>
          </p:cNvSpPr>
          <p:nvPr>
            <p:ph type="ftr" sz="quarter" idx="10"/>
          </p:nvPr>
        </p:nvSpPr>
        <p:spPr>
          <a:xfrm>
            <a:off x="423013" y="6173787"/>
            <a:ext cx="4114800" cy="365125"/>
          </a:xfrm>
        </p:spPr>
        <p:txBody>
          <a:bodyPr/>
          <a:lstStyle>
            <a:lvl1pPr>
              <a:defRPr>
                <a:solidFill>
                  <a:schemeClr val="bg1"/>
                </a:solidFill>
              </a:defRPr>
            </a:lvl1pPr>
          </a:lstStyle>
          <a:p>
            <a:r>
              <a:rPr lang="nl-NL"/>
              <a:t>01 | 01 | 2022 by Author</a:t>
            </a:r>
            <a:endParaRPr lang="nl-NL" dirty="0"/>
          </a:p>
        </p:txBody>
      </p:sp>
    </p:spTree>
    <p:extLst>
      <p:ext uri="{BB962C8B-B14F-4D97-AF65-F5344CB8AC3E}">
        <p14:creationId xmlns:p14="http://schemas.microsoft.com/office/powerpoint/2010/main" val="335392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7193DA16-D7DA-DB93-1151-6AE03E0D5D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dirty="0"/>
          </a:p>
        </p:txBody>
      </p:sp>
      <p:sp>
        <p:nvSpPr>
          <p:cNvPr id="3" name="Tijdelijke aanduiding voor inhoud 3">
            <a:extLst>
              <a:ext uri="{FF2B5EF4-FFF2-40B4-BE49-F238E27FC236}">
                <a16:creationId xmlns:a16="http://schemas.microsoft.com/office/drawing/2014/main" id="{0A70EF31-0649-6CF6-6E81-7E630F063A65}"/>
              </a:ext>
            </a:extLst>
          </p:cNvPr>
          <p:cNvSpPr>
            <a:spLocks noGrp="1"/>
          </p:cNvSpPr>
          <p:nvPr>
            <p:ph sz="half" idx="15"/>
          </p:nvPr>
        </p:nvSpPr>
        <p:spPr>
          <a:xfrm>
            <a:off x="668190" y="2342990"/>
            <a:ext cx="10883727" cy="3712674"/>
          </a:xfrm>
        </p:spPr>
        <p:txBody>
          <a:bodyPr>
            <a:normAutofit/>
          </a:bodyPr>
          <a:lstStyle>
            <a:lvl1pPr marL="0" indent="0">
              <a:lnSpc>
                <a:spcPct val="130000"/>
              </a:lnSpc>
              <a:buNone/>
              <a:defRPr sz="1500" b="0" i="0" kern="1500" spc="0" baseline="0">
                <a:solidFill>
                  <a:schemeClr val="tx1">
                    <a:lumMod val="50000"/>
                    <a:lumOff val="50000"/>
                  </a:schemeClr>
                </a:solidFill>
                <a:latin typeface="Roboto Light" panose="02000000000000000000" pitchFamily="2" charset="0"/>
                <a:ea typeface="Roboto Light"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dirty="0"/>
              <a:t>Klikken om de tekststijl van het model te bewerken</a:t>
            </a:r>
          </a:p>
        </p:txBody>
      </p:sp>
      <p:sp>
        <p:nvSpPr>
          <p:cNvPr id="5" name="Titel 1">
            <a:extLst>
              <a:ext uri="{FF2B5EF4-FFF2-40B4-BE49-F238E27FC236}">
                <a16:creationId xmlns:a16="http://schemas.microsoft.com/office/drawing/2014/main" id="{83AE99AF-1B4E-FB85-A8A6-DEB6207CA60B}"/>
              </a:ext>
            </a:extLst>
          </p:cNvPr>
          <p:cNvSpPr>
            <a:spLocks noGrp="1"/>
          </p:cNvSpPr>
          <p:nvPr>
            <p:ph type="title" hasCustomPrompt="1"/>
          </p:nvPr>
        </p:nvSpPr>
        <p:spPr>
          <a:xfrm>
            <a:off x="668190" y="1007816"/>
            <a:ext cx="10883727" cy="603887"/>
          </a:xfrm>
        </p:spPr>
        <p:txBody>
          <a:bodyPr>
            <a:normAutofit/>
          </a:bodyPr>
          <a:lstStyle>
            <a:lvl1pPr>
              <a:defRPr sz="3500" b="0" i="0">
                <a:solidFill>
                  <a:schemeClr val="tx1">
                    <a:lumMod val="85000"/>
                    <a:lumOff val="15000"/>
                  </a:schemeClr>
                </a:solidFill>
                <a:latin typeface="Roboto Light" panose="02000000000000000000" pitchFamily="2" charset="0"/>
                <a:ea typeface="Roboto Light" panose="02000000000000000000" pitchFamily="2" charset="0"/>
              </a:defRPr>
            </a:lvl1pPr>
          </a:lstStyle>
          <a:p>
            <a:r>
              <a:rPr lang="nl-NL" dirty="0" err="1"/>
              <a:t>Here</a:t>
            </a:r>
            <a:r>
              <a:rPr lang="nl-NL" dirty="0"/>
              <a:t> </a:t>
            </a:r>
            <a:r>
              <a:rPr lang="nl-NL" dirty="0" err="1"/>
              <a:t>goes</a:t>
            </a:r>
            <a:r>
              <a:rPr lang="nl-NL" dirty="0"/>
              <a:t> a headline</a:t>
            </a:r>
          </a:p>
        </p:txBody>
      </p:sp>
      <p:sp>
        <p:nvSpPr>
          <p:cNvPr id="7" name="Text Placeholder 4">
            <a:extLst>
              <a:ext uri="{FF2B5EF4-FFF2-40B4-BE49-F238E27FC236}">
                <a16:creationId xmlns:a16="http://schemas.microsoft.com/office/drawing/2014/main" id="{C124E313-7E77-9296-D11A-498711A2B387}"/>
              </a:ext>
            </a:extLst>
          </p:cNvPr>
          <p:cNvSpPr>
            <a:spLocks noGrp="1"/>
          </p:cNvSpPr>
          <p:nvPr>
            <p:ph type="body" sz="quarter" idx="14" hasCustomPrompt="1"/>
          </p:nvPr>
        </p:nvSpPr>
        <p:spPr>
          <a:xfrm>
            <a:off x="668193" y="1717482"/>
            <a:ext cx="10883728" cy="364765"/>
          </a:xfrm>
        </p:spPr>
        <p:txBody>
          <a:bodyPr>
            <a:normAutofit/>
          </a:bodyPr>
          <a:lstStyle>
            <a:lvl1pPr marL="0" indent="0">
              <a:buNone/>
              <a:defRPr sz="2000" b="0" i="0" baseline="0">
                <a:solidFill>
                  <a:schemeClr val="tx1">
                    <a:lumMod val="85000"/>
                    <a:lumOff val="15000"/>
                  </a:schemeClr>
                </a:solidFill>
                <a:latin typeface="Roboto Light" panose="02000000000000000000" pitchFamily="2" charset="0"/>
                <a:ea typeface="Roboto Light" panose="02000000000000000000" pitchFamily="2" charset="0"/>
              </a:defRPr>
            </a:lvl1pPr>
          </a:lstStyle>
          <a:p>
            <a:r>
              <a:rPr lang="nl-NL" dirty="0" err="1"/>
              <a:t>Here</a:t>
            </a:r>
            <a:r>
              <a:rPr lang="nl-NL" dirty="0"/>
              <a:t> </a:t>
            </a:r>
            <a:r>
              <a:rPr lang="nl-NL" dirty="0" err="1"/>
              <a:t>goes</a:t>
            </a:r>
            <a:r>
              <a:rPr lang="nl-NL" dirty="0"/>
              <a:t> a sub-headline</a:t>
            </a:r>
            <a:endParaRPr lang="en-BE"/>
          </a:p>
        </p:txBody>
      </p:sp>
      <p:sp>
        <p:nvSpPr>
          <p:cNvPr id="4" name="Footer Placeholder 3">
            <a:extLst>
              <a:ext uri="{FF2B5EF4-FFF2-40B4-BE49-F238E27FC236}">
                <a16:creationId xmlns:a16="http://schemas.microsoft.com/office/drawing/2014/main" id="{353652D8-5D1C-33DF-05D9-3D882B1E6892}"/>
              </a:ext>
            </a:extLst>
          </p:cNvPr>
          <p:cNvSpPr>
            <a:spLocks noGrp="1"/>
          </p:cNvSpPr>
          <p:nvPr>
            <p:ph type="ftr" sz="quarter" idx="17"/>
          </p:nvPr>
        </p:nvSpPr>
        <p:spPr/>
        <p:txBody>
          <a:bodyPr/>
          <a:lstStyle/>
          <a:p>
            <a:endParaRPr lang="nl-NL" dirty="0"/>
          </a:p>
        </p:txBody>
      </p:sp>
      <p:sp>
        <p:nvSpPr>
          <p:cNvPr id="8" name="Text Placeholder 3">
            <a:extLst>
              <a:ext uri="{FF2B5EF4-FFF2-40B4-BE49-F238E27FC236}">
                <a16:creationId xmlns:a16="http://schemas.microsoft.com/office/drawing/2014/main" id="{5D5449B6-17C5-089B-18A8-88214E93ED73}"/>
              </a:ext>
            </a:extLst>
          </p:cNvPr>
          <p:cNvSpPr>
            <a:spLocks noGrp="1"/>
          </p:cNvSpPr>
          <p:nvPr>
            <p:ph type="body" sz="quarter" idx="16" hasCustomPrompt="1"/>
          </p:nvPr>
        </p:nvSpPr>
        <p:spPr>
          <a:xfrm>
            <a:off x="241300" y="6423025"/>
            <a:ext cx="5203825" cy="231775"/>
          </a:xfrm>
        </p:spPr>
        <p:txBody>
          <a:bodyPr/>
          <a:lstStyle>
            <a:lvl1pPr marL="0" indent="0">
              <a:buNone/>
              <a:defRPr sz="900"/>
            </a:lvl1pPr>
          </a:lstStyle>
          <a:p>
            <a:pPr lvl="0"/>
            <a:r>
              <a:rPr lang="en-US" dirty="0"/>
              <a:t>Presentation title | Name Surname</a:t>
            </a:r>
            <a:endParaRPr lang="en-GB" dirty="0"/>
          </a:p>
        </p:txBody>
      </p:sp>
    </p:spTree>
    <p:extLst>
      <p:ext uri="{BB962C8B-B14F-4D97-AF65-F5344CB8AC3E}">
        <p14:creationId xmlns:p14="http://schemas.microsoft.com/office/powerpoint/2010/main" val="107087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ivider Page 1">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ECDD206-DB17-3C58-E66A-8CD27D79149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hasCustomPrompt="1"/>
          </p:nvPr>
        </p:nvSpPr>
        <p:spPr>
          <a:xfrm>
            <a:off x="6096000" y="0"/>
            <a:ext cx="6096000" cy="6857999"/>
          </a:xfrm>
          <a:prstGeom prst="rect">
            <a:avLst/>
          </a:prstGeom>
        </p:spPr>
        <p:txBody>
          <a:bodyPr/>
          <a:lstStyle>
            <a:lvl1pPr marL="0" indent="0">
              <a:buNone/>
              <a:defRPr sz="3200">
                <a:solidFill>
                  <a:srgbClr val="35BAD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err="1"/>
              <a:t>Insert</a:t>
            </a:r>
            <a:r>
              <a:rPr lang="nl-NL" dirty="0"/>
              <a:t> image</a:t>
            </a:r>
          </a:p>
          <a:p>
            <a:endParaRPr lang="nl-NL" dirty="0"/>
          </a:p>
        </p:txBody>
      </p:sp>
      <p:sp>
        <p:nvSpPr>
          <p:cNvPr id="6" name="Titel 1">
            <a:extLst>
              <a:ext uri="{FF2B5EF4-FFF2-40B4-BE49-F238E27FC236}">
                <a16:creationId xmlns:a16="http://schemas.microsoft.com/office/drawing/2014/main" id="{4EEF53FE-8D73-F338-C7BC-3BD523CBF7D1}"/>
              </a:ext>
            </a:extLst>
          </p:cNvPr>
          <p:cNvSpPr>
            <a:spLocks noGrp="1"/>
          </p:cNvSpPr>
          <p:nvPr>
            <p:ph type="title" hasCustomPrompt="1"/>
          </p:nvPr>
        </p:nvSpPr>
        <p:spPr>
          <a:xfrm>
            <a:off x="668192" y="1043412"/>
            <a:ext cx="5082367" cy="603887"/>
          </a:xfrm>
          <a:prstGeom prst="rect">
            <a:avLst/>
          </a:prstGeom>
        </p:spPr>
        <p:txBody>
          <a:bodyPr>
            <a:normAutofit/>
          </a:bodyPr>
          <a:lstStyle>
            <a:lvl1pPr>
              <a:defRPr sz="3500" b="0" i="0">
                <a:solidFill>
                  <a:schemeClr val="tx1">
                    <a:lumMod val="85000"/>
                    <a:lumOff val="15000"/>
                  </a:schemeClr>
                </a:solidFill>
                <a:latin typeface="Roboto Light" panose="02000000000000000000" pitchFamily="2" charset="0"/>
                <a:ea typeface="Roboto Light" panose="02000000000000000000" pitchFamily="2" charset="0"/>
              </a:defRPr>
            </a:lvl1pPr>
          </a:lstStyle>
          <a:p>
            <a:r>
              <a:rPr lang="nl-NL" dirty="0" err="1"/>
              <a:t>Here</a:t>
            </a:r>
            <a:r>
              <a:rPr lang="nl-NL" dirty="0"/>
              <a:t> </a:t>
            </a:r>
            <a:r>
              <a:rPr lang="nl-NL" dirty="0" err="1"/>
              <a:t>goes</a:t>
            </a:r>
            <a:r>
              <a:rPr lang="nl-NL" dirty="0"/>
              <a:t> a headline</a:t>
            </a:r>
          </a:p>
        </p:txBody>
      </p:sp>
      <p:sp>
        <p:nvSpPr>
          <p:cNvPr id="7" name="Text Placeholder 4">
            <a:extLst>
              <a:ext uri="{FF2B5EF4-FFF2-40B4-BE49-F238E27FC236}">
                <a16:creationId xmlns:a16="http://schemas.microsoft.com/office/drawing/2014/main" id="{F957915A-F087-78A5-3BC0-0FE86D78E560}"/>
              </a:ext>
            </a:extLst>
          </p:cNvPr>
          <p:cNvSpPr>
            <a:spLocks noGrp="1"/>
          </p:cNvSpPr>
          <p:nvPr>
            <p:ph type="body" sz="quarter" idx="14" hasCustomPrompt="1"/>
          </p:nvPr>
        </p:nvSpPr>
        <p:spPr>
          <a:xfrm>
            <a:off x="668192" y="1753107"/>
            <a:ext cx="5082368" cy="364765"/>
          </a:xfrm>
          <a:prstGeom prst="rect">
            <a:avLst/>
          </a:prstGeom>
        </p:spPr>
        <p:txBody>
          <a:bodyPr>
            <a:normAutofit/>
          </a:bodyPr>
          <a:lstStyle>
            <a:lvl1pPr marL="0" indent="0">
              <a:buNone/>
              <a:defRPr sz="2000" b="0" i="0" baseline="0">
                <a:solidFill>
                  <a:schemeClr val="tx1">
                    <a:lumMod val="85000"/>
                    <a:lumOff val="15000"/>
                  </a:schemeClr>
                </a:solidFill>
                <a:latin typeface="Roboto Light" panose="02000000000000000000" pitchFamily="2" charset="0"/>
                <a:ea typeface="Roboto Light" panose="02000000000000000000" pitchFamily="2" charset="0"/>
              </a:defRPr>
            </a:lvl1pPr>
          </a:lstStyle>
          <a:p>
            <a:r>
              <a:rPr lang="nl-NL" dirty="0" err="1"/>
              <a:t>Here</a:t>
            </a:r>
            <a:r>
              <a:rPr lang="nl-NL" dirty="0"/>
              <a:t> </a:t>
            </a:r>
            <a:r>
              <a:rPr lang="nl-NL" dirty="0" err="1"/>
              <a:t>goes</a:t>
            </a:r>
            <a:r>
              <a:rPr lang="nl-NL" dirty="0"/>
              <a:t> a sub-headline</a:t>
            </a:r>
            <a:endParaRPr lang="en-BE"/>
          </a:p>
        </p:txBody>
      </p:sp>
      <p:sp>
        <p:nvSpPr>
          <p:cNvPr id="8" name="Tijdelijke aanduiding voor inhoud 3">
            <a:extLst>
              <a:ext uri="{FF2B5EF4-FFF2-40B4-BE49-F238E27FC236}">
                <a16:creationId xmlns:a16="http://schemas.microsoft.com/office/drawing/2014/main" id="{9452988D-DD8F-6942-0798-DC58681C28BB}"/>
              </a:ext>
            </a:extLst>
          </p:cNvPr>
          <p:cNvSpPr>
            <a:spLocks noGrp="1"/>
          </p:cNvSpPr>
          <p:nvPr>
            <p:ph sz="half" idx="15" hasCustomPrompt="1"/>
          </p:nvPr>
        </p:nvSpPr>
        <p:spPr>
          <a:xfrm>
            <a:off x="668192" y="2373500"/>
            <a:ext cx="5082367" cy="3682163"/>
          </a:xfrm>
          <a:prstGeom prst="rect">
            <a:avLst/>
          </a:prstGeom>
        </p:spPr>
        <p:txBody>
          <a:bodyPr>
            <a:normAutofit/>
          </a:bodyPr>
          <a:lstStyle>
            <a:lvl1pPr marL="0" indent="0">
              <a:lnSpc>
                <a:spcPct val="130000"/>
              </a:lnSpc>
              <a:buNone/>
              <a:defRPr sz="1500" b="0" i="0" kern="1500" spc="0" baseline="0">
                <a:solidFill>
                  <a:schemeClr val="tx1">
                    <a:lumMod val="50000"/>
                    <a:lumOff val="50000"/>
                  </a:schemeClr>
                </a:solidFill>
                <a:latin typeface="Roboto Light" panose="02000000000000000000" pitchFamily="2" charset="0"/>
                <a:ea typeface="Roboto Light"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dirty="0"/>
              <a:t>Click </a:t>
            </a:r>
            <a:r>
              <a:rPr lang="nl-NL" dirty="0" err="1"/>
              <a:t>here</a:t>
            </a:r>
            <a:r>
              <a:rPr lang="nl-NL" dirty="0"/>
              <a:t> </a:t>
            </a:r>
            <a:r>
              <a:rPr lang="nl-NL" dirty="0" err="1"/>
              <a:t>to</a:t>
            </a:r>
            <a:r>
              <a:rPr lang="nl-NL" dirty="0"/>
              <a:t> </a:t>
            </a:r>
            <a:r>
              <a:rPr lang="nl-NL" dirty="0" err="1"/>
              <a:t>insert</a:t>
            </a:r>
            <a:r>
              <a:rPr lang="nl-NL" dirty="0"/>
              <a:t> </a:t>
            </a:r>
            <a:r>
              <a:rPr lang="nl-NL" dirty="0" err="1"/>
              <a:t>text</a:t>
            </a:r>
            <a:endParaRPr lang="nl-NL" dirty="0"/>
          </a:p>
        </p:txBody>
      </p:sp>
      <p:sp>
        <p:nvSpPr>
          <p:cNvPr id="5" name="Text Placeholder 3">
            <a:extLst>
              <a:ext uri="{FF2B5EF4-FFF2-40B4-BE49-F238E27FC236}">
                <a16:creationId xmlns:a16="http://schemas.microsoft.com/office/drawing/2014/main" id="{E31F6CEB-7EEE-04B2-2339-42D93FACA08F}"/>
              </a:ext>
            </a:extLst>
          </p:cNvPr>
          <p:cNvSpPr>
            <a:spLocks noGrp="1"/>
          </p:cNvSpPr>
          <p:nvPr>
            <p:ph type="body" sz="quarter" idx="16" hasCustomPrompt="1"/>
          </p:nvPr>
        </p:nvSpPr>
        <p:spPr>
          <a:xfrm>
            <a:off x="241300" y="6423025"/>
            <a:ext cx="5203825" cy="231775"/>
          </a:xfrm>
        </p:spPr>
        <p:txBody>
          <a:bodyPr/>
          <a:lstStyle>
            <a:lvl1pPr marL="0" indent="0">
              <a:buNone/>
              <a:defRPr sz="900"/>
            </a:lvl1pPr>
          </a:lstStyle>
          <a:p>
            <a:pPr lvl="0"/>
            <a:r>
              <a:rPr lang="en-US" dirty="0"/>
              <a:t>Presentation title | Name Surname</a:t>
            </a:r>
            <a:endParaRPr lang="en-GB" dirty="0"/>
          </a:p>
        </p:txBody>
      </p:sp>
    </p:spTree>
    <p:extLst>
      <p:ext uri="{BB962C8B-B14F-4D97-AF65-F5344CB8AC3E}">
        <p14:creationId xmlns:p14="http://schemas.microsoft.com/office/powerpoint/2010/main" val="3432032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ckPage">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B46A2A86-1364-F744-A07A-12264E9069A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9138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8" y="1570383"/>
            <a:ext cx="9830179" cy="4382541"/>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3" name="Footer Placeholder 2">
            <a:extLst>
              <a:ext uri="{FF2B5EF4-FFF2-40B4-BE49-F238E27FC236}">
                <a16:creationId xmlns:a16="http://schemas.microsoft.com/office/drawing/2014/main" id="{545CFA3A-C5C8-38C4-26A8-5C0668FF6C1D}"/>
              </a:ext>
            </a:extLst>
          </p:cNvPr>
          <p:cNvSpPr>
            <a:spLocks noGrp="1"/>
          </p:cNvSpPr>
          <p:nvPr>
            <p:ph type="ftr" sz="quarter" idx="16"/>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Tree>
    <p:extLst>
      <p:ext uri="{BB962C8B-B14F-4D97-AF65-F5344CB8AC3E}">
        <p14:creationId xmlns:p14="http://schemas.microsoft.com/office/powerpoint/2010/main" val="93099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8A8059C-26F4-E946-A41E-D6E31EB5FA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6" y="1570384"/>
            <a:ext cx="4658743" cy="4382570"/>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a:p>
            <a:pPr lvl="0"/>
            <a:endParaRPr lang="nl-NL" dirty="0"/>
          </a:p>
        </p:txBody>
      </p:sp>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6624662" y="1570355"/>
            <a:ext cx="4927256"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en-GB" noProof="0" dirty="0"/>
              <a:t>Insert Image  </a:t>
            </a:r>
          </a:p>
        </p:txBody>
      </p:sp>
      <p:sp>
        <p:nvSpPr>
          <p:cNvPr id="2" name="Titel 1">
            <a:extLst>
              <a:ext uri="{FF2B5EF4-FFF2-40B4-BE49-F238E27FC236}">
                <a16:creationId xmlns:a16="http://schemas.microsoft.com/office/drawing/2014/main" id="{40B5C96C-9F63-7043-62F1-6FFE70846A77}"/>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3" name="Text Placeholder 4">
            <a:extLst>
              <a:ext uri="{FF2B5EF4-FFF2-40B4-BE49-F238E27FC236}">
                <a16:creationId xmlns:a16="http://schemas.microsoft.com/office/drawing/2014/main" id="{8C914087-1964-533C-A64A-45AABF8F83BA}"/>
              </a:ext>
            </a:extLst>
          </p:cNvPr>
          <p:cNvSpPr>
            <a:spLocks noGrp="1"/>
          </p:cNvSpPr>
          <p:nvPr>
            <p:ph type="body" sz="quarter" idx="16"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5" name="Footer Placeholder 2">
            <a:extLst>
              <a:ext uri="{FF2B5EF4-FFF2-40B4-BE49-F238E27FC236}">
                <a16:creationId xmlns:a16="http://schemas.microsoft.com/office/drawing/2014/main" id="{6954A490-193E-E7E7-692B-771ED26045AC}"/>
              </a:ext>
            </a:extLst>
          </p:cNvPr>
          <p:cNvSpPr>
            <a:spLocks noGrp="1"/>
          </p:cNvSpPr>
          <p:nvPr>
            <p:ph type="ftr" sz="quarter" idx="17"/>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
        <p:nvSpPr>
          <p:cNvPr id="7" name="Tijdelijke aanduiding voor dianummer 5">
            <a:extLst>
              <a:ext uri="{FF2B5EF4-FFF2-40B4-BE49-F238E27FC236}">
                <a16:creationId xmlns:a16="http://schemas.microsoft.com/office/drawing/2014/main" id="{31FF53C9-60B4-F295-1222-39E0717E0014}"/>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108698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007D1EB-30D1-0020-72FE-E993026AFB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1721736" y="1570354"/>
            <a:ext cx="9830180"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en-GB" noProof="0"/>
              <a:t>Insert Image  </a:t>
            </a:r>
          </a:p>
        </p:txBody>
      </p:sp>
      <p:sp>
        <p:nvSpPr>
          <p:cNvPr id="2" name="Titel 1">
            <a:extLst>
              <a:ext uri="{FF2B5EF4-FFF2-40B4-BE49-F238E27FC236}">
                <a16:creationId xmlns:a16="http://schemas.microsoft.com/office/drawing/2014/main" id="{60B80E89-3DFC-FEDF-2D5A-74F3DB64093F}"/>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3" name="Text Placeholder 4">
            <a:extLst>
              <a:ext uri="{FF2B5EF4-FFF2-40B4-BE49-F238E27FC236}">
                <a16:creationId xmlns:a16="http://schemas.microsoft.com/office/drawing/2014/main" id="{C46BE4D2-1F34-08DC-1FCF-6FD82EBB6334}"/>
              </a:ext>
            </a:extLst>
          </p:cNvPr>
          <p:cNvSpPr>
            <a:spLocks noGrp="1"/>
          </p:cNvSpPr>
          <p:nvPr>
            <p:ph type="body" sz="quarter" idx="16"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5" name="Footer Placeholder 2">
            <a:extLst>
              <a:ext uri="{FF2B5EF4-FFF2-40B4-BE49-F238E27FC236}">
                <a16:creationId xmlns:a16="http://schemas.microsoft.com/office/drawing/2014/main" id="{9A53DB0E-862A-409E-ECA4-584E5036E5D6}"/>
              </a:ext>
            </a:extLst>
          </p:cNvPr>
          <p:cNvSpPr>
            <a:spLocks noGrp="1"/>
          </p:cNvSpPr>
          <p:nvPr>
            <p:ph type="ftr" sz="quarter" idx="17"/>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
        <p:nvSpPr>
          <p:cNvPr id="7" name="Tijdelijke aanduiding voor dianummer 5">
            <a:extLst>
              <a:ext uri="{FF2B5EF4-FFF2-40B4-BE49-F238E27FC236}">
                <a16:creationId xmlns:a16="http://schemas.microsoft.com/office/drawing/2014/main" id="{5C1272FE-4131-48EB-6E8E-368644F522D9}"/>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359808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0"/>
            <a:ext cx="12192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pic>
        <p:nvPicPr>
          <p:cNvPr id="20" name="Afbeelding 19">
            <a:extLst>
              <a:ext uri="{FF2B5EF4-FFF2-40B4-BE49-F238E27FC236}">
                <a16:creationId xmlns:a16="http://schemas.microsoft.com/office/drawing/2014/main" id="{3493BA1C-54ED-085E-FE9B-4B19B2663F8B}"/>
              </a:ext>
            </a:extLst>
          </p:cNvPr>
          <p:cNvPicPr>
            <a:picLocks noChangeAspect="1"/>
          </p:cNvPicPr>
          <p:nvPr userDrawn="1"/>
        </p:nvPicPr>
        <p:blipFill>
          <a:blip r:embed="rId2"/>
          <a:stretch>
            <a:fillRect/>
          </a:stretch>
        </p:blipFill>
        <p:spPr>
          <a:xfrm>
            <a:off x="358140" y="360654"/>
            <a:ext cx="1196340" cy="340893"/>
          </a:xfrm>
          <a:prstGeom prst="rect">
            <a:avLst/>
          </a:prstGeom>
        </p:spPr>
      </p:pic>
      <p:sp>
        <p:nvSpPr>
          <p:cNvPr id="2" name="Platshållare för text 8">
            <a:extLst>
              <a:ext uri="{FF2B5EF4-FFF2-40B4-BE49-F238E27FC236}">
                <a16:creationId xmlns:a16="http://schemas.microsoft.com/office/drawing/2014/main" id="{84E629F0-B24B-DF29-FA55-A4534D397726}"/>
              </a:ext>
            </a:extLst>
          </p:cNvPr>
          <p:cNvSpPr>
            <a:spLocks noGrp="1" noChangeAspect="1"/>
          </p:cNvSpPr>
          <p:nvPr>
            <p:ph type="body" sz="quarter" idx="11"/>
          </p:nvPr>
        </p:nvSpPr>
        <p:spPr>
          <a:xfrm>
            <a:off x="311150" y="418955"/>
            <a:ext cx="1289043" cy="290035"/>
          </a:xfrm>
          <a:prstGeom prst="rect">
            <a:avLst/>
          </a:prstGeom>
          <a:blipFill>
            <a:blip r:embed="rId3"/>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6" name="Footer Placeholder 2">
            <a:extLst>
              <a:ext uri="{FF2B5EF4-FFF2-40B4-BE49-F238E27FC236}">
                <a16:creationId xmlns:a16="http://schemas.microsoft.com/office/drawing/2014/main" id="{54BB8B0B-76AF-DF95-7D44-C993B219FA0E}"/>
              </a:ext>
            </a:extLst>
          </p:cNvPr>
          <p:cNvSpPr>
            <a:spLocks noGrp="1"/>
          </p:cNvSpPr>
          <p:nvPr>
            <p:ph type="ftr" sz="quarter" idx="16"/>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
        <p:nvSpPr>
          <p:cNvPr id="7" name="Tijdelijke aanduiding voor dianummer 5">
            <a:extLst>
              <a:ext uri="{FF2B5EF4-FFF2-40B4-BE49-F238E27FC236}">
                <a16:creationId xmlns:a16="http://schemas.microsoft.com/office/drawing/2014/main" id="{FBF33EF8-2365-726E-1E6B-3294A32543E9}"/>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418524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A920F16-67B9-4B13-F015-E953919C3FDA}"/>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6096000" y="0"/>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6" name="Titel 1">
            <a:extLst>
              <a:ext uri="{FF2B5EF4-FFF2-40B4-BE49-F238E27FC236}">
                <a16:creationId xmlns:a16="http://schemas.microsoft.com/office/drawing/2014/main" id="{4EEF53FE-8D73-F338-C7BC-3BD523CBF7D1}"/>
              </a:ext>
            </a:extLst>
          </p:cNvPr>
          <p:cNvSpPr>
            <a:spLocks noGrp="1"/>
          </p:cNvSpPr>
          <p:nvPr>
            <p:ph type="title" hasCustomPrompt="1"/>
          </p:nvPr>
        </p:nvSpPr>
        <p:spPr>
          <a:xfrm>
            <a:off x="668192" y="940672"/>
            <a:ext cx="5082367" cy="603887"/>
          </a:xfrm>
          <a:prstGeom prst="rect">
            <a:avLst/>
          </a:prstGeom>
        </p:spPr>
        <p:txBody>
          <a:bodyPr>
            <a:normAutofit/>
          </a:bodyPr>
          <a:lstStyle>
            <a:lvl1pPr>
              <a:defRPr sz="3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7" name="Text Placeholder 4">
            <a:extLst>
              <a:ext uri="{FF2B5EF4-FFF2-40B4-BE49-F238E27FC236}">
                <a16:creationId xmlns:a16="http://schemas.microsoft.com/office/drawing/2014/main" id="{F957915A-F087-78A5-3BC0-0FE86D78E560}"/>
              </a:ext>
            </a:extLst>
          </p:cNvPr>
          <p:cNvSpPr>
            <a:spLocks noGrp="1"/>
          </p:cNvSpPr>
          <p:nvPr>
            <p:ph type="body" sz="quarter" idx="14" hasCustomPrompt="1"/>
          </p:nvPr>
        </p:nvSpPr>
        <p:spPr>
          <a:xfrm>
            <a:off x="668192" y="1650367"/>
            <a:ext cx="5082368" cy="364765"/>
          </a:xfrm>
          <a:prstGeom prst="rect">
            <a:avLst/>
          </a:prstGeom>
        </p:spPr>
        <p:txBody>
          <a:bodyPr>
            <a:normAutofit/>
          </a:bodyPr>
          <a:lstStyle>
            <a:lvl1pPr marL="0" indent="0">
              <a:buNone/>
              <a:defRPr sz="2000" b="0" i="0" baseline="0">
                <a:solidFill>
                  <a:schemeClr val="bg1"/>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8" name="Tijdelijke aanduiding voor inhoud 3">
            <a:extLst>
              <a:ext uri="{FF2B5EF4-FFF2-40B4-BE49-F238E27FC236}">
                <a16:creationId xmlns:a16="http://schemas.microsoft.com/office/drawing/2014/main" id="{9452988D-DD8F-6942-0798-DC58681C28BB}"/>
              </a:ext>
            </a:extLst>
          </p:cNvPr>
          <p:cNvSpPr>
            <a:spLocks noGrp="1"/>
          </p:cNvSpPr>
          <p:nvPr>
            <p:ph sz="half" idx="15" hasCustomPrompt="1"/>
          </p:nvPr>
        </p:nvSpPr>
        <p:spPr>
          <a:xfrm>
            <a:off x="66819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Footer Placeholder 2">
            <a:extLst>
              <a:ext uri="{FF2B5EF4-FFF2-40B4-BE49-F238E27FC236}">
                <a16:creationId xmlns:a16="http://schemas.microsoft.com/office/drawing/2014/main" id="{76FE2DB8-521E-FDC5-730D-F627D33FC08D}"/>
              </a:ext>
            </a:extLst>
          </p:cNvPr>
          <p:cNvSpPr>
            <a:spLocks noGrp="1"/>
          </p:cNvSpPr>
          <p:nvPr>
            <p:ph type="ftr" sz="quarter" idx="16"/>
          </p:nvPr>
        </p:nvSpPr>
        <p:spPr>
          <a:xfrm>
            <a:off x="311426" y="6356350"/>
            <a:ext cx="4114800" cy="365125"/>
          </a:xfrm>
        </p:spPr>
        <p:txBody>
          <a:bodyPr/>
          <a:lstStyle>
            <a:lvl1pPr>
              <a:defRPr sz="1000">
                <a:solidFill>
                  <a:schemeClr val="bg1"/>
                </a:solidFill>
              </a:defRPr>
            </a:lvl1pPr>
          </a:lstStyle>
          <a:p>
            <a:r>
              <a:rPr lang="nl-NL"/>
              <a:t>01 | 01 | 2022 by Author</a:t>
            </a:r>
            <a:endParaRPr lang="nl-NL" dirty="0"/>
          </a:p>
        </p:txBody>
      </p:sp>
      <p:sp>
        <p:nvSpPr>
          <p:cNvPr id="4" name="Tijdelijke aanduiding voor dianummer 5">
            <a:extLst>
              <a:ext uri="{FF2B5EF4-FFF2-40B4-BE49-F238E27FC236}">
                <a16:creationId xmlns:a16="http://schemas.microsoft.com/office/drawing/2014/main" id="{EF0CB116-1CCE-93D4-0267-1AD8CF48D143}"/>
              </a:ext>
            </a:extLst>
          </p:cNvPr>
          <p:cNvSpPr>
            <a:spLocks noGrp="1"/>
          </p:cNvSpPr>
          <p:nvPr>
            <p:ph type="sldNum" sz="quarter" idx="12"/>
          </p:nvPr>
        </p:nvSpPr>
        <p:spPr>
          <a:xfrm>
            <a:off x="4737652" y="643947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424783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D656E32-FFC6-4D84-D523-2D3E36344E42}"/>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1"/>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12" name="Titel 1">
            <a:extLst>
              <a:ext uri="{FF2B5EF4-FFF2-40B4-BE49-F238E27FC236}">
                <a16:creationId xmlns:a16="http://schemas.microsoft.com/office/drawing/2014/main" id="{72EB6A9A-0309-B84E-508E-B227E0731BD7}"/>
              </a:ext>
            </a:extLst>
          </p:cNvPr>
          <p:cNvSpPr>
            <a:spLocks noGrp="1"/>
          </p:cNvSpPr>
          <p:nvPr>
            <p:ph type="title" hasCustomPrompt="1"/>
          </p:nvPr>
        </p:nvSpPr>
        <p:spPr>
          <a:xfrm>
            <a:off x="6787052" y="940672"/>
            <a:ext cx="5082367" cy="603887"/>
          </a:xfrm>
          <a:prstGeom prst="rect">
            <a:avLst/>
          </a:prstGeom>
        </p:spPr>
        <p:txBody>
          <a:bodyPr>
            <a:normAutofit/>
          </a:bodyPr>
          <a:lstStyle>
            <a:lvl1pPr>
              <a:defRPr sz="3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13" name="Text Placeholder 4">
            <a:extLst>
              <a:ext uri="{FF2B5EF4-FFF2-40B4-BE49-F238E27FC236}">
                <a16:creationId xmlns:a16="http://schemas.microsoft.com/office/drawing/2014/main" id="{63CDDC73-2434-B276-FA2C-D1B633A27A4E}"/>
              </a:ext>
            </a:extLst>
          </p:cNvPr>
          <p:cNvSpPr>
            <a:spLocks noGrp="1"/>
          </p:cNvSpPr>
          <p:nvPr>
            <p:ph type="body" sz="quarter" idx="14" hasCustomPrompt="1"/>
          </p:nvPr>
        </p:nvSpPr>
        <p:spPr>
          <a:xfrm>
            <a:off x="6787052" y="1650367"/>
            <a:ext cx="5082368" cy="364765"/>
          </a:xfrm>
          <a:prstGeom prst="rect">
            <a:avLst/>
          </a:prstGeom>
        </p:spPr>
        <p:txBody>
          <a:bodyPr>
            <a:normAutofit/>
          </a:bodyPr>
          <a:lstStyle>
            <a:lvl1pPr marL="0" indent="0">
              <a:buNone/>
              <a:defRPr sz="2000" b="0" i="0" baseline="0">
                <a:solidFill>
                  <a:schemeClr val="bg1"/>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14" name="Tijdelijke aanduiding voor inhoud 3">
            <a:extLst>
              <a:ext uri="{FF2B5EF4-FFF2-40B4-BE49-F238E27FC236}">
                <a16:creationId xmlns:a16="http://schemas.microsoft.com/office/drawing/2014/main" id="{B6650B74-A9C0-63E3-4272-0EE83B5EE3E1}"/>
              </a:ext>
            </a:extLst>
          </p:cNvPr>
          <p:cNvSpPr>
            <a:spLocks noGrp="1"/>
          </p:cNvSpPr>
          <p:nvPr>
            <p:ph sz="half" idx="15" hasCustomPrompt="1"/>
          </p:nvPr>
        </p:nvSpPr>
        <p:spPr>
          <a:xfrm>
            <a:off x="678705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Platshållare för text 8">
            <a:extLst>
              <a:ext uri="{FF2B5EF4-FFF2-40B4-BE49-F238E27FC236}">
                <a16:creationId xmlns:a16="http://schemas.microsoft.com/office/drawing/2014/main" id="{E1CDA03E-2B8A-F194-817F-29C4D2BF19E2}"/>
              </a:ext>
            </a:extLst>
          </p:cNvPr>
          <p:cNvSpPr>
            <a:spLocks noGrp="1" noChangeAspect="1"/>
          </p:cNvSpPr>
          <p:nvPr>
            <p:ph type="body" sz="quarter" idx="11"/>
          </p:nvPr>
        </p:nvSpPr>
        <p:spPr>
          <a:xfrm>
            <a:off x="311150" y="418955"/>
            <a:ext cx="1289043" cy="290035"/>
          </a:xfrm>
          <a:prstGeom prst="rect">
            <a:avLst/>
          </a:prstGeom>
          <a:blipFill>
            <a:blip r:embed="rId3"/>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5" name="Footer Placeholder 2">
            <a:extLst>
              <a:ext uri="{FF2B5EF4-FFF2-40B4-BE49-F238E27FC236}">
                <a16:creationId xmlns:a16="http://schemas.microsoft.com/office/drawing/2014/main" id="{EFF69F1B-2023-5CA3-335D-E4DE0B6D59DD}"/>
              </a:ext>
            </a:extLst>
          </p:cNvPr>
          <p:cNvSpPr>
            <a:spLocks noGrp="1"/>
          </p:cNvSpPr>
          <p:nvPr>
            <p:ph type="ftr" sz="quarter" idx="16"/>
          </p:nvPr>
        </p:nvSpPr>
        <p:spPr>
          <a:xfrm>
            <a:off x="6225209" y="6363216"/>
            <a:ext cx="4114800" cy="365125"/>
          </a:xfrm>
        </p:spPr>
        <p:txBody>
          <a:bodyPr/>
          <a:lstStyle>
            <a:lvl1pPr>
              <a:defRPr sz="1000">
                <a:solidFill>
                  <a:schemeClr val="bg1"/>
                </a:solidFill>
              </a:defRPr>
            </a:lvl1pPr>
          </a:lstStyle>
          <a:p>
            <a:r>
              <a:rPr lang="nl-NL"/>
              <a:t>01 | 01 | 2022 by Author</a:t>
            </a:r>
            <a:endParaRPr lang="nl-NL" dirty="0"/>
          </a:p>
        </p:txBody>
      </p:sp>
      <p:sp>
        <p:nvSpPr>
          <p:cNvPr id="6" name="Tijdelijke aanduiding voor dianummer 5">
            <a:extLst>
              <a:ext uri="{FF2B5EF4-FFF2-40B4-BE49-F238E27FC236}">
                <a16:creationId xmlns:a16="http://schemas.microsoft.com/office/drawing/2014/main" id="{C9C461C2-EB7D-0C90-DDF2-1919EE8E971A}"/>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396703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8C57D3-0CDD-55FA-1F7B-B6D5F5C123C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315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 Image Page">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A6F9D40D-CAA6-66F8-8EA4-37165339D9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9290222" y="6423497"/>
            <a:ext cx="2743200" cy="230832"/>
          </a:xfrm>
          <a:prstGeom prst="rect">
            <a:avLst/>
          </a:prstGeom>
        </p:spPr>
        <p:txBody>
          <a:bodyPr/>
          <a:lstStyle>
            <a:lvl1pPr>
              <a:defRPr sz="900"/>
            </a:lvl1pPr>
          </a:lstStyle>
          <a:p>
            <a:fld id="{41814595-6856-9B4E-BECB-F9B7E4876AE1}" type="slidenum">
              <a:rPr lang="nl-NL" smtClean="0"/>
              <a:pPr/>
              <a:t>‹#›</a:t>
            </a:fld>
            <a:endParaRPr lang="nl-NL" dirty="0"/>
          </a:p>
        </p:txBody>
      </p:sp>
      <p:sp>
        <p:nvSpPr>
          <p:cNvPr id="2" name="Tijdelijke aanduiding voor inhoud 3">
            <a:extLst>
              <a:ext uri="{FF2B5EF4-FFF2-40B4-BE49-F238E27FC236}">
                <a16:creationId xmlns:a16="http://schemas.microsoft.com/office/drawing/2014/main" id="{D58757BA-C3A1-69C4-3CB0-EE4474D63852}"/>
              </a:ext>
            </a:extLst>
          </p:cNvPr>
          <p:cNvSpPr>
            <a:spLocks noGrp="1"/>
          </p:cNvSpPr>
          <p:nvPr>
            <p:ph sz="half" idx="15"/>
          </p:nvPr>
        </p:nvSpPr>
        <p:spPr>
          <a:xfrm>
            <a:off x="668192" y="2343020"/>
            <a:ext cx="5712288" cy="3712673"/>
          </a:xfrm>
        </p:spPr>
        <p:txBody>
          <a:bodyPr>
            <a:normAutofit/>
          </a:bodyPr>
          <a:lstStyle>
            <a:lvl1pPr marL="0" indent="0">
              <a:lnSpc>
                <a:spcPct val="130000"/>
              </a:lnSpc>
              <a:buNone/>
              <a:defRPr sz="1500" b="0" i="0" kern="1500" spc="0" baseline="0">
                <a:solidFill>
                  <a:schemeClr val="tx1">
                    <a:lumMod val="50000"/>
                    <a:lumOff val="50000"/>
                  </a:schemeClr>
                </a:solidFill>
                <a:latin typeface="Roboto Light" panose="02000000000000000000" pitchFamily="2" charset="0"/>
                <a:ea typeface="Roboto Light"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nl-NL" dirty="0"/>
              <a:t>Klikken om de tekststijl van het model te bewerken</a:t>
            </a:r>
          </a:p>
        </p:txBody>
      </p:sp>
      <p:sp>
        <p:nvSpPr>
          <p:cNvPr id="4" name="Tijdelijke aanduiding voor afbeelding 2">
            <a:extLst>
              <a:ext uri="{FF2B5EF4-FFF2-40B4-BE49-F238E27FC236}">
                <a16:creationId xmlns:a16="http://schemas.microsoft.com/office/drawing/2014/main" id="{8106EC27-6DB4-AD8B-123F-C0933923EAF8}"/>
              </a:ext>
            </a:extLst>
          </p:cNvPr>
          <p:cNvSpPr>
            <a:spLocks noGrp="1"/>
          </p:cNvSpPr>
          <p:nvPr>
            <p:ph type="pic" sz="quarter" idx="10" hasCustomPrompt="1"/>
          </p:nvPr>
        </p:nvSpPr>
        <p:spPr>
          <a:xfrm>
            <a:off x="6624662" y="2342991"/>
            <a:ext cx="4927256" cy="3712673"/>
          </a:xfrm>
          <a:prstGeom prst="rect">
            <a:avLst/>
          </a:prstGeom>
        </p:spPr>
        <p:txBody>
          <a:bodyPr>
            <a:normAutofit/>
          </a:bodyPr>
          <a:lstStyle>
            <a:lvl1pPr marL="0" indent="0" algn="ctr">
              <a:buNone/>
              <a:defRPr sz="1200" b="0" i="0">
                <a:solidFill>
                  <a:srgbClr val="35BADB"/>
                </a:solidFill>
                <a:latin typeface="Roboto Light" panose="02000000000000000000" pitchFamily="2" charset="0"/>
                <a:ea typeface="Roboto Light" panose="02000000000000000000" pitchFamily="2" charset="0"/>
              </a:defRPr>
            </a:lvl1pPr>
          </a:lstStyle>
          <a:p>
            <a:r>
              <a:rPr lang="nl-NL" dirty="0" err="1"/>
              <a:t>Insert</a:t>
            </a:r>
            <a:r>
              <a:rPr lang="nl-NL" dirty="0"/>
              <a:t> Image  </a:t>
            </a:r>
          </a:p>
        </p:txBody>
      </p:sp>
      <p:sp>
        <p:nvSpPr>
          <p:cNvPr id="12" name="Titel 1">
            <a:extLst>
              <a:ext uri="{FF2B5EF4-FFF2-40B4-BE49-F238E27FC236}">
                <a16:creationId xmlns:a16="http://schemas.microsoft.com/office/drawing/2014/main" id="{9186B981-8A21-AC28-8A95-C238A03276CE}"/>
              </a:ext>
            </a:extLst>
          </p:cNvPr>
          <p:cNvSpPr>
            <a:spLocks noGrp="1"/>
          </p:cNvSpPr>
          <p:nvPr>
            <p:ph type="title" hasCustomPrompt="1"/>
          </p:nvPr>
        </p:nvSpPr>
        <p:spPr>
          <a:xfrm>
            <a:off x="668190" y="1007816"/>
            <a:ext cx="10883727" cy="603887"/>
          </a:xfrm>
        </p:spPr>
        <p:txBody>
          <a:bodyPr>
            <a:normAutofit/>
          </a:bodyPr>
          <a:lstStyle>
            <a:lvl1pPr>
              <a:defRPr sz="3500" b="0" i="0">
                <a:solidFill>
                  <a:schemeClr val="tx1">
                    <a:lumMod val="85000"/>
                    <a:lumOff val="15000"/>
                  </a:schemeClr>
                </a:solidFill>
                <a:latin typeface="Roboto Light" panose="02000000000000000000" pitchFamily="2" charset="0"/>
                <a:ea typeface="Roboto Light" panose="02000000000000000000" pitchFamily="2" charset="0"/>
              </a:defRPr>
            </a:lvl1pPr>
          </a:lstStyle>
          <a:p>
            <a:r>
              <a:rPr lang="nl-NL" dirty="0" err="1"/>
              <a:t>Here</a:t>
            </a:r>
            <a:r>
              <a:rPr lang="nl-NL" dirty="0"/>
              <a:t> </a:t>
            </a:r>
            <a:r>
              <a:rPr lang="nl-NL" dirty="0" err="1"/>
              <a:t>goes</a:t>
            </a:r>
            <a:r>
              <a:rPr lang="nl-NL" dirty="0"/>
              <a:t> a headline</a:t>
            </a:r>
          </a:p>
        </p:txBody>
      </p:sp>
      <p:sp>
        <p:nvSpPr>
          <p:cNvPr id="13" name="Text Placeholder 4">
            <a:extLst>
              <a:ext uri="{FF2B5EF4-FFF2-40B4-BE49-F238E27FC236}">
                <a16:creationId xmlns:a16="http://schemas.microsoft.com/office/drawing/2014/main" id="{8C546CEE-0664-2C7A-1DA8-FBF3D4E89472}"/>
              </a:ext>
            </a:extLst>
          </p:cNvPr>
          <p:cNvSpPr>
            <a:spLocks noGrp="1"/>
          </p:cNvSpPr>
          <p:nvPr>
            <p:ph type="body" sz="quarter" idx="14" hasCustomPrompt="1"/>
          </p:nvPr>
        </p:nvSpPr>
        <p:spPr>
          <a:xfrm>
            <a:off x="668193" y="1717482"/>
            <a:ext cx="10883728" cy="364765"/>
          </a:xfrm>
        </p:spPr>
        <p:txBody>
          <a:bodyPr>
            <a:normAutofit/>
          </a:bodyPr>
          <a:lstStyle>
            <a:lvl1pPr marL="0" indent="0">
              <a:buNone/>
              <a:defRPr sz="2000" b="0" i="0" baseline="0">
                <a:solidFill>
                  <a:schemeClr val="tx1">
                    <a:lumMod val="85000"/>
                    <a:lumOff val="15000"/>
                  </a:schemeClr>
                </a:solidFill>
                <a:latin typeface="Roboto Light" panose="02000000000000000000" pitchFamily="2" charset="0"/>
                <a:ea typeface="Roboto Light" panose="02000000000000000000" pitchFamily="2" charset="0"/>
              </a:defRPr>
            </a:lvl1pPr>
          </a:lstStyle>
          <a:p>
            <a:r>
              <a:rPr lang="nl-NL" dirty="0" err="1"/>
              <a:t>Here</a:t>
            </a:r>
            <a:r>
              <a:rPr lang="nl-NL" dirty="0"/>
              <a:t> </a:t>
            </a:r>
            <a:r>
              <a:rPr lang="nl-NL" dirty="0" err="1"/>
              <a:t>goes</a:t>
            </a:r>
            <a:r>
              <a:rPr lang="nl-NL" dirty="0"/>
              <a:t> a sub-headline</a:t>
            </a:r>
            <a:endParaRPr lang="en-BE"/>
          </a:p>
        </p:txBody>
      </p:sp>
      <p:sp>
        <p:nvSpPr>
          <p:cNvPr id="5" name="Text Placeholder 3">
            <a:extLst>
              <a:ext uri="{FF2B5EF4-FFF2-40B4-BE49-F238E27FC236}">
                <a16:creationId xmlns:a16="http://schemas.microsoft.com/office/drawing/2014/main" id="{E6F6CCAE-726D-B26F-F842-7A7E8E836265}"/>
              </a:ext>
            </a:extLst>
          </p:cNvPr>
          <p:cNvSpPr>
            <a:spLocks noGrp="1"/>
          </p:cNvSpPr>
          <p:nvPr>
            <p:ph type="body" sz="quarter" idx="16" hasCustomPrompt="1"/>
          </p:nvPr>
        </p:nvSpPr>
        <p:spPr>
          <a:xfrm>
            <a:off x="241300" y="6423025"/>
            <a:ext cx="5203825" cy="231775"/>
          </a:xfrm>
        </p:spPr>
        <p:txBody>
          <a:bodyPr/>
          <a:lstStyle>
            <a:lvl1pPr marL="0" indent="0">
              <a:buNone/>
              <a:defRPr sz="900"/>
            </a:lvl1pPr>
          </a:lstStyle>
          <a:p>
            <a:pPr lvl="0"/>
            <a:r>
              <a:rPr lang="en-US" dirty="0"/>
              <a:t>Presentation title | Name Surname</a:t>
            </a:r>
            <a:endParaRPr lang="en-GB" dirty="0"/>
          </a:p>
        </p:txBody>
      </p:sp>
    </p:spTree>
    <p:extLst>
      <p:ext uri="{BB962C8B-B14F-4D97-AF65-F5344CB8AC3E}">
        <p14:creationId xmlns:p14="http://schemas.microsoft.com/office/powerpoint/2010/main" val="173835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D40A129-CB28-2478-0535-8A79294E9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C1D7175-A070-FC1F-C253-34FEB28F3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05021F74-1CF2-CCDE-A252-6E87D5349E42}"/>
              </a:ext>
            </a:extLst>
          </p:cNvPr>
          <p:cNvSpPr>
            <a:spLocks noGrp="1"/>
          </p:cNvSpPr>
          <p:nvPr>
            <p:ph type="ftr" sz="quarter" idx="3"/>
          </p:nvPr>
        </p:nvSpPr>
        <p:spPr>
          <a:xfrm>
            <a:off x="838200" y="6361596"/>
            <a:ext cx="4114800" cy="365125"/>
          </a:xfrm>
          <a:prstGeom prst="rect">
            <a:avLst/>
          </a:prstGeom>
        </p:spPr>
        <p:txBody>
          <a:bodyPr vert="horz" lIns="91440" tIns="45720" rIns="91440" bIns="45720" rtlCol="0" anchor="ctr"/>
          <a:lstStyle>
            <a:lvl1pPr algn="l">
              <a:defRPr sz="1500" b="0" i="0">
                <a:solidFill>
                  <a:schemeClr val="tx1">
                    <a:tint val="75000"/>
                  </a:schemeClr>
                </a:solidFill>
                <a:latin typeface="Roboto Light" panose="02000000000000000000" pitchFamily="2" charset="0"/>
              </a:defRPr>
            </a:lvl1pPr>
          </a:lstStyle>
          <a:p>
            <a:r>
              <a:rPr lang="nl-NL"/>
              <a:t>01 | 01 | 2022 by Author</a:t>
            </a:r>
            <a:endParaRPr lang="nl-NL" dirty="0"/>
          </a:p>
        </p:txBody>
      </p:sp>
      <p:sp>
        <p:nvSpPr>
          <p:cNvPr id="6" name="Tijdelijke aanduiding voor dianummer 5">
            <a:extLst>
              <a:ext uri="{FF2B5EF4-FFF2-40B4-BE49-F238E27FC236}">
                <a16:creationId xmlns:a16="http://schemas.microsoft.com/office/drawing/2014/main" id="{0EA960BA-AE18-7043-11DF-A104719335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oboto Light" panose="02000000000000000000" pitchFamily="2" charset="0"/>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9219888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5" r:id="rId4"/>
    <p:sldLayoutId id="2147483657" r:id="rId5"/>
    <p:sldLayoutId id="2147483666" r:id="rId6"/>
    <p:sldLayoutId id="2147483667" r:id="rId7"/>
    <p:sldLayoutId id="2147483651" r:id="rId8"/>
    <p:sldLayoutId id="2147483668" r:id="rId9"/>
    <p:sldLayoutId id="2147483669" r:id="rId10"/>
    <p:sldLayoutId id="2147483670" r:id="rId11"/>
    <p:sldLayoutId id="2147483671" r:id="rId12"/>
  </p:sldLayoutIdLst>
  <p:hf hdr="0" dt="0"/>
  <p:txStyles>
    <p:titleStyle>
      <a:lvl1pPr algn="l" defTabSz="914400" rtl="0" eaLnBrk="1" latinLnBrk="0" hangingPunct="1">
        <a:lnSpc>
          <a:spcPct val="90000"/>
        </a:lnSpc>
        <a:spcBef>
          <a:spcPct val="0"/>
        </a:spcBef>
        <a:buNone/>
        <a:defRPr sz="4400" b="0" i="0" kern="1200">
          <a:solidFill>
            <a:schemeClr val="tx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aircore4eosc.eu/" TargetMode="Externa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op.europa.eu/en/publication-detail/-/publication/145fd0f3-3907-11eb-b27b-01aa75ed71a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A6B686-03A7-B4E6-0403-D2A5AC2E502B}"/>
              </a:ext>
            </a:extLst>
          </p:cNvPr>
          <p:cNvSpPr>
            <a:spLocks noGrp="1"/>
          </p:cNvSpPr>
          <p:nvPr>
            <p:ph type="sldNum" sz="quarter" idx="12"/>
          </p:nvPr>
        </p:nvSpPr>
        <p:spPr/>
        <p:txBody>
          <a:bodyPr/>
          <a:lstStyle/>
          <a:p>
            <a:fld id="{41814595-6856-9B4E-BECB-F9B7E4876AE1}" type="slidenum">
              <a:rPr lang="nl-NL" smtClean="0"/>
              <a:pPr/>
              <a:t>1</a:t>
            </a:fld>
            <a:endParaRPr lang="nl-NL" dirty="0"/>
          </a:p>
        </p:txBody>
      </p:sp>
      <p:sp>
        <p:nvSpPr>
          <p:cNvPr id="3" name="Content Placeholder 2">
            <a:extLst>
              <a:ext uri="{FF2B5EF4-FFF2-40B4-BE49-F238E27FC236}">
                <a16:creationId xmlns:a16="http://schemas.microsoft.com/office/drawing/2014/main" id="{48207C5D-5046-7233-9E22-A062347AB79D}"/>
              </a:ext>
            </a:extLst>
          </p:cNvPr>
          <p:cNvSpPr>
            <a:spLocks noGrp="1"/>
          </p:cNvSpPr>
          <p:nvPr>
            <p:ph sz="half" idx="15"/>
          </p:nvPr>
        </p:nvSpPr>
        <p:spPr>
          <a:xfrm>
            <a:off x="522386" y="2619467"/>
            <a:ext cx="6390969" cy="3712673"/>
          </a:xfrm>
        </p:spPr>
        <p:txBody>
          <a:bodyPr>
            <a:normAutofit fontScale="85000" lnSpcReduction="20000"/>
          </a:bodyPr>
          <a:lstStyle/>
          <a:p>
            <a:r>
              <a:rPr lang="it-IT" b="1" dirty="0"/>
              <a:t>Full name: </a:t>
            </a:r>
            <a:r>
              <a:rPr lang="en-GB" dirty="0"/>
              <a:t>Developing EOSC-Core components to enable a FAIR EOSC ecosystem</a:t>
            </a:r>
            <a:endParaRPr lang="it-IT" dirty="0"/>
          </a:p>
          <a:p>
            <a:r>
              <a:rPr lang="it-IT" b="1" dirty="0"/>
              <a:t>Research and Innovation Action</a:t>
            </a:r>
          </a:p>
          <a:p>
            <a:r>
              <a:rPr lang="it-IT" b="1" dirty="0"/>
              <a:t>Budget</a:t>
            </a:r>
            <a:r>
              <a:rPr lang="it-IT" dirty="0"/>
              <a:t>: 10 million EUR</a:t>
            </a:r>
          </a:p>
          <a:p>
            <a:r>
              <a:rPr lang="it-IT" b="1" dirty="0"/>
              <a:t>Duration: </a:t>
            </a:r>
            <a:r>
              <a:rPr lang="it-IT" dirty="0"/>
              <a:t>June 2022 – May 2025</a:t>
            </a:r>
          </a:p>
          <a:p>
            <a:r>
              <a:rPr lang="it-IT" b="1" dirty="0"/>
              <a:t>Consortium: </a:t>
            </a:r>
            <a:r>
              <a:rPr lang="it-IT" dirty="0"/>
              <a:t>22 partners, coordinated by CSC – IT Center for Science</a:t>
            </a:r>
          </a:p>
          <a:p>
            <a:r>
              <a:rPr lang="it-IT" b="1" dirty="0"/>
              <a:t>Coordinator</a:t>
            </a:r>
            <a:r>
              <a:rPr lang="it-IT" dirty="0"/>
              <a:t> Tommi Suominen (CSC</a:t>
            </a:r>
            <a:r>
              <a:rPr lang="it-IT" b="1" dirty="0"/>
              <a:t>), Project Manager </a:t>
            </a:r>
            <a:r>
              <a:rPr lang="it-IT" dirty="0"/>
              <a:t>Anu Märkälä (CSC) and </a:t>
            </a:r>
            <a:r>
              <a:rPr lang="it-IT" b="1" dirty="0"/>
              <a:t>Technical Coordinator </a:t>
            </a:r>
            <a:r>
              <a:rPr lang="it-IT" dirty="0"/>
              <a:t>Mark van de Sanden (SURF)</a:t>
            </a:r>
          </a:p>
          <a:p>
            <a:r>
              <a:rPr lang="it-IT" b="1" dirty="0"/>
              <a:t>Website: </a:t>
            </a:r>
            <a:r>
              <a:rPr lang="it-IT" dirty="0">
                <a:hlinkClick r:id="rId2"/>
              </a:rPr>
              <a:t>faircore4eosc.eu</a:t>
            </a:r>
            <a:r>
              <a:rPr lang="it-IT" dirty="0"/>
              <a:t> </a:t>
            </a:r>
          </a:p>
          <a:p>
            <a:r>
              <a:rPr lang="en-US" sz="1400" b="1" dirty="0"/>
              <a:t>Key results: </a:t>
            </a:r>
            <a:r>
              <a:rPr lang="en-US" sz="1400" dirty="0"/>
              <a:t>In response to the gaps identified in the SRIA, the project will develop nine new EOSC-Core components aimed to improve the discoverability and interoperability of an increased amount of research outputs.</a:t>
            </a:r>
          </a:p>
        </p:txBody>
      </p:sp>
      <p:sp>
        <p:nvSpPr>
          <p:cNvPr id="4" name="Title 3">
            <a:extLst>
              <a:ext uri="{FF2B5EF4-FFF2-40B4-BE49-F238E27FC236}">
                <a16:creationId xmlns:a16="http://schemas.microsoft.com/office/drawing/2014/main" id="{8D1AF838-0EFD-F4E5-C496-49E31A4621D3}"/>
              </a:ext>
            </a:extLst>
          </p:cNvPr>
          <p:cNvSpPr>
            <a:spLocks noGrp="1"/>
          </p:cNvSpPr>
          <p:nvPr>
            <p:ph type="title"/>
          </p:nvPr>
        </p:nvSpPr>
        <p:spPr>
          <a:xfrm>
            <a:off x="522386" y="1317415"/>
            <a:ext cx="10883727" cy="603887"/>
          </a:xfrm>
        </p:spPr>
        <p:txBody>
          <a:bodyPr>
            <a:normAutofit/>
          </a:bodyPr>
          <a:lstStyle/>
          <a:p>
            <a:r>
              <a:rPr lang="it-IT" dirty="0"/>
              <a:t>FAIRCORE4EOSC in a nutshell</a:t>
            </a:r>
            <a:endParaRPr lang="en-GB" dirty="0"/>
          </a:p>
        </p:txBody>
      </p:sp>
      <p:sp>
        <p:nvSpPr>
          <p:cNvPr id="5" name="Text Placeholder 4">
            <a:extLst>
              <a:ext uri="{FF2B5EF4-FFF2-40B4-BE49-F238E27FC236}">
                <a16:creationId xmlns:a16="http://schemas.microsoft.com/office/drawing/2014/main" id="{10B38821-354E-A23E-73D8-F9914F23A149}"/>
              </a:ext>
            </a:extLst>
          </p:cNvPr>
          <p:cNvSpPr>
            <a:spLocks noGrp="1"/>
          </p:cNvSpPr>
          <p:nvPr>
            <p:ph type="body" sz="quarter" idx="14"/>
          </p:nvPr>
        </p:nvSpPr>
        <p:spPr>
          <a:xfrm>
            <a:off x="522386" y="1940534"/>
            <a:ext cx="10883728" cy="364765"/>
          </a:xfrm>
        </p:spPr>
        <p:txBody>
          <a:bodyPr>
            <a:normAutofit lnSpcReduction="10000"/>
          </a:bodyPr>
          <a:lstStyle/>
          <a:p>
            <a:r>
              <a:rPr lang="fi-FI" dirty="0"/>
              <a:t>- Just </a:t>
            </a:r>
            <a:r>
              <a:rPr lang="fi-FI" dirty="0" err="1"/>
              <a:t>completed</a:t>
            </a:r>
            <a:r>
              <a:rPr lang="fi-FI" dirty="0"/>
              <a:t> </a:t>
            </a:r>
            <a:r>
              <a:rPr lang="fi-FI" dirty="0" err="1"/>
              <a:t>the</a:t>
            </a:r>
            <a:r>
              <a:rPr lang="fi-FI" dirty="0"/>
              <a:t> </a:t>
            </a:r>
            <a:r>
              <a:rPr lang="fi-FI" dirty="0" err="1"/>
              <a:t>first</a:t>
            </a:r>
            <a:r>
              <a:rPr lang="fi-FI" dirty="0"/>
              <a:t> </a:t>
            </a:r>
            <a:r>
              <a:rPr lang="fi-FI" dirty="0" err="1"/>
              <a:t>year</a:t>
            </a:r>
            <a:r>
              <a:rPr lang="fi-FI" dirty="0"/>
              <a:t> - </a:t>
            </a:r>
            <a:endParaRPr lang="en-GB" dirty="0"/>
          </a:p>
        </p:txBody>
      </p:sp>
      <p:grpSp>
        <p:nvGrpSpPr>
          <p:cNvPr id="13" name="Group 12">
            <a:extLst>
              <a:ext uri="{FF2B5EF4-FFF2-40B4-BE49-F238E27FC236}">
                <a16:creationId xmlns:a16="http://schemas.microsoft.com/office/drawing/2014/main" id="{C56790A3-61CB-C1FC-11DE-8CFBBA8ED81A}"/>
              </a:ext>
            </a:extLst>
          </p:cNvPr>
          <p:cNvGrpSpPr>
            <a:grpSpLocks noChangeAspect="1"/>
          </p:cNvGrpSpPr>
          <p:nvPr/>
        </p:nvGrpSpPr>
        <p:grpSpPr>
          <a:xfrm>
            <a:off x="7247060" y="746297"/>
            <a:ext cx="4596688" cy="5677200"/>
            <a:chOff x="4092498" y="892099"/>
            <a:chExt cx="4014439" cy="4958086"/>
          </a:xfrm>
        </p:grpSpPr>
        <p:pic>
          <p:nvPicPr>
            <p:cNvPr id="10" name="Picture 9">
              <a:extLst>
                <a:ext uri="{FF2B5EF4-FFF2-40B4-BE49-F238E27FC236}">
                  <a16:creationId xmlns:a16="http://schemas.microsoft.com/office/drawing/2014/main" id="{8104AD14-7DC3-94EB-3EAD-68E7A6822957}"/>
                </a:ext>
              </a:extLst>
            </p:cNvPr>
            <p:cNvPicPr>
              <a:picLocks noChangeAspect="1"/>
            </p:cNvPicPr>
            <p:nvPr/>
          </p:nvPicPr>
          <p:blipFill rotWithShape="1">
            <a:blip r:embed="rId3"/>
            <a:srcRect l="28548" t="13007" r="28982" b="14696"/>
            <a:stretch/>
          </p:blipFill>
          <p:spPr>
            <a:xfrm>
              <a:off x="4092498" y="892099"/>
              <a:ext cx="4014439" cy="4958086"/>
            </a:xfrm>
            <a:prstGeom prst="rect">
              <a:avLst/>
            </a:prstGeom>
          </p:spPr>
        </p:pic>
        <p:pic>
          <p:nvPicPr>
            <p:cNvPr id="12" name="Picture 11">
              <a:extLst>
                <a:ext uri="{FF2B5EF4-FFF2-40B4-BE49-F238E27FC236}">
                  <a16:creationId xmlns:a16="http://schemas.microsoft.com/office/drawing/2014/main" id="{A4DD2338-7E3F-9FE7-67A3-FA0DBFACECF1}"/>
                </a:ext>
              </a:extLst>
            </p:cNvPr>
            <p:cNvPicPr>
              <a:picLocks noChangeAspect="1"/>
            </p:cNvPicPr>
            <p:nvPr/>
          </p:nvPicPr>
          <p:blipFill>
            <a:blip r:embed="rId4"/>
            <a:srcRect/>
            <a:stretch/>
          </p:blipFill>
          <p:spPr>
            <a:xfrm>
              <a:off x="4555272" y="4868217"/>
              <a:ext cx="3081455" cy="385182"/>
            </a:xfrm>
            <a:prstGeom prst="rect">
              <a:avLst/>
            </a:prstGeom>
          </p:spPr>
        </p:pic>
      </p:grpSp>
      <p:sp>
        <p:nvSpPr>
          <p:cNvPr id="16" name="TextBox 15">
            <a:extLst>
              <a:ext uri="{FF2B5EF4-FFF2-40B4-BE49-F238E27FC236}">
                <a16:creationId xmlns:a16="http://schemas.microsoft.com/office/drawing/2014/main" id="{695671D9-7D7D-E380-2C6E-760D50C971C3}"/>
              </a:ext>
            </a:extLst>
          </p:cNvPr>
          <p:cNvSpPr txBox="1"/>
          <p:nvPr/>
        </p:nvSpPr>
        <p:spPr>
          <a:xfrm>
            <a:off x="7580763" y="5746027"/>
            <a:ext cx="3929281" cy="276999"/>
          </a:xfrm>
          <a:prstGeom prst="rect">
            <a:avLst/>
          </a:prstGeom>
          <a:noFill/>
        </p:spPr>
        <p:txBody>
          <a:bodyPr wrap="none" rtlCol="0">
            <a:spAutoFit/>
          </a:bodyPr>
          <a:lstStyle/>
          <a:p>
            <a:r>
              <a:rPr lang="it-IT" sz="1200" dirty="0">
                <a:ln w="0"/>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rPr>
              <a:t>Amsterdam, Netherlands – Kick-off meeting, June 2022</a:t>
            </a:r>
            <a:endParaRPr lang="en-GB" sz="1200" dirty="0">
              <a:ln w="0"/>
              <a:effectLst>
                <a:outerShdw blurRad="38100" dist="19050" dir="2700000" algn="tl" rotWithShape="0">
                  <a:schemeClr val="dk1">
                    <a:alpha val="40000"/>
                  </a:schemeClr>
                </a:outerShdw>
              </a:effectLst>
              <a:latin typeface="Roboto Light" panose="02000000000000000000" pitchFamily="2" charset="0"/>
              <a:ea typeface="Roboto Light" panose="02000000000000000000" pitchFamily="2" charset="0"/>
            </a:endParaRPr>
          </a:p>
        </p:txBody>
      </p:sp>
      <p:sp>
        <p:nvSpPr>
          <p:cNvPr id="6" name="Text Placeholder 3">
            <a:extLst>
              <a:ext uri="{FF2B5EF4-FFF2-40B4-BE49-F238E27FC236}">
                <a16:creationId xmlns:a16="http://schemas.microsoft.com/office/drawing/2014/main" id="{59D0C79E-DCF4-9895-4755-DF540335471B}"/>
              </a:ext>
            </a:extLst>
          </p:cNvPr>
          <p:cNvSpPr>
            <a:spLocks noGrp="1"/>
          </p:cNvSpPr>
          <p:nvPr>
            <p:ph type="body" sz="quarter" idx="16" hasCustomPrompt="1"/>
          </p:nvPr>
        </p:nvSpPr>
        <p:spPr>
          <a:xfrm>
            <a:off x="241300" y="6423025"/>
            <a:ext cx="5203825" cy="231775"/>
          </a:xfrm>
        </p:spPr>
        <p:txBody>
          <a:bodyPr/>
          <a:lstStyle>
            <a:lvl1pPr marL="0" indent="0">
              <a:buNone/>
              <a:defRPr sz="900"/>
            </a:lvl1pPr>
          </a:lstStyle>
          <a:p>
            <a:pPr lvl="0"/>
            <a:r>
              <a:rPr lang="nl-NL" dirty="0"/>
              <a:t>FAIRCORE4EOSC </a:t>
            </a:r>
            <a:r>
              <a:rPr lang="en-US" dirty="0"/>
              <a:t>| Tommi Suominen</a:t>
            </a:r>
            <a:endParaRPr lang="en-GB" dirty="0"/>
          </a:p>
        </p:txBody>
      </p:sp>
    </p:spTree>
    <p:extLst>
      <p:ext uri="{BB962C8B-B14F-4D97-AF65-F5344CB8AC3E}">
        <p14:creationId xmlns:p14="http://schemas.microsoft.com/office/powerpoint/2010/main" val="1114043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36B37F-AD4E-562F-97A6-B396EB8A4B89}"/>
              </a:ext>
            </a:extLst>
          </p:cNvPr>
          <p:cNvSpPr>
            <a:spLocks noGrp="1"/>
          </p:cNvSpPr>
          <p:nvPr>
            <p:ph sz="half" idx="15"/>
          </p:nvPr>
        </p:nvSpPr>
        <p:spPr>
          <a:xfrm>
            <a:off x="1721738" y="1570383"/>
            <a:ext cx="9830179" cy="4382541"/>
          </a:xfrm>
        </p:spPr>
        <p:txBody>
          <a:bodyPr>
            <a:normAutofit lnSpcReduction="10000"/>
          </a:bodyPr>
          <a:lstStyle/>
          <a:p>
            <a:r>
              <a:rPr lang="en-GB" sz="1600" b="1" dirty="0">
                <a:solidFill>
                  <a:srgbClr val="000000"/>
                </a:solidFill>
              </a:rPr>
              <a:t>A key concern for FAIRCORE4EOSC is the sustainability </a:t>
            </a:r>
            <a:r>
              <a:rPr lang="en-GB" sz="1600" dirty="0">
                <a:solidFill>
                  <a:srgbClr val="000000"/>
                </a:solidFill>
              </a:rPr>
              <a:t>of some of the outputs of the project, especially services that will require a </a:t>
            </a:r>
            <a:r>
              <a:rPr lang="en-GB" sz="1600" b="1" dirty="0">
                <a:solidFill>
                  <a:srgbClr val="000000"/>
                </a:solidFill>
              </a:rPr>
              <a:t>constant input of resources to be kept running</a:t>
            </a:r>
            <a:r>
              <a:rPr lang="en-GB" sz="1600" dirty="0">
                <a:solidFill>
                  <a:srgbClr val="000000"/>
                </a:solidFill>
              </a:rPr>
              <a:t>. We are developing components for the EOSC core. </a:t>
            </a:r>
            <a:r>
              <a:rPr lang="en-GB" sz="1600" b="1" dirty="0">
                <a:solidFill>
                  <a:srgbClr val="000000"/>
                </a:solidFill>
              </a:rPr>
              <a:t>What is the partnership / EC plan for maintaining this new iteration of core components?</a:t>
            </a:r>
          </a:p>
          <a:p>
            <a:r>
              <a:rPr lang="fi-FI" sz="1600" b="0" i="0" u="none" strike="noStrike" dirty="0">
                <a:solidFill>
                  <a:srgbClr val="000000"/>
                </a:solidFill>
                <a:effectLst/>
                <a:latin typeface="Calibri" panose="020F0502020204030204" pitchFamily="34" charset="0"/>
              </a:rPr>
              <a:t>T</a:t>
            </a:r>
            <a:r>
              <a:rPr lang="en-GB" sz="1600" b="0" i="0" u="none" strike="noStrike" dirty="0">
                <a:solidFill>
                  <a:srgbClr val="000000"/>
                </a:solidFill>
                <a:effectLst/>
                <a:latin typeface="Calibri" panose="020F0502020204030204" pitchFamily="34" charset="0"/>
              </a:rPr>
              <a:t>he more successful we are in our KPIs related to adopt</a:t>
            </a:r>
            <a:r>
              <a:rPr lang="en-GB" sz="1600" dirty="0">
                <a:solidFill>
                  <a:srgbClr val="000000"/>
                </a:solidFill>
                <a:latin typeface="Calibri" panose="020F0502020204030204" pitchFamily="34" charset="0"/>
              </a:rPr>
              <a:t>ion of the developed new components, the more critical we make these services to their users. We have already now adopters who weigh starting to invest in using our solutions, against the risk of discontinuity. </a:t>
            </a:r>
            <a:r>
              <a:rPr lang="en-GB" sz="1600" b="1" dirty="0">
                <a:solidFill>
                  <a:srgbClr val="000000"/>
                </a:solidFill>
                <a:latin typeface="Calibri" panose="020F0502020204030204" pitchFamily="34" charset="0"/>
              </a:rPr>
              <a:t>We need clear </a:t>
            </a:r>
            <a:r>
              <a:rPr lang="en-GB" sz="1600" b="1">
                <a:solidFill>
                  <a:srgbClr val="000000"/>
                </a:solidFill>
                <a:latin typeface="Calibri" panose="020F0502020204030204" pitchFamily="34" charset="0"/>
              </a:rPr>
              <a:t>and communicable </a:t>
            </a:r>
            <a:r>
              <a:rPr lang="en-GB" sz="1600" b="1" dirty="0">
                <a:solidFill>
                  <a:srgbClr val="000000"/>
                </a:solidFill>
                <a:latin typeface="Calibri" panose="020F0502020204030204" pitchFamily="34" charset="0"/>
              </a:rPr>
              <a:t>service sustainability pathways.</a:t>
            </a:r>
            <a:r>
              <a:rPr lang="en-GB" sz="1600" dirty="0">
                <a:solidFill>
                  <a:srgbClr val="000000"/>
                </a:solidFill>
                <a:latin typeface="Calibri" panose="020F0502020204030204" pitchFamily="34" charset="0"/>
              </a:rPr>
              <a:t> </a:t>
            </a:r>
          </a:p>
          <a:p>
            <a:r>
              <a:rPr lang="fi-FI" sz="1600" dirty="0">
                <a:solidFill>
                  <a:srgbClr val="000000"/>
                </a:solidFill>
                <a:latin typeface="Calibri" panose="020F0502020204030204" pitchFamily="34" charset="0"/>
              </a:rPr>
              <a:t>I</a:t>
            </a:r>
            <a:r>
              <a:rPr lang="en-GB" sz="1600" dirty="0">
                <a:solidFill>
                  <a:srgbClr val="000000"/>
                </a:solidFill>
                <a:latin typeface="Calibri" panose="020F0502020204030204" pitchFamily="34" charset="0"/>
              </a:rPr>
              <a:t>n some cases, when EOSC level services have high strategic national relevance, willingness from national funders may be found. But its not a commonplace narrative. National priorities may also differ between countries and will unlikely result in Open European services.</a:t>
            </a:r>
          </a:p>
          <a:p>
            <a:r>
              <a:rPr lang="fi-FI" sz="1600" dirty="0" err="1">
                <a:solidFill>
                  <a:srgbClr val="000000"/>
                </a:solidFill>
                <a:latin typeface="Calibri" panose="020F0502020204030204" pitchFamily="34" charset="0"/>
              </a:rPr>
              <a:t>While</a:t>
            </a:r>
            <a:r>
              <a:rPr lang="fi-FI" sz="1600" dirty="0">
                <a:solidFill>
                  <a:srgbClr val="000000"/>
                </a:solidFill>
                <a:latin typeface="Calibri" panose="020F0502020204030204" pitchFamily="34" charset="0"/>
              </a:rPr>
              <a:t> a </a:t>
            </a:r>
            <a:r>
              <a:rPr lang="fi-FI" sz="1600" dirty="0" err="1">
                <a:solidFill>
                  <a:srgbClr val="000000"/>
                </a:solidFill>
                <a:latin typeface="Calibri" panose="020F0502020204030204" pitchFamily="34" charset="0"/>
              </a:rPr>
              <a:t>recent</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issue</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access</a:t>
            </a:r>
            <a:r>
              <a:rPr lang="fi-FI" sz="1600" dirty="0">
                <a:solidFill>
                  <a:srgbClr val="000000"/>
                </a:solidFill>
                <a:latin typeface="Calibri" panose="020F0502020204030204" pitchFamily="34" charset="0"/>
              </a:rPr>
              <a:t> to CORE </a:t>
            </a:r>
            <a:r>
              <a:rPr lang="fi-FI" sz="1600" dirty="0" err="1">
                <a:solidFill>
                  <a:srgbClr val="000000"/>
                </a:solidFill>
                <a:latin typeface="Calibri" panose="020F0502020204030204" pitchFamily="34" charset="0"/>
              </a:rPr>
              <a:t>services</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by</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new</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the</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new</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core</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services</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we</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develop</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has</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not</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been</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factored</a:t>
            </a:r>
            <a:r>
              <a:rPr lang="fi-FI" sz="1600" dirty="0">
                <a:solidFill>
                  <a:srgbClr val="000000"/>
                </a:solidFill>
                <a:latin typeface="Calibri" panose="020F0502020204030204" pitchFamily="34" charset="0"/>
              </a:rPr>
              <a:t> into EOSC FUTURE. </a:t>
            </a:r>
            <a:r>
              <a:rPr lang="fi-FI" sz="1600" dirty="0" err="1">
                <a:solidFill>
                  <a:srgbClr val="000000"/>
                </a:solidFill>
                <a:latin typeface="Calibri" panose="020F0502020204030204" pitchFamily="34" charset="0"/>
              </a:rPr>
              <a:t>They</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have</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however</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been</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receptive</a:t>
            </a:r>
            <a:r>
              <a:rPr lang="fi-FI" sz="1600" dirty="0">
                <a:solidFill>
                  <a:srgbClr val="000000"/>
                </a:solidFill>
                <a:latin typeface="Calibri" panose="020F0502020204030204" pitchFamily="34" charset="0"/>
              </a:rPr>
              <a:t> to </a:t>
            </a:r>
            <a:r>
              <a:rPr lang="fi-FI" sz="1600" dirty="0" err="1">
                <a:solidFill>
                  <a:srgbClr val="000000"/>
                </a:solidFill>
                <a:latin typeface="Calibri" panose="020F0502020204030204" pitchFamily="34" charset="0"/>
              </a:rPr>
              <a:t>our</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requests</a:t>
            </a:r>
            <a:r>
              <a:rPr lang="fi-FI" sz="1600" dirty="0">
                <a:solidFill>
                  <a:srgbClr val="000000"/>
                </a:solidFill>
                <a:latin typeface="Calibri" panose="020F0502020204030204" pitchFamily="34" charset="0"/>
              </a:rPr>
              <a:t> to </a:t>
            </a:r>
            <a:r>
              <a:rPr lang="fi-FI" sz="1600" dirty="0" err="1">
                <a:solidFill>
                  <a:srgbClr val="000000"/>
                </a:solidFill>
                <a:latin typeface="Calibri" panose="020F0502020204030204" pitchFamily="34" charset="0"/>
              </a:rPr>
              <a:t>integrate</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with</a:t>
            </a:r>
            <a:r>
              <a:rPr lang="fi-FI" sz="1600" dirty="0">
                <a:solidFill>
                  <a:srgbClr val="000000"/>
                </a:solidFill>
                <a:latin typeface="Calibri" panose="020F0502020204030204" pitchFamily="34" charset="0"/>
              </a:rPr>
              <a:t> EOSC AAI.  It is </a:t>
            </a:r>
            <a:r>
              <a:rPr lang="fi-FI" sz="1600" dirty="0" err="1">
                <a:solidFill>
                  <a:srgbClr val="000000"/>
                </a:solidFill>
                <a:latin typeface="Calibri" panose="020F0502020204030204" pitchFamily="34" charset="0"/>
              </a:rPr>
              <a:t>also</a:t>
            </a:r>
            <a:r>
              <a:rPr lang="fi-FI" sz="1600" dirty="0">
                <a:solidFill>
                  <a:srgbClr val="000000"/>
                </a:solidFill>
                <a:latin typeface="Calibri" panose="020F0502020204030204" pitchFamily="34" charset="0"/>
              </a:rPr>
              <a:t> an </a:t>
            </a:r>
            <a:r>
              <a:rPr lang="fi-FI" sz="1600" dirty="0" err="1">
                <a:solidFill>
                  <a:srgbClr val="000000"/>
                </a:solidFill>
                <a:latin typeface="Calibri" panose="020F0502020204030204" pitchFamily="34" charset="0"/>
              </a:rPr>
              <a:t>important</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factor</a:t>
            </a:r>
            <a:r>
              <a:rPr lang="fi-FI" sz="1600" dirty="0">
                <a:solidFill>
                  <a:srgbClr val="000000"/>
                </a:solidFill>
                <a:latin typeface="Calibri" panose="020F0502020204030204" pitchFamily="34" charset="0"/>
              </a:rPr>
              <a:t> in </a:t>
            </a:r>
            <a:r>
              <a:rPr lang="fi-FI" sz="1600" dirty="0" err="1">
                <a:solidFill>
                  <a:srgbClr val="000000"/>
                </a:solidFill>
                <a:latin typeface="Calibri" panose="020F0502020204030204" pitchFamily="34" charset="0"/>
              </a:rPr>
              <a:t>the</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support</a:t>
            </a:r>
            <a:r>
              <a:rPr lang="fi-FI" sz="1600" dirty="0">
                <a:solidFill>
                  <a:srgbClr val="000000"/>
                </a:solidFill>
                <a:latin typeface="Calibri" panose="020F0502020204030204" pitchFamily="34" charset="0"/>
              </a:rPr>
              <a:t> for </a:t>
            </a:r>
            <a:r>
              <a:rPr lang="fi-FI" sz="1600" dirty="0" err="1">
                <a:solidFill>
                  <a:srgbClr val="000000"/>
                </a:solidFill>
                <a:latin typeface="Calibri" panose="020F0502020204030204" pitchFamily="34" charset="0"/>
              </a:rPr>
              <a:t>service</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development</a:t>
            </a:r>
            <a:r>
              <a:rPr lang="fi-FI" sz="1600" dirty="0">
                <a:solidFill>
                  <a:srgbClr val="000000"/>
                </a:solidFill>
                <a:latin typeface="Calibri" panose="020F0502020204030204" pitchFamily="34" charset="0"/>
              </a:rPr>
              <a:t> in </a:t>
            </a:r>
            <a:r>
              <a:rPr lang="fi-FI" sz="1600" dirty="0" err="1">
                <a:solidFill>
                  <a:srgbClr val="000000"/>
                </a:solidFill>
                <a:latin typeface="Calibri" panose="020F0502020204030204" pitchFamily="34" charset="0"/>
              </a:rPr>
              <a:t>the</a:t>
            </a:r>
            <a:r>
              <a:rPr lang="fi-FI" sz="1600" dirty="0">
                <a:solidFill>
                  <a:srgbClr val="000000"/>
                </a:solidFill>
                <a:latin typeface="Calibri" panose="020F0502020204030204" pitchFamily="34" charset="0"/>
              </a:rPr>
              <a:t> </a:t>
            </a:r>
            <a:r>
              <a:rPr lang="fi-FI" sz="1600" dirty="0" err="1">
                <a:solidFill>
                  <a:srgbClr val="000000"/>
                </a:solidFill>
                <a:latin typeface="Calibri" panose="020F0502020204030204" pitchFamily="34" charset="0"/>
              </a:rPr>
              <a:t>procurements</a:t>
            </a:r>
            <a:r>
              <a:rPr lang="fi-FI" sz="1600" dirty="0">
                <a:solidFill>
                  <a:srgbClr val="000000"/>
                </a:solidFill>
                <a:latin typeface="Calibri" panose="020F0502020204030204" pitchFamily="34" charset="0"/>
              </a:rPr>
              <a:t>. </a:t>
            </a:r>
            <a:endParaRPr lang="en-GB" sz="16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4204654E-AF1A-310F-C257-7D83602D5648}"/>
              </a:ext>
            </a:extLst>
          </p:cNvPr>
          <p:cNvSpPr>
            <a:spLocks noGrp="1"/>
          </p:cNvSpPr>
          <p:nvPr>
            <p:ph type="title"/>
          </p:nvPr>
        </p:nvSpPr>
        <p:spPr/>
        <p:txBody>
          <a:bodyPr/>
          <a:lstStyle/>
          <a:p>
            <a:r>
              <a:rPr lang="en-IE" dirty="0"/>
              <a:t>Sustainability and interoperability are key</a:t>
            </a:r>
            <a:endParaRPr lang="en-BE" dirty="0"/>
          </a:p>
        </p:txBody>
      </p:sp>
      <p:sp>
        <p:nvSpPr>
          <p:cNvPr id="4" name="Slide Number Placeholder 3">
            <a:extLst>
              <a:ext uri="{FF2B5EF4-FFF2-40B4-BE49-F238E27FC236}">
                <a16:creationId xmlns:a16="http://schemas.microsoft.com/office/drawing/2014/main" id="{8A8383C5-1D76-5755-41BB-51EC70ABC656}"/>
              </a:ext>
            </a:extLst>
          </p:cNvPr>
          <p:cNvSpPr>
            <a:spLocks noGrp="1"/>
          </p:cNvSpPr>
          <p:nvPr>
            <p:ph type="sldNum" sz="quarter" idx="12"/>
          </p:nvPr>
        </p:nvSpPr>
        <p:spPr/>
        <p:txBody>
          <a:bodyPr/>
          <a:lstStyle/>
          <a:p>
            <a:fld id="{41814595-6856-9B4E-BECB-F9B7E4876AE1}" type="slidenum">
              <a:rPr lang="nl-NL" smtClean="0"/>
              <a:pPr/>
              <a:t>10</a:t>
            </a:fld>
            <a:endParaRPr lang="nl-NL" dirty="0"/>
          </a:p>
        </p:txBody>
      </p:sp>
      <p:sp>
        <p:nvSpPr>
          <p:cNvPr id="5" name="Text Placeholder 4">
            <a:extLst>
              <a:ext uri="{FF2B5EF4-FFF2-40B4-BE49-F238E27FC236}">
                <a16:creationId xmlns:a16="http://schemas.microsoft.com/office/drawing/2014/main" id="{3ED46473-65E1-5C70-8D40-40E69E33E1C5}"/>
              </a:ext>
            </a:extLst>
          </p:cNvPr>
          <p:cNvSpPr>
            <a:spLocks noGrp="1"/>
          </p:cNvSpPr>
          <p:nvPr>
            <p:ph type="body" sz="quarter" idx="14"/>
          </p:nvPr>
        </p:nvSpPr>
        <p:spPr/>
        <p:txBody>
          <a:bodyPr/>
          <a:lstStyle/>
          <a:p>
            <a:r>
              <a:rPr lang="fi-FI" dirty="0"/>
              <a:t>FAIRCORE4EOSC</a:t>
            </a:r>
            <a:endParaRPr lang="en-BE" dirty="0"/>
          </a:p>
          <a:p>
            <a:endParaRPr lang="en-BE" dirty="0"/>
          </a:p>
        </p:txBody>
      </p:sp>
      <p:sp>
        <p:nvSpPr>
          <p:cNvPr id="6" name="Footer Placeholder 5">
            <a:extLst>
              <a:ext uri="{FF2B5EF4-FFF2-40B4-BE49-F238E27FC236}">
                <a16:creationId xmlns:a16="http://schemas.microsoft.com/office/drawing/2014/main" id="{A552177E-4EDB-5254-9FDF-DA53E9027654}"/>
              </a:ext>
            </a:extLst>
          </p:cNvPr>
          <p:cNvSpPr>
            <a:spLocks noGrp="1"/>
          </p:cNvSpPr>
          <p:nvPr>
            <p:ph type="ftr" sz="quarter" idx="16"/>
          </p:nvPr>
        </p:nvSpPr>
        <p:spPr/>
        <p:txBody>
          <a:bodyPr/>
          <a:lstStyle/>
          <a:p>
            <a:pPr lvl="0"/>
            <a:r>
              <a:rPr lang="nl-NL" dirty="0"/>
              <a:t>FAIRCORE4EOSC </a:t>
            </a:r>
            <a:r>
              <a:rPr lang="en-US" dirty="0"/>
              <a:t>| Tommi Suominen</a:t>
            </a:r>
            <a:endParaRPr lang="en-GB" dirty="0"/>
          </a:p>
        </p:txBody>
      </p:sp>
    </p:spTree>
    <p:extLst>
      <p:ext uri="{BB962C8B-B14F-4D97-AF65-F5344CB8AC3E}">
        <p14:creationId xmlns:p14="http://schemas.microsoft.com/office/powerpoint/2010/main" val="56073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6519FD-0036-38EE-E6B7-FB5DD3776779}"/>
              </a:ext>
            </a:extLst>
          </p:cNvPr>
          <p:cNvSpPr>
            <a:spLocks noGrp="1"/>
          </p:cNvSpPr>
          <p:nvPr>
            <p:ph type="sldNum" sz="quarter" idx="4294967295"/>
          </p:nvPr>
        </p:nvSpPr>
        <p:spPr>
          <a:xfrm>
            <a:off x="9448800" y="6423025"/>
            <a:ext cx="2743200" cy="231775"/>
          </a:xfrm>
        </p:spPr>
        <p:txBody>
          <a:bodyPr/>
          <a:lstStyle/>
          <a:p>
            <a:fld id="{41814595-6856-9B4E-BECB-F9B7E4876AE1}" type="slidenum">
              <a:rPr lang="nl-NL" smtClean="0"/>
              <a:pPr/>
              <a:t>11</a:t>
            </a:fld>
            <a:endParaRPr lang="nl-NL" dirty="0"/>
          </a:p>
        </p:txBody>
      </p:sp>
      <p:sp>
        <p:nvSpPr>
          <p:cNvPr id="7" name="TextBox 6">
            <a:extLst>
              <a:ext uri="{FF2B5EF4-FFF2-40B4-BE49-F238E27FC236}">
                <a16:creationId xmlns:a16="http://schemas.microsoft.com/office/drawing/2014/main" id="{2BDDAFDF-EE13-5F41-A26E-4A56518E138F}"/>
              </a:ext>
            </a:extLst>
          </p:cNvPr>
          <p:cNvSpPr txBox="1"/>
          <p:nvPr/>
        </p:nvSpPr>
        <p:spPr>
          <a:xfrm>
            <a:off x="520047" y="3750764"/>
            <a:ext cx="2088970" cy="307777"/>
          </a:xfrm>
          <a:prstGeom prst="rect">
            <a:avLst/>
          </a:prstGeom>
          <a:noFill/>
        </p:spPr>
        <p:txBody>
          <a:bodyPr wrap="none" rtlCol="0">
            <a:spAutoFit/>
          </a:bodyPr>
          <a:lstStyle/>
          <a:p>
            <a:r>
              <a:rPr lang="it-IT" sz="1400" dirty="0" err="1">
                <a:solidFill>
                  <a:schemeClr val="tx1">
                    <a:lumMod val="75000"/>
                    <a:lumOff val="25000"/>
                  </a:schemeClr>
                </a:solidFill>
                <a:latin typeface="+mj-lt"/>
                <a:cs typeface="Arial" panose="020B0604020202020204" pitchFamily="34" charset="0"/>
              </a:rPr>
              <a:t>Scan</a:t>
            </a:r>
            <a:r>
              <a:rPr lang="it-IT" sz="1400" dirty="0">
                <a:solidFill>
                  <a:schemeClr val="tx1">
                    <a:lumMod val="75000"/>
                    <a:lumOff val="25000"/>
                  </a:schemeClr>
                </a:solidFill>
                <a:latin typeface="+mj-lt"/>
                <a:cs typeface="Arial" panose="020B0604020202020204" pitchFamily="34" charset="0"/>
              </a:rPr>
              <a:t> to </a:t>
            </a:r>
            <a:r>
              <a:rPr lang="it-IT" sz="1400" dirty="0" err="1">
                <a:solidFill>
                  <a:schemeClr val="tx1">
                    <a:lumMod val="75000"/>
                    <a:lumOff val="25000"/>
                  </a:schemeClr>
                </a:solidFill>
                <a:latin typeface="+mj-lt"/>
                <a:cs typeface="Arial" panose="020B0604020202020204" pitchFamily="34" charset="0"/>
              </a:rPr>
              <a:t>watch</a:t>
            </a:r>
            <a:r>
              <a:rPr lang="it-IT" sz="1400" dirty="0">
                <a:solidFill>
                  <a:schemeClr val="tx1">
                    <a:lumMod val="75000"/>
                    <a:lumOff val="25000"/>
                  </a:schemeClr>
                </a:solidFill>
                <a:latin typeface="+mj-lt"/>
                <a:cs typeface="Arial" panose="020B0604020202020204" pitchFamily="34" charset="0"/>
              </a:rPr>
              <a:t> the </a:t>
            </a:r>
            <a:r>
              <a:rPr lang="it-IT" sz="1400" dirty="0" err="1">
                <a:solidFill>
                  <a:schemeClr val="tx1">
                    <a:lumMod val="75000"/>
                    <a:lumOff val="25000"/>
                  </a:schemeClr>
                </a:solidFill>
                <a:latin typeface="+mj-lt"/>
                <a:cs typeface="Arial" panose="020B0604020202020204" pitchFamily="34" charset="0"/>
              </a:rPr>
              <a:t>webinar</a:t>
            </a:r>
            <a:endParaRPr lang="it-IT" sz="1400" dirty="0">
              <a:solidFill>
                <a:schemeClr val="tx1">
                  <a:lumMod val="75000"/>
                  <a:lumOff val="25000"/>
                </a:schemeClr>
              </a:solidFill>
              <a:latin typeface="+mj-lt"/>
              <a:cs typeface="Arial" panose="020B0604020202020204" pitchFamily="34" charset="0"/>
            </a:endParaRPr>
          </a:p>
        </p:txBody>
      </p:sp>
      <p:pic>
        <p:nvPicPr>
          <p:cNvPr id="5" name="Picture 4">
            <a:extLst>
              <a:ext uri="{FF2B5EF4-FFF2-40B4-BE49-F238E27FC236}">
                <a16:creationId xmlns:a16="http://schemas.microsoft.com/office/drawing/2014/main" id="{A238670F-F7E8-5348-8A16-C40672A0B7C7}"/>
              </a:ext>
            </a:extLst>
          </p:cNvPr>
          <p:cNvPicPr>
            <a:picLocks noChangeAspect="1"/>
          </p:cNvPicPr>
          <p:nvPr/>
        </p:nvPicPr>
        <p:blipFill>
          <a:blip r:embed="rId2"/>
          <a:stretch>
            <a:fillRect/>
          </a:stretch>
        </p:blipFill>
        <p:spPr>
          <a:xfrm>
            <a:off x="4563254" y="2019356"/>
            <a:ext cx="6688728" cy="3535968"/>
          </a:xfrm>
          <a:prstGeom prst="rect">
            <a:avLst/>
          </a:prstGeom>
        </p:spPr>
      </p:pic>
      <p:pic>
        <p:nvPicPr>
          <p:cNvPr id="4" name="Picture 3">
            <a:extLst>
              <a:ext uri="{FF2B5EF4-FFF2-40B4-BE49-F238E27FC236}">
                <a16:creationId xmlns:a16="http://schemas.microsoft.com/office/drawing/2014/main" id="{F1AAD0FA-647D-A746-96F9-98C605C41756}"/>
              </a:ext>
            </a:extLst>
          </p:cNvPr>
          <p:cNvPicPr>
            <a:picLocks noChangeAspect="1"/>
          </p:cNvPicPr>
          <p:nvPr/>
        </p:nvPicPr>
        <p:blipFill>
          <a:blip r:embed="rId3"/>
          <a:stretch>
            <a:fillRect/>
          </a:stretch>
        </p:blipFill>
        <p:spPr>
          <a:xfrm>
            <a:off x="611487" y="4154696"/>
            <a:ext cx="1400628" cy="1400628"/>
          </a:xfrm>
          <a:prstGeom prst="rect">
            <a:avLst/>
          </a:prstGeom>
        </p:spPr>
      </p:pic>
    </p:spTree>
    <p:extLst>
      <p:ext uri="{BB962C8B-B14F-4D97-AF65-F5344CB8AC3E}">
        <p14:creationId xmlns:p14="http://schemas.microsoft.com/office/powerpoint/2010/main" val="2906829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54E5D-59CB-33A0-BD70-20080F2ACD4C}"/>
              </a:ext>
            </a:extLst>
          </p:cNvPr>
          <p:cNvSpPr>
            <a:spLocks noGrp="1"/>
          </p:cNvSpPr>
          <p:nvPr>
            <p:ph sz="half" idx="15"/>
          </p:nvPr>
        </p:nvSpPr>
        <p:spPr/>
        <p:txBody>
          <a:bodyPr>
            <a:normAutofit/>
          </a:bodyPr>
          <a:lstStyle/>
          <a:p>
            <a:r>
              <a:rPr lang="en-GB" sz="1600" b="0" i="0" u="none" strike="noStrike" dirty="0">
                <a:solidFill>
                  <a:srgbClr val="000000"/>
                </a:solidFill>
                <a:effectLst/>
                <a:latin typeface="Roboto" panose="02000000000000000000" pitchFamily="2" charset="0"/>
              </a:rPr>
              <a:t>Description of the contribution of the project to the Strategic and Operational objectives of the SRIA and its Action </a:t>
            </a:r>
            <a:r>
              <a:rPr lang="en-GB" sz="1600" dirty="0">
                <a:solidFill>
                  <a:srgbClr val="000000"/>
                </a:solidFill>
              </a:rPr>
              <a:t>A</a:t>
            </a:r>
            <a:r>
              <a:rPr lang="en-GB" sz="1600" b="0" i="0" u="none" strike="noStrike" dirty="0">
                <a:solidFill>
                  <a:srgbClr val="000000"/>
                </a:solidFill>
                <a:effectLst/>
                <a:latin typeface="Roboto" panose="02000000000000000000" pitchFamily="2" charset="0"/>
              </a:rPr>
              <a:t>reas (A selection, no detailed description of all work packages needed). </a:t>
            </a:r>
          </a:p>
          <a:p>
            <a:r>
              <a:rPr lang="en-GB" b="1" dirty="0"/>
              <a:t>FAIRCORE4EOSC</a:t>
            </a:r>
            <a:r>
              <a:rPr lang="en-GB" dirty="0"/>
              <a:t> is research and innovation action that focusses on concrete service development to further the realisation of the MVE and web of FAIR data.</a:t>
            </a:r>
          </a:p>
          <a:p>
            <a:r>
              <a:rPr lang="en-GB" dirty="0"/>
              <a:t>Based on the gaps identified in the SRIA we focus on the topics of </a:t>
            </a:r>
          </a:p>
          <a:p>
            <a:pPr marL="285750" lvl="0" indent="-285750">
              <a:buFont typeface="Arial" panose="020B0604020202020204" pitchFamily="34" charset="0"/>
              <a:buChar char="•"/>
            </a:pPr>
            <a:r>
              <a:rPr lang="en-GB" dirty="0"/>
              <a:t>Persistent identifiers</a:t>
            </a:r>
          </a:p>
          <a:p>
            <a:pPr marL="285750" lvl="0" indent="-285750">
              <a:buFont typeface="Arial" panose="020B0604020202020204" pitchFamily="34" charset="0"/>
              <a:buChar char="•"/>
            </a:pPr>
            <a:r>
              <a:rPr lang="en-GB" dirty="0"/>
              <a:t>Metadata and ontologies</a:t>
            </a:r>
          </a:p>
          <a:p>
            <a:pPr marL="285750" lvl="0" indent="-285750">
              <a:buFont typeface="Arial" panose="020B0604020202020204" pitchFamily="34" charset="0"/>
              <a:buChar char="•"/>
            </a:pPr>
            <a:r>
              <a:rPr lang="en-GB" dirty="0"/>
              <a:t>Interoperability</a:t>
            </a:r>
          </a:p>
          <a:p>
            <a:pPr lvl="0"/>
            <a:r>
              <a:rPr lang="fi-FI" dirty="0" err="1"/>
              <a:t>Additionally</a:t>
            </a:r>
            <a:r>
              <a:rPr lang="fi-FI" dirty="0"/>
              <a:t>, </a:t>
            </a:r>
            <a:r>
              <a:rPr lang="fi-FI" dirty="0" err="1">
                <a:hlinkClick r:id="rId3"/>
              </a:rPr>
              <a:t>the</a:t>
            </a:r>
            <a:r>
              <a:rPr lang="fi-FI" dirty="0">
                <a:hlinkClick r:id="rId3"/>
              </a:rPr>
              <a:t> SIRS </a:t>
            </a:r>
            <a:r>
              <a:rPr lang="fi-FI" dirty="0" err="1">
                <a:hlinkClick r:id="rId3"/>
              </a:rPr>
              <a:t>report</a:t>
            </a:r>
            <a:r>
              <a:rPr lang="fi-FI" dirty="0">
                <a:hlinkClick r:id="rId3"/>
              </a:rPr>
              <a:t> </a:t>
            </a:r>
            <a:r>
              <a:rPr lang="fi-FI" dirty="0" err="1"/>
              <a:t>identified</a:t>
            </a:r>
            <a:r>
              <a:rPr lang="fi-FI" dirty="0"/>
              <a:t> </a:t>
            </a:r>
            <a:r>
              <a:rPr lang="fi-FI" dirty="0" err="1"/>
              <a:t>Research</a:t>
            </a:r>
            <a:r>
              <a:rPr lang="fi-FI" dirty="0"/>
              <a:t> Software as an </a:t>
            </a:r>
            <a:r>
              <a:rPr lang="fi-FI" dirty="0" err="1"/>
              <a:t>additional</a:t>
            </a:r>
            <a:r>
              <a:rPr lang="fi-FI" dirty="0"/>
              <a:t> </a:t>
            </a:r>
            <a:r>
              <a:rPr lang="fi-FI" dirty="0" err="1"/>
              <a:t>focus</a:t>
            </a:r>
            <a:r>
              <a:rPr lang="fi-FI" dirty="0"/>
              <a:t> </a:t>
            </a:r>
            <a:r>
              <a:rPr lang="fi-FI" dirty="0" err="1"/>
              <a:t>point</a:t>
            </a:r>
            <a:r>
              <a:rPr lang="fi-FI" dirty="0"/>
              <a:t>, </a:t>
            </a:r>
            <a:r>
              <a:rPr lang="fi-FI" dirty="0" err="1"/>
              <a:t>picked</a:t>
            </a:r>
            <a:r>
              <a:rPr lang="fi-FI" dirty="0"/>
              <a:t> </a:t>
            </a:r>
            <a:r>
              <a:rPr lang="fi-FI" dirty="0" err="1"/>
              <a:t>up</a:t>
            </a:r>
            <a:r>
              <a:rPr lang="fi-FI" dirty="0"/>
              <a:t> </a:t>
            </a:r>
            <a:r>
              <a:rPr lang="fi-FI" dirty="0" err="1"/>
              <a:t>by</a:t>
            </a:r>
            <a:r>
              <a:rPr lang="fi-FI" dirty="0"/>
              <a:t> </a:t>
            </a:r>
            <a:r>
              <a:rPr lang="fi-FI" dirty="0" err="1"/>
              <a:t>the</a:t>
            </a:r>
            <a:r>
              <a:rPr lang="fi-FI" dirty="0"/>
              <a:t> </a:t>
            </a:r>
            <a:r>
              <a:rPr lang="fi-FI" dirty="0" err="1"/>
              <a:t>call</a:t>
            </a:r>
            <a:r>
              <a:rPr lang="fi-FI" dirty="0"/>
              <a:t> </a:t>
            </a:r>
            <a:r>
              <a:rPr lang="fi-FI" dirty="0" err="1"/>
              <a:t>text</a:t>
            </a:r>
            <a:r>
              <a:rPr lang="fi-FI" dirty="0"/>
              <a:t> </a:t>
            </a:r>
            <a:r>
              <a:rPr lang="fi-FI" dirty="0" err="1"/>
              <a:t>we</a:t>
            </a:r>
            <a:r>
              <a:rPr lang="fi-FI" dirty="0"/>
              <a:t> </a:t>
            </a:r>
            <a:r>
              <a:rPr lang="fi-FI" dirty="0" err="1"/>
              <a:t>addressed</a:t>
            </a:r>
            <a:endParaRPr lang="en-GB" dirty="0"/>
          </a:p>
          <a:p>
            <a:pPr marL="285750" lvl="0" indent="-285750">
              <a:buFont typeface="Arial" panose="020B0604020202020204" pitchFamily="34" charset="0"/>
              <a:buChar char="•"/>
            </a:pPr>
            <a:r>
              <a:rPr lang="en-GB" dirty="0"/>
              <a:t>Research software</a:t>
            </a:r>
          </a:p>
          <a:p>
            <a:endParaRPr lang="en-GB" dirty="0"/>
          </a:p>
          <a:p>
            <a:endParaRPr lang="en-GB" dirty="0"/>
          </a:p>
          <a:p>
            <a:endParaRPr lang="en-GB" sz="1600" b="0" i="0" u="none" strike="noStrike" dirty="0">
              <a:solidFill>
                <a:srgbClr val="000000"/>
              </a:solidFill>
              <a:effectLst/>
              <a:latin typeface="Calibri" panose="020F0502020204030204" pitchFamily="34" charset="0"/>
            </a:endParaRPr>
          </a:p>
          <a:p>
            <a:endParaRPr lang="en-BE" dirty="0"/>
          </a:p>
        </p:txBody>
      </p:sp>
      <p:sp>
        <p:nvSpPr>
          <p:cNvPr id="3" name="Title 2">
            <a:extLst>
              <a:ext uri="{FF2B5EF4-FFF2-40B4-BE49-F238E27FC236}">
                <a16:creationId xmlns:a16="http://schemas.microsoft.com/office/drawing/2014/main" id="{0B92EFF1-3C79-7F03-889A-DF575EA50D9A}"/>
              </a:ext>
            </a:extLst>
          </p:cNvPr>
          <p:cNvSpPr>
            <a:spLocks noGrp="1"/>
          </p:cNvSpPr>
          <p:nvPr>
            <p:ph type="title"/>
          </p:nvPr>
        </p:nvSpPr>
        <p:spPr/>
        <p:txBody>
          <a:bodyPr>
            <a:normAutofit/>
          </a:bodyPr>
          <a:lstStyle/>
          <a:p>
            <a:r>
              <a:rPr lang="en-BE" dirty="0"/>
              <a:t>Key Contribution</a:t>
            </a:r>
            <a:r>
              <a:rPr lang="en-IE" dirty="0"/>
              <a:t>s</a:t>
            </a:r>
            <a:r>
              <a:rPr lang="en-BE" dirty="0"/>
              <a:t> to EOSC </a:t>
            </a:r>
            <a:r>
              <a:rPr lang="en-IE" dirty="0"/>
              <a:t>SRIA </a:t>
            </a:r>
            <a:endParaRPr lang="en-BE" dirty="0"/>
          </a:p>
        </p:txBody>
      </p:sp>
      <p:sp>
        <p:nvSpPr>
          <p:cNvPr id="4" name="Slide Number Placeholder 3">
            <a:extLst>
              <a:ext uri="{FF2B5EF4-FFF2-40B4-BE49-F238E27FC236}">
                <a16:creationId xmlns:a16="http://schemas.microsoft.com/office/drawing/2014/main" id="{99D84C33-BE9A-4452-D888-4E27E8B3E3B4}"/>
              </a:ext>
            </a:extLst>
          </p:cNvPr>
          <p:cNvSpPr>
            <a:spLocks noGrp="1"/>
          </p:cNvSpPr>
          <p:nvPr>
            <p:ph type="sldNum" sz="quarter" idx="12"/>
          </p:nvPr>
        </p:nvSpPr>
        <p:spPr/>
        <p:txBody>
          <a:bodyPr/>
          <a:lstStyle/>
          <a:p>
            <a:fld id="{41814595-6856-9B4E-BECB-F9B7E4876AE1}" type="slidenum">
              <a:rPr lang="nl-NL" smtClean="0"/>
              <a:pPr/>
              <a:t>2</a:t>
            </a:fld>
            <a:endParaRPr lang="nl-NL" dirty="0"/>
          </a:p>
        </p:txBody>
      </p:sp>
      <p:sp>
        <p:nvSpPr>
          <p:cNvPr id="5" name="Text Placeholder 4">
            <a:extLst>
              <a:ext uri="{FF2B5EF4-FFF2-40B4-BE49-F238E27FC236}">
                <a16:creationId xmlns:a16="http://schemas.microsoft.com/office/drawing/2014/main" id="{4AE200B5-07CB-EE84-85F8-4A0B8D3AC661}"/>
              </a:ext>
            </a:extLst>
          </p:cNvPr>
          <p:cNvSpPr>
            <a:spLocks noGrp="1"/>
          </p:cNvSpPr>
          <p:nvPr>
            <p:ph type="body" sz="quarter" idx="14"/>
          </p:nvPr>
        </p:nvSpPr>
        <p:spPr/>
        <p:txBody>
          <a:bodyPr/>
          <a:lstStyle/>
          <a:p>
            <a:r>
              <a:rPr lang="en-BE" dirty="0"/>
              <a:t>Contribution of &lt;Project Name&gt;</a:t>
            </a:r>
          </a:p>
        </p:txBody>
      </p:sp>
      <p:sp>
        <p:nvSpPr>
          <p:cNvPr id="6" name="Footer Placeholder 5">
            <a:extLst>
              <a:ext uri="{FF2B5EF4-FFF2-40B4-BE49-F238E27FC236}">
                <a16:creationId xmlns:a16="http://schemas.microsoft.com/office/drawing/2014/main" id="{C2733381-A6B7-DA75-6D65-FAC658CB128C}"/>
              </a:ext>
            </a:extLst>
          </p:cNvPr>
          <p:cNvSpPr>
            <a:spLocks noGrp="1"/>
          </p:cNvSpPr>
          <p:nvPr>
            <p:ph type="ftr" sz="quarter" idx="16"/>
          </p:nvPr>
        </p:nvSpPr>
        <p:spPr/>
        <p:txBody>
          <a:bodyPr/>
          <a:lstStyle/>
          <a:p>
            <a:pPr lvl="0"/>
            <a:r>
              <a:rPr lang="nl-NL" dirty="0"/>
              <a:t>FAIRCORE4EOSC </a:t>
            </a:r>
            <a:r>
              <a:rPr lang="en-US" dirty="0"/>
              <a:t>| Tommi Suominen</a:t>
            </a:r>
            <a:endParaRPr lang="en-GB" dirty="0"/>
          </a:p>
        </p:txBody>
      </p:sp>
    </p:spTree>
    <p:extLst>
      <p:ext uri="{BB962C8B-B14F-4D97-AF65-F5344CB8AC3E}">
        <p14:creationId xmlns:p14="http://schemas.microsoft.com/office/powerpoint/2010/main" val="109411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169ECD-84B8-A556-6E5F-E17F12275ECA}"/>
              </a:ext>
            </a:extLst>
          </p:cNvPr>
          <p:cNvSpPr>
            <a:spLocks noGrp="1"/>
          </p:cNvSpPr>
          <p:nvPr>
            <p:ph type="sldNum" sz="quarter" idx="12"/>
          </p:nvPr>
        </p:nvSpPr>
        <p:spPr/>
        <p:txBody>
          <a:bodyPr/>
          <a:lstStyle/>
          <a:p>
            <a:fld id="{41814595-6856-9B4E-BECB-F9B7E4876AE1}" type="slidenum">
              <a:rPr lang="nl-NL" smtClean="0"/>
              <a:pPr/>
              <a:t>3</a:t>
            </a:fld>
            <a:endParaRPr lang="nl-NL" dirty="0"/>
          </a:p>
        </p:txBody>
      </p:sp>
      <p:sp>
        <p:nvSpPr>
          <p:cNvPr id="3" name="Content Placeholder 2">
            <a:extLst>
              <a:ext uri="{FF2B5EF4-FFF2-40B4-BE49-F238E27FC236}">
                <a16:creationId xmlns:a16="http://schemas.microsoft.com/office/drawing/2014/main" id="{C825298F-08A3-B4AF-68F8-61DACBE64EF4}"/>
              </a:ext>
            </a:extLst>
          </p:cNvPr>
          <p:cNvSpPr>
            <a:spLocks noGrp="1"/>
          </p:cNvSpPr>
          <p:nvPr>
            <p:ph sz="half" idx="15"/>
          </p:nvPr>
        </p:nvSpPr>
        <p:spPr>
          <a:xfrm>
            <a:off x="415367" y="2474507"/>
            <a:ext cx="6393854" cy="3712674"/>
          </a:xfrm>
        </p:spPr>
        <p:txBody>
          <a:bodyPr>
            <a:normAutofit fontScale="77500" lnSpcReduction="20000"/>
          </a:bodyPr>
          <a:lstStyle/>
          <a:p>
            <a:r>
              <a:rPr lang="en-US" sz="1600" dirty="0"/>
              <a:t>Priorities highlighted in the SRIA are the establishment of the Web of FAIR data and a Minimum Viable EOSC (MVE) by 2027, that is the core components and functions to enable EOSC to operate (the EOSC-Core).</a:t>
            </a:r>
            <a:endParaRPr lang="fi-FI" sz="1600" dirty="0"/>
          </a:p>
          <a:p>
            <a:pPr marL="285750" lvl="0" indent="-285750">
              <a:buFont typeface="Arial" panose="020B0604020202020204" pitchFamily="34" charset="0"/>
              <a:buChar char="•"/>
            </a:pPr>
            <a:r>
              <a:rPr lang="en-GB" sz="1600" b="1" i="1" dirty="0"/>
              <a:t>Identifiers:</a:t>
            </a:r>
            <a:r>
              <a:rPr lang="en-GB" sz="1600" dirty="0"/>
              <a:t> Introducing new resource types; machine-actionable persistent identifiers (PIDs); establishing a PID meta-resolver; standardising PID graphs; PID compliance framework to ensure compliance to the EOSC PID policy and to ensure quality of service for PIDs; </a:t>
            </a:r>
            <a:endParaRPr lang="fi-FI" sz="1600" dirty="0"/>
          </a:p>
          <a:p>
            <a:pPr marL="285750" lvl="0" indent="-285750">
              <a:buFont typeface="Arial" panose="020B0604020202020204" pitchFamily="34" charset="0"/>
              <a:buChar char="•"/>
            </a:pPr>
            <a:r>
              <a:rPr lang="en-GB" sz="1600" b="1" i="1" dirty="0"/>
              <a:t>Metadata and Ontologies:</a:t>
            </a:r>
            <a:r>
              <a:rPr lang="en-GB" sz="1600" b="1" dirty="0"/>
              <a:t> </a:t>
            </a:r>
            <a:r>
              <a:rPr lang="en-GB" sz="1600" dirty="0"/>
              <a:t>Provide or embrace/stimulate existing registries of metadata schemas, ontologies and crosswalks, develop services that build on metadata registries and can facilitate the creation and sharing of crosswalks; </a:t>
            </a:r>
            <a:endParaRPr lang="fi-FI" sz="1600" dirty="0"/>
          </a:p>
          <a:p>
            <a:pPr marL="285750" lvl="0" indent="-285750">
              <a:buFont typeface="Arial" panose="020B0604020202020204" pitchFamily="34" charset="0"/>
              <a:buChar char="•"/>
            </a:pPr>
            <a:r>
              <a:rPr lang="en-GB" sz="1600" b="1" i="1" dirty="0"/>
              <a:t>Interoperability:</a:t>
            </a:r>
            <a:r>
              <a:rPr lang="en-GB" sz="1600" b="1" dirty="0"/>
              <a:t> </a:t>
            </a:r>
            <a:r>
              <a:rPr lang="en-GB" sz="1600" dirty="0"/>
              <a:t>Enable discovery of data sources available in different formats, making search tools available; Provide tools for quality validation of metadata records and of digital objects; Implement EOSC PID Policy;</a:t>
            </a:r>
            <a:endParaRPr lang="fi-FI" sz="1600" dirty="0"/>
          </a:p>
          <a:p>
            <a:pPr marL="285750" lvl="0" indent="-285750">
              <a:buFont typeface="Arial" panose="020B0604020202020204" pitchFamily="34" charset="0"/>
              <a:buChar char="•"/>
            </a:pPr>
            <a:r>
              <a:rPr lang="en-GB" sz="1600" b="1" i="1" dirty="0"/>
              <a:t>Research Software</a:t>
            </a:r>
            <a:r>
              <a:rPr lang="en-GB" sz="1600" b="1" dirty="0"/>
              <a:t>: </a:t>
            </a:r>
            <a:r>
              <a:rPr lang="en-GB" sz="1600" dirty="0"/>
              <a:t>metadata description standards for research software, automated deposit of new releases into a scholarly repository and Software Heritage.</a:t>
            </a:r>
            <a:endParaRPr lang="fi-FI" sz="1600" dirty="0"/>
          </a:p>
        </p:txBody>
      </p:sp>
      <p:sp>
        <p:nvSpPr>
          <p:cNvPr id="4" name="Title 3">
            <a:extLst>
              <a:ext uri="{FF2B5EF4-FFF2-40B4-BE49-F238E27FC236}">
                <a16:creationId xmlns:a16="http://schemas.microsoft.com/office/drawing/2014/main" id="{E5B86526-D869-9048-365E-E8B946FA8500}"/>
              </a:ext>
            </a:extLst>
          </p:cNvPr>
          <p:cNvSpPr>
            <a:spLocks noGrp="1"/>
          </p:cNvSpPr>
          <p:nvPr>
            <p:ph type="title"/>
          </p:nvPr>
        </p:nvSpPr>
        <p:spPr>
          <a:xfrm>
            <a:off x="401191" y="1239344"/>
            <a:ext cx="10883727" cy="664276"/>
          </a:xfrm>
        </p:spPr>
        <p:txBody>
          <a:bodyPr/>
          <a:lstStyle/>
          <a:p>
            <a:r>
              <a:rPr lang="it-IT" dirty="0"/>
              <a:t>Challenges addressed </a:t>
            </a:r>
            <a:endParaRPr lang="en-GB" dirty="0"/>
          </a:p>
        </p:txBody>
      </p:sp>
      <p:sp>
        <p:nvSpPr>
          <p:cNvPr id="5" name="Text Placeholder 4">
            <a:extLst>
              <a:ext uri="{FF2B5EF4-FFF2-40B4-BE49-F238E27FC236}">
                <a16:creationId xmlns:a16="http://schemas.microsoft.com/office/drawing/2014/main" id="{FFAEFC98-6F10-78D0-FC21-EF612D88965A}"/>
              </a:ext>
            </a:extLst>
          </p:cNvPr>
          <p:cNvSpPr>
            <a:spLocks noGrp="1"/>
          </p:cNvSpPr>
          <p:nvPr>
            <p:ph type="body" sz="quarter" idx="14"/>
          </p:nvPr>
        </p:nvSpPr>
        <p:spPr>
          <a:xfrm>
            <a:off x="401191" y="1887831"/>
            <a:ext cx="9084332" cy="512639"/>
          </a:xfrm>
        </p:spPr>
        <p:txBody>
          <a:bodyPr>
            <a:normAutofit fontScale="92500" lnSpcReduction="20000"/>
          </a:bodyPr>
          <a:lstStyle/>
          <a:p>
            <a:r>
              <a:rPr lang="en-GB" b="1" dirty="0"/>
              <a:t>FAIRCORE4EOSC</a:t>
            </a:r>
            <a:r>
              <a:rPr lang="en-GB" dirty="0"/>
              <a:t> is research and innovation action that focusses on concrete service development to further the realisation of the MVE and web of FAIR data.</a:t>
            </a:r>
          </a:p>
        </p:txBody>
      </p:sp>
      <p:pic>
        <p:nvPicPr>
          <p:cNvPr id="7" name="Immagine 6">
            <a:extLst>
              <a:ext uri="{FF2B5EF4-FFF2-40B4-BE49-F238E27FC236}">
                <a16:creationId xmlns:a16="http://schemas.microsoft.com/office/drawing/2014/main" id="{7556B59F-0786-854E-A4CD-E02E120B4FFF}"/>
              </a:ext>
            </a:extLst>
          </p:cNvPr>
          <p:cNvPicPr>
            <a:picLocks noChangeAspect="1"/>
          </p:cNvPicPr>
          <p:nvPr/>
        </p:nvPicPr>
        <p:blipFill>
          <a:blip r:embed="rId3"/>
          <a:stretch>
            <a:fillRect/>
          </a:stretch>
        </p:blipFill>
        <p:spPr>
          <a:xfrm>
            <a:off x="6751496" y="1977656"/>
            <a:ext cx="5208685" cy="4880344"/>
          </a:xfrm>
          <a:prstGeom prst="rect">
            <a:avLst/>
          </a:prstGeom>
        </p:spPr>
      </p:pic>
      <p:sp>
        <p:nvSpPr>
          <p:cNvPr id="6" name="Text Placeholder 3">
            <a:extLst>
              <a:ext uri="{FF2B5EF4-FFF2-40B4-BE49-F238E27FC236}">
                <a16:creationId xmlns:a16="http://schemas.microsoft.com/office/drawing/2014/main" id="{C1AA0150-4AFC-3ECF-4B63-7098257266D2}"/>
              </a:ext>
            </a:extLst>
          </p:cNvPr>
          <p:cNvSpPr>
            <a:spLocks noGrp="1"/>
          </p:cNvSpPr>
          <p:nvPr>
            <p:ph type="body" sz="quarter" idx="16" hasCustomPrompt="1"/>
          </p:nvPr>
        </p:nvSpPr>
        <p:spPr>
          <a:xfrm>
            <a:off x="241300" y="6423025"/>
            <a:ext cx="5203825" cy="231775"/>
          </a:xfrm>
        </p:spPr>
        <p:txBody>
          <a:bodyPr/>
          <a:lstStyle>
            <a:lvl1pPr marL="0" indent="0">
              <a:buNone/>
              <a:defRPr sz="900"/>
            </a:lvl1pPr>
          </a:lstStyle>
          <a:p>
            <a:pPr lvl="0"/>
            <a:r>
              <a:rPr lang="nl-NL" dirty="0"/>
              <a:t>FAIRCORE4EOSC </a:t>
            </a:r>
            <a:r>
              <a:rPr lang="en-US" dirty="0"/>
              <a:t>| Tommi Suominen</a:t>
            </a:r>
            <a:endParaRPr lang="en-GB" dirty="0"/>
          </a:p>
        </p:txBody>
      </p:sp>
    </p:spTree>
    <p:extLst>
      <p:ext uri="{BB962C8B-B14F-4D97-AF65-F5344CB8AC3E}">
        <p14:creationId xmlns:p14="http://schemas.microsoft.com/office/powerpoint/2010/main" val="289619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EC210B-B2BA-0EBE-2B5B-4387134F6F0F}"/>
              </a:ext>
            </a:extLst>
          </p:cNvPr>
          <p:cNvPicPr>
            <a:picLocks noChangeAspect="1"/>
          </p:cNvPicPr>
          <p:nvPr/>
        </p:nvPicPr>
        <p:blipFill>
          <a:blip r:embed="rId2"/>
          <a:srcRect/>
          <a:stretch/>
        </p:blipFill>
        <p:spPr>
          <a:xfrm>
            <a:off x="1460205" y="1090981"/>
            <a:ext cx="10252480" cy="5767019"/>
          </a:xfrm>
          <a:prstGeom prst="rect">
            <a:avLst/>
          </a:prstGeom>
        </p:spPr>
      </p:pic>
      <p:sp>
        <p:nvSpPr>
          <p:cNvPr id="2" name="Slide Number Placeholder 1">
            <a:extLst>
              <a:ext uri="{FF2B5EF4-FFF2-40B4-BE49-F238E27FC236}">
                <a16:creationId xmlns:a16="http://schemas.microsoft.com/office/drawing/2014/main" id="{9AC6C5F0-D9B0-9C90-4EDA-F28AA2223914}"/>
              </a:ext>
            </a:extLst>
          </p:cNvPr>
          <p:cNvSpPr>
            <a:spLocks noGrp="1"/>
          </p:cNvSpPr>
          <p:nvPr>
            <p:ph type="sldNum" sz="quarter" idx="12"/>
          </p:nvPr>
        </p:nvSpPr>
        <p:spPr/>
        <p:txBody>
          <a:bodyPr/>
          <a:lstStyle/>
          <a:p>
            <a:fld id="{41814595-6856-9B4E-BECB-F9B7E4876AE1}" type="slidenum">
              <a:rPr lang="nl-NL" smtClean="0"/>
              <a:pPr/>
              <a:t>4</a:t>
            </a:fld>
            <a:endParaRPr lang="nl-NL" dirty="0"/>
          </a:p>
        </p:txBody>
      </p:sp>
      <p:sp>
        <p:nvSpPr>
          <p:cNvPr id="6" name="Title 5">
            <a:extLst>
              <a:ext uri="{FF2B5EF4-FFF2-40B4-BE49-F238E27FC236}">
                <a16:creationId xmlns:a16="http://schemas.microsoft.com/office/drawing/2014/main" id="{EC87E320-E572-956F-7BA0-7465FB81C91E}"/>
              </a:ext>
            </a:extLst>
          </p:cNvPr>
          <p:cNvSpPr>
            <a:spLocks noGrp="1"/>
          </p:cNvSpPr>
          <p:nvPr>
            <p:ph type="title"/>
          </p:nvPr>
        </p:nvSpPr>
        <p:spPr>
          <a:xfrm>
            <a:off x="242122" y="1126422"/>
            <a:ext cx="10883727" cy="603887"/>
          </a:xfrm>
        </p:spPr>
        <p:txBody>
          <a:bodyPr>
            <a:normAutofit fontScale="90000"/>
          </a:bodyPr>
          <a:lstStyle/>
          <a:p>
            <a:r>
              <a:rPr lang="en-GB" dirty="0"/>
              <a:t>FAIRCORE4EOSC develops 9 new EOSC CORE components to address gaps identified in the SRIA</a:t>
            </a:r>
          </a:p>
        </p:txBody>
      </p:sp>
      <p:sp>
        <p:nvSpPr>
          <p:cNvPr id="8" name="Rettangolo 7">
            <a:extLst>
              <a:ext uri="{FF2B5EF4-FFF2-40B4-BE49-F238E27FC236}">
                <a16:creationId xmlns:a16="http://schemas.microsoft.com/office/drawing/2014/main" id="{B701B15A-E0FC-6142-955C-E7B0B712A20F}"/>
              </a:ext>
            </a:extLst>
          </p:cNvPr>
          <p:cNvSpPr/>
          <p:nvPr/>
        </p:nvSpPr>
        <p:spPr>
          <a:xfrm>
            <a:off x="264156" y="6423497"/>
            <a:ext cx="2053742" cy="23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5" name="Text Placeholder 3">
            <a:extLst>
              <a:ext uri="{FF2B5EF4-FFF2-40B4-BE49-F238E27FC236}">
                <a16:creationId xmlns:a16="http://schemas.microsoft.com/office/drawing/2014/main" id="{AE51CE5E-4056-F915-5A37-F7311F109CD3}"/>
              </a:ext>
            </a:extLst>
          </p:cNvPr>
          <p:cNvSpPr txBox="1">
            <a:spLocks/>
          </p:cNvSpPr>
          <p:nvPr/>
        </p:nvSpPr>
        <p:spPr>
          <a:xfrm>
            <a:off x="241300" y="6423025"/>
            <a:ext cx="5203825" cy="231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900" b="0" i="0" kern="1200">
                <a:solidFill>
                  <a:schemeClr val="tx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nl-NL" dirty="0"/>
              <a:t>FAIRCORE4EOSC </a:t>
            </a:r>
            <a:r>
              <a:rPr lang="en-US" dirty="0"/>
              <a:t>| Tommi Suominen</a:t>
            </a:r>
            <a:endParaRPr lang="en-GB" dirty="0"/>
          </a:p>
        </p:txBody>
      </p:sp>
    </p:spTree>
    <p:extLst>
      <p:ext uri="{BB962C8B-B14F-4D97-AF65-F5344CB8AC3E}">
        <p14:creationId xmlns:p14="http://schemas.microsoft.com/office/powerpoint/2010/main" val="373064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54E5D-59CB-33A0-BD70-20080F2ACD4C}"/>
              </a:ext>
            </a:extLst>
          </p:cNvPr>
          <p:cNvSpPr>
            <a:spLocks noGrp="1"/>
          </p:cNvSpPr>
          <p:nvPr>
            <p:ph sz="half" idx="15"/>
          </p:nvPr>
        </p:nvSpPr>
        <p:spPr/>
        <p:txBody>
          <a:bodyPr/>
          <a:lstStyle/>
          <a:p>
            <a:r>
              <a:rPr lang="en-GB" sz="1400" b="1" dirty="0">
                <a:solidFill>
                  <a:srgbClr val="000000"/>
                </a:solidFill>
              </a:rPr>
              <a:t>Operational objectives (at least)</a:t>
            </a:r>
            <a:endParaRPr lang="en-GB" b="1" dirty="0"/>
          </a:p>
          <a:p>
            <a:r>
              <a:rPr lang="en-GB" b="1" dirty="0"/>
              <a:t>OO1</a:t>
            </a:r>
            <a:r>
              <a:rPr lang="en-GB" dirty="0"/>
              <a:t> Deliver and operate all the necessary components of the Minimum Viable EOSC</a:t>
            </a:r>
            <a:endParaRPr lang="fi-FI" sz="1600" dirty="0">
              <a:solidFill>
                <a:srgbClr val="000000"/>
              </a:solidFill>
            </a:endParaRPr>
          </a:p>
          <a:p>
            <a:r>
              <a:rPr lang="en-GB" b="1" dirty="0"/>
              <a:t>OO5</a:t>
            </a:r>
            <a:r>
              <a:rPr lang="en-GB" dirty="0"/>
              <a:t> Provide the technical components of a FAIR ecosystem</a:t>
            </a:r>
          </a:p>
          <a:p>
            <a:r>
              <a:rPr lang="en-GB" b="1" dirty="0"/>
              <a:t>OO7 </a:t>
            </a:r>
            <a:r>
              <a:rPr lang="en-GB" dirty="0"/>
              <a:t>Co-develop a first generation of a robust pan-European network of infrastructures for software source code </a:t>
            </a:r>
            <a:endParaRPr lang="en-GB" sz="1600" b="0" i="0" u="none" strike="noStrike" dirty="0">
              <a:solidFill>
                <a:srgbClr val="000000"/>
              </a:solidFill>
              <a:effectLst/>
              <a:latin typeface="Calibri" panose="020F0502020204030204" pitchFamily="34" charset="0"/>
            </a:endParaRPr>
          </a:p>
          <a:p>
            <a:r>
              <a:rPr lang="en-GB" b="1" dirty="0"/>
              <a:t>OO11 </a:t>
            </a:r>
            <a:r>
              <a:rPr lang="en-GB" dirty="0"/>
              <a:t>Implement the EOSC persistent identifier (PID) policy and architecture by 2025 </a:t>
            </a:r>
            <a:endParaRPr lang="en-BE" dirty="0"/>
          </a:p>
        </p:txBody>
      </p:sp>
      <p:sp>
        <p:nvSpPr>
          <p:cNvPr id="3" name="Title 2">
            <a:extLst>
              <a:ext uri="{FF2B5EF4-FFF2-40B4-BE49-F238E27FC236}">
                <a16:creationId xmlns:a16="http://schemas.microsoft.com/office/drawing/2014/main" id="{0B92EFF1-3C79-7F03-889A-DF575EA50D9A}"/>
              </a:ext>
            </a:extLst>
          </p:cNvPr>
          <p:cNvSpPr>
            <a:spLocks noGrp="1"/>
          </p:cNvSpPr>
          <p:nvPr>
            <p:ph type="title"/>
          </p:nvPr>
        </p:nvSpPr>
        <p:spPr/>
        <p:txBody>
          <a:bodyPr>
            <a:normAutofit fontScale="90000"/>
          </a:bodyPr>
          <a:lstStyle/>
          <a:p>
            <a:r>
              <a:rPr lang="en-BE" dirty="0"/>
              <a:t>Contribution</a:t>
            </a:r>
            <a:r>
              <a:rPr lang="en-IE" dirty="0"/>
              <a:t>s</a:t>
            </a:r>
            <a:r>
              <a:rPr lang="en-BE" dirty="0"/>
              <a:t> </a:t>
            </a:r>
            <a:r>
              <a:rPr lang="fi-FI" dirty="0" err="1"/>
              <a:t>areas</a:t>
            </a:r>
            <a:r>
              <a:rPr lang="fi-FI" dirty="0"/>
              <a:t> </a:t>
            </a:r>
            <a:r>
              <a:rPr lang="fi-FI" dirty="0" err="1"/>
              <a:t>according</a:t>
            </a:r>
            <a:r>
              <a:rPr lang="fi-FI" dirty="0"/>
              <a:t> </a:t>
            </a:r>
            <a:r>
              <a:rPr lang="en-BE" dirty="0"/>
              <a:t>to </a:t>
            </a:r>
            <a:r>
              <a:rPr lang="fi-FI" dirty="0" err="1"/>
              <a:t>the</a:t>
            </a:r>
            <a:r>
              <a:rPr lang="fi-FI" dirty="0"/>
              <a:t> </a:t>
            </a:r>
            <a:r>
              <a:rPr lang="en-BE" dirty="0"/>
              <a:t>EOSC </a:t>
            </a:r>
            <a:r>
              <a:rPr lang="en-IE" dirty="0"/>
              <a:t>SRIA </a:t>
            </a:r>
            <a:endParaRPr lang="en-BE" dirty="0"/>
          </a:p>
        </p:txBody>
      </p:sp>
      <p:sp>
        <p:nvSpPr>
          <p:cNvPr id="4" name="Slide Number Placeholder 3">
            <a:extLst>
              <a:ext uri="{FF2B5EF4-FFF2-40B4-BE49-F238E27FC236}">
                <a16:creationId xmlns:a16="http://schemas.microsoft.com/office/drawing/2014/main" id="{99D84C33-BE9A-4452-D888-4E27E8B3E3B4}"/>
              </a:ext>
            </a:extLst>
          </p:cNvPr>
          <p:cNvSpPr>
            <a:spLocks noGrp="1"/>
          </p:cNvSpPr>
          <p:nvPr>
            <p:ph type="sldNum" sz="quarter" idx="12"/>
          </p:nvPr>
        </p:nvSpPr>
        <p:spPr/>
        <p:txBody>
          <a:bodyPr/>
          <a:lstStyle/>
          <a:p>
            <a:fld id="{41814595-6856-9B4E-BECB-F9B7E4876AE1}" type="slidenum">
              <a:rPr lang="nl-NL" smtClean="0"/>
              <a:pPr/>
              <a:t>5</a:t>
            </a:fld>
            <a:endParaRPr lang="nl-NL" dirty="0"/>
          </a:p>
        </p:txBody>
      </p:sp>
      <p:sp>
        <p:nvSpPr>
          <p:cNvPr id="5" name="Text Placeholder 4">
            <a:extLst>
              <a:ext uri="{FF2B5EF4-FFF2-40B4-BE49-F238E27FC236}">
                <a16:creationId xmlns:a16="http://schemas.microsoft.com/office/drawing/2014/main" id="{4AE200B5-07CB-EE84-85F8-4A0B8D3AC661}"/>
              </a:ext>
            </a:extLst>
          </p:cNvPr>
          <p:cNvSpPr>
            <a:spLocks noGrp="1"/>
          </p:cNvSpPr>
          <p:nvPr>
            <p:ph type="body" sz="quarter" idx="14"/>
          </p:nvPr>
        </p:nvSpPr>
        <p:spPr/>
        <p:txBody>
          <a:bodyPr/>
          <a:lstStyle/>
          <a:p>
            <a:r>
              <a:rPr lang="en-BE" dirty="0"/>
              <a:t>Contribution of </a:t>
            </a:r>
            <a:r>
              <a:rPr lang="fi-FI" dirty="0"/>
              <a:t>FAIRCORE4EOSC</a:t>
            </a:r>
            <a:endParaRPr lang="en-BE" dirty="0"/>
          </a:p>
        </p:txBody>
      </p:sp>
      <p:sp>
        <p:nvSpPr>
          <p:cNvPr id="6" name="Footer Placeholder 5">
            <a:extLst>
              <a:ext uri="{FF2B5EF4-FFF2-40B4-BE49-F238E27FC236}">
                <a16:creationId xmlns:a16="http://schemas.microsoft.com/office/drawing/2014/main" id="{C2733381-A6B7-DA75-6D65-FAC658CB128C}"/>
              </a:ext>
            </a:extLst>
          </p:cNvPr>
          <p:cNvSpPr>
            <a:spLocks noGrp="1"/>
          </p:cNvSpPr>
          <p:nvPr>
            <p:ph type="ftr" sz="quarter" idx="16"/>
          </p:nvPr>
        </p:nvSpPr>
        <p:spPr/>
        <p:txBody>
          <a:bodyPr/>
          <a:lstStyle/>
          <a:p>
            <a:pPr lvl="0"/>
            <a:r>
              <a:rPr lang="nl-NL" dirty="0"/>
              <a:t>FAIRCORE4EOSC </a:t>
            </a:r>
            <a:r>
              <a:rPr lang="en-US" dirty="0"/>
              <a:t>| Tommi Suominen</a:t>
            </a:r>
            <a:endParaRPr lang="en-GB" dirty="0"/>
          </a:p>
        </p:txBody>
      </p:sp>
    </p:spTree>
    <p:extLst>
      <p:ext uri="{BB962C8B-B14F-4D97-AF65-F5344CB8AC3E}">
        <p14:creationId xmlns:p14="http://schemas.microsoft.com/office/powerpoint/2010/main" val="19433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169ECD-84B8-A556-6E5F-E17F12275ECA}"/>
              </a:ext>
            </a:extLst>
          </p:cNvPr>
          <p:cNvSpPr>
            <a:spLocks noGrp="1"/>
          </p:cNvSpPr>
          <p:nvPr>
            <p:ph type="sldNum" sz="quarter" idx="12"/>
          </p:nvPr>
        </p:nvSpPr>
        <p:spPr/>
        <p:txBody>
          <a:bodyPr/>
          <a:lstStyle/>
          <a:p>
            <a:fld id="{41814595-6856-9B4E-BECB-F9B7E4876AE1}" type="slidenum">
              <a:rPr lang="nl-NL" smtClean="0"/>
              <a:pPr/>
              <a:t>6</a:t>
            </a:fld>
            <a:endParaRPr lang="nl-NL" dirty="0"/>
          </a:p>
        </p:txBody>
      </p:sp>
      <p:pic>
        <p:nvPicPr>
          <p:cNvPr id="8" name="Content Placeholder 4">
            <a:extLst>
              <a:ext uri="{FF2B5EF4-FFF2-40B4-BE49-F238E27FC236}">
                <a16:creationId xmlns:a16="http://schemas.microsoft.com/office/drawing/2014/main" id="{053F35F0-6D37-7930-FADF-E4B0BD3FC96F}"/>
              </a:ext>
            </a:extLst>
          </p:cNvPr>
          <p:cNvPicPr>
            <a:picLocks noChangeAspect="1"/>
          </p:cNvPicPr>
          <p:nvPr/>
        </p:nvPicPr>
        <p:blipFill rotWithShape="1">
          <a:blip r:embed="rId2"/>
          <a:srcRect t="10899"/>
          <a:stretch/>
        </p:blipFill>
        <p:spPr>
          <a:xfrm>
            <a:off x="595423" y="1003637"/>
            <a:ext cx="10738889" cy="5299745"/>
          </a:xfrm>
          <a:prstGeom prst="rect">
            <a:avLst/>
          </a:prstGeom>
        </p:spPr>
      </p:pic>
      <p:sp>
        <p:nvSpPr>
          <p:cNvPr id="13" name="Title 6">
            <a:extLst>
              <a:ext uri="{FF2B5EF4-FFF2-40B4-BE49-F238E27FC236}">
                <a16:creationId xmlns:a16="http://schemas.microsoft.com/office/drawing/2014/main" id="{C654A650-4A2B-55A2-BF69-F4E6F40F2229}"/>
              </a:ext>
            </a:extLst>
          </p:cNvPr>
          <p:cNvSpPr>
            <a:spLocks noGrp="1"/>
          </p:cNvSpPr>
          <p:nvPr>
            <p:ph type="title"/>
          </p:nvPr>
        </p:nvSpPr>
        <p:spPr>
          <a:xfrm>
            <a:off x="916406" y="201663"/>
            <a:ext cx="10883727" cy="603887"/>
          </a:xfrm>
        </p:spPr>
        <p:txBody>
          <a:bodyPr/>
          <a:lstStyle/>
          <a:p>
            <a:pPr algn="r"/>
            <a:r>
              <a:rPr lang="en-BE" dirty="0"/>
              <a:t>Key </a:t>
            </a:r>
            <a:r>
              <a:rPr lang="en-IE" dirty="0" err="1"/>
              <a:t>i</a:t>
            </a:r>
            <a:r>
              <a:rPr lang="en-BE" dirty="0"/>
              <a:t>mpacts</a:t>
            </a:r>
            <a:endParaRPr lang="en-GB" dirty="0"/>
          </a:p>
        </p:txBody>
      </p:sp>
      <p:sp>
        <p:nvSpPr>
          <p:cNvPr id="3" name="Text Placeholder 3">
            <a:extLst>
              <a:ext uri="{FF2B5EF4-FFF2-40B4-BE49-F238E27FC236}">
                <a16:creationId xmlns:a16="http://schemas.microsoft.com/office/drawing/2014/main" id="{71C75FD9-679F-1518-B8B7-06E0B3180353}"/>
              </a:ext>
            </a:extLst>
          </p:cNvPr>
          <p:cNvSpPr txBox="1">
            <a:spLocks/>
          </p:cNvSpPr>
          <p:nvPr/>
        </p:nvSpPr>
        <p:spPr>
          <a:xfrm>
            <a:off x="241300" y="6423025"/>
            <a:ext cx="5203825" cy="231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900" b="0" i="0" kern="1200">
                <a:solidFill>
                  <a:schemeClr val="tx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nl-NL" dirty="0"/>
              <a:t>FAIRCORE4EOSC </a:t>
            </a:r>
            <a:r>
              <a:rPr lang="en-US" dirty="0"/>
              <a:t>| Tommi Suominen</a:t>
            </a:r>
            <a:endParaRPr lang="en-GB" dirty="0"/>
          </a:p>
        </p:txBody>
      </p:sp>
    </p:spTree>
    <p:extLst>
      <p:ext uri="{BB962C8B-B14F-4D97-AF65-F5344CB8AC3E}">
        <p14:creationId xmlns:p14="http://schemas.microsoft.com/office/powerpoint/2010/main" val="169439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2768B2-C006-254B-5AEA-9207905B22EE}"/>
              </a:ext>
            </a:extLst>
          </p:cNvPr>
          <p:cNvSpPr>
            <a:spLocks noGrp="1"/>
          </p:cNvSpPr>
          <p:nvPr>
            <p:ph sz="half" idx="15"/>
          </p:nvPr>
        </p:nvSpPr>
        <p:spPr/>
        <p:txBody>
          <a:bodyPr/>
          <a:lstStyle/>
          <a:p>
            <a:r>
              <a:rPr lang="en-GB" sz="1600" b="0" i="0" u="none" strike="noStrike" dirty="0">
                <a:solidFill>
                  <a:srgbClr val="000000"/>
                </a:solidFill>
                <a:effectLst/>
                <a:latin typeface="Roboto" panose="02000000000000000000" pitchFamily="2" charset="0"/>
              </a:rPr>
              <a:t>Description of the main impact that the project is planning to achieve and how they will be measuring it</a:t>
            </a:r>
            <a:endParaRPr lang="en-GB" sz="1600" b="0" i="0" u="none" strike="noStrike" dirty="0">
              <a:solidFill>
                <a:srgbClr val="000000"/>
              </a:solidFill>
              <a:effectLst/>
              <a:latin typeface="Calibri" panose="020F0502020204030204" pitchFamily="34" charset="0"/>
            </a:endParaRPr>
          </a:p>
          <a:p>
            <a:endParaRPr lang="en-BE" dirty="0"/>
          </a:p>
        </p:txBody>
      </p:sp>
      <p:sp>
        <p:nvSpPr>
          <p:cNvPr id="3" name="Title 2">
            <a:extLst>
              <a:ext uri="{FF2B5EF4-FFF2-40B4-BE49-F238E27FC236}">
                <a16:creationId xmlns:a16="http://schemas.microsoft.com/office/drawing/2014/main" id="{598811A8-390F-1B5C-56FD-8AF56FB98A7B}"/>
              </a:ext>
            </a:extLst>
          </p:cNvPr>
          <p:cNvSpPr>
            <a:spLocks noGrp="1"/>
          </p:cNvSpPr>
          <p:nvPr>
            <p:ph type="title"/>
          </p:nvPr>
        </p:nvSpPr>
        <p:spPr/>
        <p:txBody>
          <a:bodyPr/>
          <a:lstStyle/>
          <a:p>
            <a:r>
              <a:rPr lang="en-BE" dirty="0"/>
              <a:t>Key </a:t>
            </a:r>
            <a:r>
              <a:rPr lang="en-IE" dirty="0" err="1"/>
              <a:t>i</a:t>
            </a:r>
            <a:r>
              <a:rPr lang="en-BE" dirty="0"/>
              <a:t>mpacts</a:t>
            </a:r>
            <a:r>
              <a:rPr lang="en-IE" dirty="0"/>
              <a:t> and deliverables</a:t>
            </a:r>
            <a:endParaRPr lang="en-BE" dirty="0"/>
          </a:p>
        </p:txBody>
      </p:sp>
      <p:sp>
        <p:nvSpPr>
          <p:cNvPr id="4" name="Slide Number Placeholder 3">
            <a:extLst>
              <a:ext uri="{FF2B5EF4-FFF2-40B4-BE49-F238E27FC236}">
                <a16:creationId xmlns:a16="http://schemas.microsoft.com/office/drawing/2014/main" id="{F4914AB7-4F8D-D468-B514-4CD49218A1C3}"/>
              </a:ext>
            </a:extLst>
          </p:cNvPr>
          <p:cNvSpPr>
            <a:spLocks noGrp="1"/>
          </p:cNvSpPr>
          <p:nvPr>
            <p:ph type="sldNum" sz="quarter" idx="12"/>
          </p:nvPr>
        </p:nvSpPr>
        <p:spPr/>
        <p:txBody>
          <a:bodyPr/>
          <a:lstStyle/>
          <a:p>
            <a:fld id="{41814595-6856-9B4E-BECB-F9B7E4876AE1}" type="slidenum">
              <a:rPr lang="nl-NL" smtClean="0"/>
              <a:pPr/>
              <a:t>7</a:t>
            </a:fld>
            <a:endParaRPr lang="nl-NL" dirty="0"/>
          </a:p>
        </p:txBody>
      </p:sp>
      <p:sp>
        <p:nvSpPr>
          <p:cNvPr id="5" name="Text Placeholder 4">
            <a:extLst>
              <a:ext uri="{FF2B5EF4-FFF2-40B4-BE49-F238E27FC236}">
                <a16:creationId xmlns:a16="http://schemas.microsoft.com/office/drawing/2014/main" id="{D3F7B688-BE49-E25C-77D9-CCCACD17062C}"/>
              </a:ext>
            </a:extLst>
          </p:cNvPr>
          <p:cNvSpPr>
            <a:spLocks noGrp="1"/>
          </p:cNvSpPr>
          <p:nvPr>
            <p:ph type="body" sz="quarter" idx="14"/>
          </p:nvPr>
        </p:nvSpPr>
        <p:spPr/>
        <p:txBody>
          <a:bodyPr/>
          <a:lstStyle/>
          <a:p>
            <a:r>
              <a:rPr lang="en-BE" dirty="0"/>
              <a:t>&lt;Project Name&gt;</a:t>
            </a:r>
          </a:p>
          <a:p>
            <a:endParaRPr lang="en-BE" dirty="0"/>
          </a:p>
        </p:txBody>
      </p:sp>
      <p:sp>
        <p:nvSpPr>
          <p:cNvPr id="6" name="Footer Placeholder 5">
            <a:extLst>
              <a:ext uri="{FF2B5EF4-FFF2-40B4-BE49-F238E27FC236}">
                <a16:creationId xmlns:a16="http://schemas.microsoft.com/office/drawing/2014/main" id="{4585BE55-A8F5-B7EB-485D-AF18E218500E}"/>
              </a:ext>
            </a:extLst>
          </p:cNvPr>
          <p:cNvSpPr>
            <a:spLocks noGrp="1"/>
          </p:cNvSpPr>
          <p:nvPr>
            <p:ph type="ftr" sz="quarter" idx="16"/>
          </p:nvPr>
        </p:nvSpPr>
        <p:spPr/>
        <p:txBody>
          <a:bodyPr/>
          <a:lstStyle/>
          <a:p>
            <a:pPr lvl="0"/>
            <a:r>
              <a:rPr lang="nl-NL" dirty="0"/>
              <a:t>FAIRCORE4EOSC </a:t>
            </a:r>
            <a:r>
              <a:rPr lang="en-US" dirty="0"/>
              <a:t>| Tommi Suominen</a:t>
            </a:r>
            <a:endParaRPr lang="en-GB" dirty="0"/>
          </a:p>
        </p:txBody>
      </p:sp>
    </p:spTree>
    <p:extLst>
      <p:ext uri="{BB962C8B-B14F-4D97-AF65-F5344CB8AC3E}">
        <p14:creationId xmlns:p14="http://schemas.microsoft.com/office/powerpoint/2010/main" val="4179320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9EDAE-0344-56DE-11EC-6C5A6FDDCB2B}"/>
              </a:ext>
            </a:extLst>
          </p:cNvPr>
          <p:cNvSpPr>
            <a:spLocks noGrp="1"/>
          </p:cNvSpPr>
          <p:nvPr>
            <p:ph sz="half" idx="15"/>
          </p:nvPr>
        </p:nvSpPr>
        <p:spPr/>
        <p:txBody>
          <a:bodyPr>
            <a:normAutofit/>
          </a:bodyPr>
          <a:lstStyle/>
          <a:p>
            <a:r>
              <a:rPr lang="en-GB" sz="1600" b="1" i="0" u="none" strike="noStrike" dirty="0">
                <a:solidFill>
                  <a:srgbClr val="000000"/>
                </a:solidFill>
                <a:effectLst/>
                <a:latin typeface="Roboto" panose="02000000000000000000" pitchFamily="2" charset="0"/>
              </a:rPr>
              <a:t>EOSC Future</a:t>
            </a:r>
            <a:r>
              <a:rPr lang="en-GB" sz="1600" b="0" i="0" u="none" strike="noStrike" dirty="0">
                <a:solidFill>
                  <a:srgbClr val="000000"/>
                </a:solidFill>
                <a:effectLst/>
                <a:latin typeface="Roboto" panose="02000000000000000000" pitchFamily="2" charset="0"/>
              </a:rPr>
              <a:t>: in FC4E we are developing new core components that need to be integrated to the current core – this requires support and resources in order to support our adoption of e.g. the EOSC AAI.</a:t>
            </a:r>
            <a:endParaRPr lang="en-GB" sz="1600" dirty="0">
              <a:solidFill>
                <a:srgbClr val="000000"/>
              </a:solidFill>
            </a:endParaRPr>
          </a:p>
          <a:p>
            <a:r>
              <a:rPr lang="fi-FI" sz="1600" b="1" i="0" u="none" strike="noStrike" dirty="0">
                <a:solidFill>
                  <a:srgbClr val="000000"/>
                </a:solidFill>
                <a:effectLst/>
                <a:latin typeface="Roboto" panose="02000000000000000000" pitchFamily="2" charset="0"/>
              </a:rPr>
              <a:t>FAIR-IMPACT</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Joint</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events</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joint</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workshops</a:t>
            </a:r>
            <a:r>
              <a:rPr lang="fi-FI" sz="1600" dirty="0">
                <a:solidFill>
                  <a:srgbClr val="000000"/>
                </a:solidFill>
              </a:rPr>
              <a:t>, </a:t>
            </a:r>
            <a:r>
              <a:rPr lang="fi-FI" sz="1600" dirty="0" err="1">
                <a:solidFill>
                  <a:srgbClr val="000000"/>
                </a:solidFill>
              </a:rPr>
              <a:t>inviting</a:t>
            </a:r>
            <a:r>
              <a:rPr lang="fi-FI" sz="1600" dirty="0">
                <a:solidFill>
                  <a:srgbClr val="000000"/>
                </a:solidFill>
              </a:rPr>
              <a:t> </a:t>
            </a:r>
            <a:r>
              <a:rPr lang="fi-FI" sz="1600" dirty="0" err="1">
                <a:solidFill>
                  <a:srgbClr val="000000"/>
                </a:solidFill>
              </a:rPr>
              <a:t>each</a:t>
            </a:r>
            <a:r>
              <a:rPr lang="fi-FI" sz="1600" dirty="0">
                <a:solidFill>
                  <a:srgbClr val="000000"/>
                </a:solidFill>
              </a:rPr>
              <a:t> </a:t>
            </a:r>
            <a:r>
              <a:rPr lang="fi-FI" sz="1600" dirty="0" err="1">
                <a:solidFill>
                  <a:srgbClr val="000000"/>
                </a:solidFill>
              </a:rPr>
              <a:t>other</a:t>
            </a:r>
            <a:r>
              <a:rPr lang="fi-FI" sz="1600" dirty="0">
                <a:solidFill>
                  <a:srgbClr val="000000"/>
                </a:solidFill>
              </a:rPr>
              <a:t> into </a:t>
            </a:r>
            <a:r>
              <a:rPr lang="fi-FI" sz="1600" dirty="0" err="1">
                <a:solidFill>
                  <a:srgbClr val="000000"/>
                </a:solidFill>
              </a:rPr>
              <a:t>eachother’s</a:t>
            </a:r>
            <a:r>
              <a:rPr lang="fi-FI" sz="1600" dirty="0">
                <a:solidFill>
                  <a:srgbClr val="000000"/>
                </a:solidFill>
              </a:rPr>
              <a:t> </a:t>
            </a:r>
            <a:r>
              <a:rPr lang="fi-FI" sz="1600" dirty="0" err="1">
                <a:solidFill>
                  <a:srgbClr val="000000"/>
                </a:solidFill>
              </a:rPr>
              <a:t>events</a:t>
            </a:r>
            <a:r>
              <a:rPr lang="fi-FI" sz="1600" dirty="0">
                <a:solidFill>
                  <a:srgbClr val="000000"/>
                </a:solidFill>
              </a:rPr>
              <a:t>. </a:t>
            </a:r>
            <a:r>
              <a:rPr lang="fi-FI" sz="1600" b="0" i="0" u="none" strike="noStrike" dirty="0" err="1">
                <a:solidFill>
                  <a:srgbClr val="000000"/>
                </a:solidFill>
                <a:effectLst/>
                <a:latin typeface="Roboto" panose="02000000000000000000" pitchFamily="2" charset="0"/>
              </a:rPr>
              <a:t>Regular</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interaction</a:t>
            </a:r>
            <a:r>
              <a:rPr lang="fi-FI" sz="1600" b="0" i="0" u="none" strike="noStrike" dirty="0">
                <a:solidFill>
                  <a:srgbClr val="000000"/>
                </a:solidFill>
                <a:effectLst/>
                <a:latin typeface="Roboto" panose="02000000000000000000" pitchFamily="2" charset="0"/>
              </a:rPr>
              <a:t> on </a:t>
            </a:r>
            <a:r>
              <a:rPr lang="fi-FI" sz="1600" b="0" i="0" u="none" strike="noStrike" dirty="0" err="1">
                <a:solidFill>
                  <a:srgbClr val="000000"/>
                </a:solidFill>
                <a:effectLst/>
                <a:latin typeface="Roboto" panose="02000000000000000000" pitchFamily="2" charset="0"/>
              </a:rPr>
              <a:t>the</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coordination</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level</a:t>
            </a:r>
            <a:r>
              <a:rPr lang="fi-FI" sz="1600" b="0" i="0" u="none" strike="noStrike" dirty="0">
                <a:solidFill>
                  <a:srgbClr val="000000"/>
                </a:solidFill>
                <a:effectLst/>
                <a:latin typeface="Roboto" panose="02000000000000000000" pitchFamily="2" charset="0"/>
              </a:rPr>
              <a:t>.</a:t>
            </a:r>
          </a:p>
          <a:p>
            <a:r>
              <a:rPr lang="fi-FI" sz="1600" b="1" i="0" u="none" strike="noStrike" dirty="0">
                <a:solidFill>
                  <a:srgbClr val="000000"/>
                </a:solidFill>
                <a:effectLst/>
                <a:latin typeface="Roboto" panose="02000000000000000000" pitchFamily="2" charset="0"/>
              </a:rPr>
              <a:t>Technical </a:t>
            </a:r>
            <a:r>
              <a:rPr lang="fi-FI" sz="1600" b="1" i="0" u="none" strike="noStrike" dirty="0" err="1">
                <a:solidFill>
                  <a:srgbClr val="000000"/>
                </a:solidFill>
                <a:effectLst/>
                <a:latin typeface="Roboto" panose="02000000000000000000" pitchFamily="2" charset="0"/>
              </a:rPr>
              <a:t>Bridging</a:t>
            </a:r>
            <a:r>
              <a:rPr lang="fi-FI" sz="1600" b="1" i="0" u="none" strike="noStrike" dirty="0">
                <a:solidFill>
                  <a:srgbClr val="000000"/>
                </a:solidFill>
                <a:effectLst/>
                <a:latin typeface="Roboto" panose="02000000000000000000" pitchFamily="2" charset="0"/>
              </a:rPr>
              <a:t> Team </a:t>
            </a:r>
            <a:r>
              <a:rPr lang="fi-FI" sz="1600" b="1" i="0" u="none" strike="noStrike" dirty="0" err="1">
                <a:solidFill>
                  <a:srgbClr val="000000"/>
                </a:solidFill>
                <a:effectLst/>
                <a:latin typeface="Roboto" panose="02000000000000000000" pitchFamily="2" charset="0"/>
              </a:rPr>
              <a:t>regularly</a:t>
            </a:r>
            <a:r>
              <a:rPr lang="fi-FI" sz="1600" b="1" i="0" u="none" strike="noStrike" dirty="0">
                <a:solidFill>
                  <a:srgbClr val="000000"/>
                </a:solidFill>
                <a:effectLst/>
                <a:latin typeface="Roboto" panose="02000000000000000000" pitchFamily="2" charset="0"/>
              </a:rPr>
              <a:t> </a:t>
            </a:r>
            <a:r>
              <a:rPr lang="fi-FI" sz="1600" i="0" u="none" strike="noStrike" dirty="0" err="1">
                <a:solidFill>
                  <a:srgbClr val="000000"/>
                </a:solidFill>
                <a:effectLst/>
                <a:latin typeface="Roboto" panose="02000000000000000000" pitchFamily="2" charset="0"/>
              </a:rPr>
              <a:t>interfaces</a:t>
            </a:r>
            <a:r>
              <a:rPr lang="fi-FI" sz="1600" i="0" u="none" strike="noStrike" dirty="0">
                <a:solidFill>
                  <a:srgbClr val="000000"/>
                </a:solidFill>
                <a:effectLst/>
                <a:latin typeface="Roboto" panose="02000000000000000000" pitchFamily="2" charset="0"/>
              </a:rPr>
              <a:t> </a:t>
            </a:r>
            <a:r>
              <a:rPr lang="fi-FI" sz="1600" i="0" u="none" strike="noStrike" dirty="0" err="1">
                <a:solidFill>
                  <a:srgbClr val="000000"/>
                </a:solidFill>
                <a:effectLst/>
                <a:latin typeface="Roboto" panose="02000000000000000000" pitchFamily="2" charset="0"/>
              </a:rPr>
              <a:t>with</a:t>
            </a:r>
            <a:r>
              <a:rPr lang="fi-FI" sz="1600" i="0" u="none" strike="noStrike" dirty="0">
                <a:solidFill>
                  <a:srgbClr val="000000"/>
                </a:solidFill>
                <a:effectLst/>
                <a:latin typeface="Roboto" panose="02000000000000000000" pitchFamily="2" charset="0"/>
              </a:rPr>
              <a:t> </a:t>
            </a:r>
            <a:r>
              <a:rPr lang="fi-FI" sz="1600" i="0" u="none" strike="noStrike" dirty="0" err="1">
                <a:solidFill>
                  <a:srgbClr val="000000"/>
                </a:solidFill>
                <a:effectLst/>
                <a:latin typeface="Roboto" panose="02000000000000000000" pitchFamily="2" charset="0"/>
              </a:rPr>
              <a:t>several</a:t>
            </a:r>
            <a:r>
              <a:rPr lang="fi-FI" sz="1600" i="0" u="none" strike="noStrike" dirty="0">
                <a:solidFill>
                  <a:srgbClr val="000000"/>
                </a:solidFill>
                <a:effectLst/>
                <a:latin typeface="Roboto" panose="02000000000000000000" pitchFamily="2" charset="0"/>
              </a:rPr>
              <a:t> of </a:t>
            </a:r>
            <a:r>
              <a:rPr lang="fi-FI" sz="1600" i="0" u="none" strike="noStrike" dirty="0" err="1">
                <a:solidFill>
                  <a:srgbClr val="000000"/>
                </a:solidFill>
                <a:effectLst/>
                <a:latin typeface="Roboto" panose="02000000000000000000" pitchFamily="2" charset="0"/>
              </a:rPr>
              <a:t>the</a:t>
            </a:r>
            <a:r>
              <a:rPr lang="fi-FI" sz="1600" i="0" u="none" strike="noStrike" dirty="0">
                <a:solidFill>
                  <a:srgbClr val="000000"/>
                </a:solidFill>
                <a:effectLst/>
                <a:latin typeface="Roboto" panose="02000000000000000000" pitchFamily="2" charset="0"/>
              </a:rPr>
              <a:t> </a:t>
            </a:r>
            <a:r>
              <a:rPr lang="fi-FI" sz="1600" i="0" u="none" strike="noStrike" dirty="0" err="1">
                <a:solidFill>
                  <a:srgbClr val="000000"/>
                </a:solidFill>
                <a:effectLst/>
                <a:latin typeface="Roboto" panose="02000000000000000000" pitchFamily="2" charset="0"/>
              </a:rPr>
              <a:t>concurrent</a:t>
            </a:r>
            <a:r>
              <a:rPr lang="fi-FI" sz="1600" i="0" u="none" strike="noStrike" dirty="0">
                <a:solidFill>
                  <a:srgbClr val="000000"/>
                </a:solidFill>
                <a:effectLst/>
                <a:latin typeface="Roboto" panose="02000000000000000000" pitchFamily="2" charset="0"/>
              </a:rPr>
              <a:t> </a:t>
            </a:r>
            <a:r>
              <a:rPr lang="fi-FI" sz="1600" i="0" u="none" strike="noStrike" dirty="0" err="1">
                <a:solidFill>
                  <a:srgbClr val="000000"/>
                </a:solidFill>
                <a:effectLst/>
                <a:latin typeface="Roboto" panose="02000000000000000000" pitchFamily="2" charset="0"/>
              </a:rPr>
              <a:t>projects</a:t>
            </a:r>
            <a:r>
              <a:rPr lang="fi-FI" sz="1600" i="0" u="none" strike="noStrike" dirty="0">
                <a:solidFill>
                  <a:srgbClr val="000000"/>
                </a:solidFill>
                <a:effectLst/>
                <a:latin typeface="Roboto" panose="02000000000000000000" pitchFamily="2" charset="0"/>
              </a:rPr>
              <a:t> (on </a:t>
            </a:r>
            <a:r>
              <a:rPr lang="fi-FI" sz="1600" i="0" u="none" strike="noStrike" dirty="0" err="1">
                <a:solidFill>
                  <a:srgbClr val="000000"/>
                </a:solidFill>
                <a:effectLst/>
                <a:latin typeface="Roboto" panose="02000000000000000000" pitchFamily="2" charset="0"/>
              </a:rPr>
              <a:t>the</a:t>
            </a:r>
            <a:r>
              <a:rPr lang="fi-FI" sz="1600" i="0" u="none" strike="noStrike" dirty="0">
                <a:solidFill>
                  <a:srgbClr val="000000"/>
                </a:solidFill>
                <a:effectLst/>
                <a:latin typeface="Roboto" panose="02000000000000000000" pitchFamily="2" charset="0"/>
              </a:rPr>
              <a:t> </a:t>
            </a:r>
            <a:r>
              <a:rPr lang="fi-FI" sz="1600" i="0" u="none" strike="noStrike" dirty="0" err="1">
                <a:solidFill>
                  <a:srgbClr val="000000"/>
                </a:solidFill>
                <a:effectLst/>
                <a:latin typeface="Roboto" panose="02000000000000000000" pitchFamily="2" charset="0"/>
              </a:rPr>
              <a:t>next</a:t>
            </a:r>
            <a:r>
              <a:rPr lang="fi-FI" sz="1600" i="0" u="none" strike="noStrike" dirty="0">
                <a:solidFill>
                  <a:srgbClr val="000000"/>
                </a:solidFill>
                <a:effectLst/>
                <a:latin typeface="Roboto" panose="02000000000000000000" pitchFamily="2" charset="0"/>
              </a:rPr>
              <a:t> </a:t>
            </a:r>
            <a:r>
              <a:rPr lang="fi-FI" sz="1600" i="0" u="none" strike="noStrike" dirty="0" err="1">
                <a:solidFill>
                  <a:srgbClr val="000000"/>
                </a:solidFill>
                <a:effectLst/>
                <a:latin typeface="Roboto" panose="02000000000000000000" pitchFamily="2" charset="0"/>
              </a:rPr>
              <a:t>slide</a:t>
            </a:r>
            <a:r>
              <a:rPr lang="fi-FI" sz="1600" i="0" u="none" strike="noStrike" dirty="0">
                <a:solidFill>
                  <a:srgbClr val="000000"/>
                </a:solidFill>
                <a:effectLst/>
                <a:latin typeface="Roboto" panose="02000000000000000000" pitchFamily="2" charset="0"/>
              </a:rPr>
              <a:t>). </a:t>
            </a:r>
          </a:p>
          <a:p>
            <a:r>
              <a:rPr lang="en-GB" dirty="0"/>
              <a:t>Participation of the FAIRCORE4EOSC partners to many of the </a:t>
            </a:r>
            <a:r>
              <a:rPr lang="en-GB" b="1" dirty="0"/>
              <a:t>EOSC Association T</a:t>
            </a:r>
            <a:r>
              <a:rPr lang="en-US" b="1" dirty="0"/>
              <a:t>Fs</a:t>
            </a:r>
          </a:p>
          <a:p>
            <a:r>
              <a:rPr lang="en-GB" sz="1600" dirty="0"/>
              <a:t>Participation in the EOSC WGs: </a:t>
            </a:r>
            <a:r>
              <a:rPr lang="en-GB" sz="1600" b="1" dirty="0"/>
              <a:t>HE Coordinators, HE technology, HE IMPACT </a:t>
            </a:r>
            <a:r>
              <a:rPr lang="en-GB" sz="1600" dirty="0"/>
              <a:t>…. (</a:t>
            </a:r>
            <a:r>
              <a:rPr lang="en-GB" sz="1600" b="1" dirty="0"/>
              <a:t>EOSC Focus</a:t>
            </a:r>
            <a:r>
              <a:rPr lang="en-GB" sz="1600" dirty="0"/>
              <a:t>)</a:t>
            </a:r>
          </a:p>
          <a:p>
            <a:r>
              <a:rPr lang="fi-FI" sz="1600" b="0" i="0" u="none" strike="noStrike" dirty="0">
                <a:solidFill>
                  <a:srgbClr val="000000"/>
                </a:solidFill>
                <a:effectLst/>
                <a:latin typeface="Roboto" panose="02000000000000000000" pitchFamily="2" charset="0"/>
              </a:rPr>
              <a:t>Active </a:t>
            </a:r>
            <a:r>
              <a:rPr lang="fi-FI" sz="1600" b="0" i="0" u="none" strike="noStrike" dirty="0" err="1">
                <a:solidFill>
                  <a:srgbClr val="000000"/>
                </a:solidFill>
                <a:effectLst/>
                <a:latin typeface="Roboto" panose="02000000000000000000" pitchFamily="2" charset="0"/>
              </a:rPr>
              <a:t>participation</a:t>
            </a:r>
            <a:r>
              <a:rPr lang="fi-FI" sz="1600" b="0" i="0" u="none" strike="noStrike" dirty="0">
                <a:solidFill>
                  <a:srgbClr val="000000"/>
                </a:solidFill>
                <a:effectLst/>
                <a:latin typeface="Roboto" panose="02000000000000000000" pitchFamily="2" charset="0"/>
              </a:rPr>
              <a:t> in </a:t>
            </a:r>
            <a:r>
              <a:rPr lang="fi-FI" sz="1600" b="1" i="0" u="none" strike="noStrike" dirty="0">
                <a:solidFill>
                  <a:srgbClr val="000000"/>
                </a:solidFill>
                <a:effectLst/>
                <a:latin typeface="Roboto" panose="02000000000000000000" pitchFamily="2" charset="0"/>
              </a:rPr>
              <a:t>RDA, as a </a:t>
            </a:r>
            <a:r>
              <a:rPr lang="fi-FI" sz="1600" b="1" i="0" u="none" strike="noStrike" dirty="0" err="1">
                <a:solidFill>
                  <a:srgbClr val="000000"/>
                </a:solidFill>
                <a:effectLst/>
                <a:latin typeface="Roboto" panose="02000000000000000000" pitchFamily="2" charset="0"/>
              </a:rPr>
              <a:t>representation</a:t>
            </a:r>
            <a:r>
              <a:rPr lang="fi-FI" sz="1600" b="1" i="0" u="none" strike="noStrike" dirty="0">
                <a:solidFill>
                  <a:srgbClr val="000000"/>
                </a:solidFill>
                <a:effectLst/>
                <a:latin typeface="Roboto" panose="02000000000000000000" pitchFamily="2" charset="0"/>
              </a:rPr>
              <a:t> of a </a:t>
            </a:r>
            <a:r>
              <a:rPr lang="fi-FI" sz="1600" b="1" i="0" u="none" strike="noStrike" dirty="0" err="1">
                <a:solidFill>
                  <a:srgbClr val="000000"/>
                </a:solidFill>
                <a:effectLst/>
                <a:latin typeface="Roboto" panose="02000000000000000000" pitchFamily="2" charset="0"/>
              </a:rPr>
              <a:t>global</a:t>
            </a:r>
            <a:r>
              <a:rPr lang="fi-FI" sz="1600" b="1" i="0" u="none" strike="noStrike" dirty="0">
                <a:solidFill>
                  <a:srgbClr val="000000"/>
                </a:solidFill>
                <a:effectLst/>
                <a:latin typeface="Roboto" panose="02000000000000000000" pitchFamily="2" charset="0"/>
              </a:rPr>
              <a:t> </a:t>
            </a:r>
            <a:r>
              <a:rPr lang="fi-FI" sz="1600" b="1" i="0" u="none" strike="noStrike" dirty="0" err="1">
                <a:solidFill>
                  <a:srgbClr val="000000"/>
                </a:solidFill>
                <a:effectLst/>
                <a:latin typeface="Roboto" panose="02000000000000000000" pitchFamily="2" charset="0"/>
              </a:rPr>
              <a:t>audience</a:t>
            </a:r>
            <a:endParaRPr lang="fi-FI" sz="1600" b="1" i="0" u="none" strike="noStrike" dirty="0">
              <a:solidFill>
                <a:srgbClr val="000000"/>
              </a:solidFill>
              <a:effectLst/>
              <a:latin typeface="Roboto" panose="02000000000000000000" pitchFamily="2" charset="0"/>
            </a:endParaRPr>
          </a:p>
          <a:p>
            <a:r>
              <a:rPr lang="fi-FI" sz="1600" b="0" i="0" u="none" strike="noStrike" dirty="0">
                <a:solidFill>
                  <a:srgbClr val="000000"/>
                </a:solidFill>
                <a:effectLst/>
                <a:latin typeface="Roboto" panose="02000000000000000000" pitchFamily="2" charset="0"/>
              </a:rPr>
              <a:t>As </a:t>
            </a:r>
            <a:r>
              <a:rPr lang="fi-FI" sz="1600" b="0" i="0" u="none" strike="noStrike" dirty="0" err="1">
                <a:solidFill>
                  <a:srgbClr val="000000"/>
                </a:solidFill>
                <a:effectLst/>
                <a:latin typeface="Roboto" panose="02000000000000000000" pitchFamily="2" charset="0"/>
              </a:rPr>
              <a:t>the</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implementation</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progresses</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interest</a:t>
            </a:r>
            <a:r>
              <a:rPr lang="fi-FI" sz="1600" b="0" i="0" u="none" strike="noStrike" dirty="0">
                <a:solidFill>
                  <a:srgbClr val="000000"/>
                </a:solidFill>
                <a:effectLst/>
                <a:latin typeface="Roboto" panose="02000000000000000000" pitchFamily="2" charset="0"/>
              </a:rPr>
              <a:t> in </a:t>
            </a:r>
            <a:r>
              <a:rPr lang="fi-FI" sz="1600" b="0" i="0" u="none" strike="noStrike" dirty="0" err="1">
                <a:solidFill>
                  <a:srgbClr val="000000"/>
                </a:solidFill>
                <a:effectLst/>
                <a:latin typeface="Roboto" panose="02000000000000000000" pitchFamily="2" charset="0"/>
              </a:rPr>
              <a:t>the</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outputs</a:t>
            </a:r>
            <a:r>
              <a:rPr lang="fi-FI" sz="1600" b="0" i="0" u="none" strike="noStrike" dirty="0">
                <a:solidFill>
                  <a:srgbClr val="000000"/>
                </a:solidFill>
                <a:effectLst/>
                <a:latin typeface="Roboto" panose="02000000000000000000" pitchFamily="2" charset="0"/>
              </a:rPr>
              <a:t> is </a:t>
            </a:r>
            <a:r>
              <a:rPr lang="fi-FI" sz="1600" b="0" i="0" u="none" strike="noStrike" dirty="0" err="1">
                <a:solidFill>
                  <a:srgbClr val="000000"/>
                </a:solidFill>
                <a:effectLst/>
                <a:latin typeface="Roboto" panose="02000000000000000000" pitchFamily="2" charset="0"/>
              </a:rPr>
              <a:t>picking</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up</a:t>
            </a:r>
            <a:r>
              <a:rPr lang="fi-FI" sz="1600" b="0" i="0" u="none" strike="noStrike" dirty="0">
                <a:solidFill>
                  <a:srgbClr val="000000"/>
                </a:solidFill>
                <a:effectLst/>
                <a:latin typeface="Roboto" panose="02000000000000000000" pitchFamily="2" charset="0"/>
              </a:rPr>
              <a:t>. A </a:t>
            </a:r>
            <a:r>
              <a:rPr lang="fi-FI" sz="1600" b="0" i="0" u="none" strike="noStrike" dirty="0" err="1">
                <a:solidFill>
                  <a:srgbClr val="000000"/>
                </a:solidFill>
                <a:effectLst/>
                <a:latin typeface="Roboto" panose="02000000000000000000" pitchFamily="2" charset="0"/>
              </a:rPr>
              <a:t>LoI</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was</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signed</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recently</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with</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the</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BioDT</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project</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who</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wish</a:t>
            </a:r>
            <a:r>
              <a:rPr lang="fi-FI" sz="1600" b="0" i="0" u="none" strike="noStrike" dirty="0">
                <a:solidFill>
                  <a:srgbClr val="000000"/>
                </a:solidFill>
                <a:effectLst/>
                <a:latin typeface="Roboto" panose="02000000000000000000" pitchFamily="2" charset="0"/>
              </a:rPr>
              <a:t> to </a:t>
            </a:r>
            <a:r>
              <a:rPr lang="fi-FI" sz="1600" b="0" i="0" u="none" strike="noStrike" dirty="0" err="1">
                <a:solidFill>
                  <a:srgbClr val="000000"/>
                </a:solidFill>
                <a:effectLst/>
                <a:latin typeface="Roboto" panose="02000000000000000000" pitchFamily="2" charset="0"/>
              </a:rPr>
              <a:t>use</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our</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outputs</a:t>
            </a:r>
            <a:r>
              <a:rPr lang="fi-FI" sz="1600" b="0" i="0" u="none" strike="noStrike" dirty="0">
                <a:solidFill>
                  <a:srgbClr val="000000"/>
                </a:solidFill>
                <a:effectLst/>
                <a:latin typeface="Roboto" panose="02000000000000000000" pitchFamily="2" charset="0"/>
              </a:rPr>
              <a:t>. More </a:t>
            </a:r>
            <a:r>
              <a:rPr lang="fi-FI" sz="1600" b="0" i="0" u="none" strike="noStrike" dirty="0" err="1">
                <a:solidFill>
                  <a:srgbClr val="000000"/>
                </a:solidFill>
                <a:effectLst/>
                <a:latin typeface="Roboto" panose="02000000000000000000" pitchFamily="2" charset="0"/>
              </a:rPr>
              <a:t>are</a:t>
            </a:r>
            <a:r>
              <a:rPr lang="fi-FI" sz="1600" b="0" i="0" u="none" strike="noStrike" dirty="0">
                <a:solidFill>
                  <a:srgbClr val="000000"/>
                </a:solidFill>
                <a:effectLst/>
                <a:latin typeface="Roboto" panose="02000000000000000000" pitchFamily="2" charset="0"/>
              </a:rPr>
              <a:t> in </a:t>
            </a:r>
            <a:r>
              <a:rPr lang="fi-FI" sz="1600" b="0" i="0" u="none" strike="noStrike" dirty="0" err="1">
                <a:solidFill>
                  <a:srgbClr val="000000"/>
                </a:solidFill>
                <a:effectLst/>
                <a:latin typeface="Roboto" panose="02000000000000000000" pitchFamily="2" charset="0"/>
              </a:rPr>
              <a:t>the</a:t>
            </a:r>
            <a:r>
              <a:rPr lang="fi-FI" sz="1600" b="0" i="0" u="none" strike="noStrike" dirty="0">
                <a:solidFill>
                  <a:srgbClr val="000000"/>
                </a:solidFill>
                <a:effectLst/>
                <a:latin typeface="Roboto" panose="02000000000000000000" pitchFamily="2" charset="0"/>
              </a:rPr>
              <a:t> </a:t>
            </a:r>
            <a:r>
              <a:rPr lang="fi-FI" sz="1600" b="0" i="0" u="none" strike="noStrike" dirty="0" err="1">
                <a:solidFill>
                  <a:srgbClr val="000000"/>
                </a:solidFill>
                <a:effectLst/>
                <a:latin typeface="Roboto" panose="02000000000000000000" pitchFamily="2" charset="0"/>
              </a:rPr>
              <a:t>works</a:t>
            </a:r>
            <a:r>
              <a:rPr lang="fi-FI" sz="1600" b="0" i="0" u="none" strike="noStrike" dirty="0">
                <a:solidFill>
                  <a:srgbClr val="000000"/>
                </a:solidFill>
                <a:effectLst/>
                <a:latin typeface="Roboto" panose="02000000000000000000" pitchFamily="2" charset="0"/>
              </a:rPr>
              <a:t>.</a:t>
            </a:r>
          </a:p>
        </p:txBody>
      </p:sp>
      <p:sp>
        <p:nvSpPr>
          <p:cNvPr id="3" name="Title 2">
            <a:extLst>
              <a:ext uri="{FF2B5EF4-FFF2-40B4-BE49-F238E27FC236}">
                <a16:creationId xmlns:a16="http://schemas.microsoft.com/office/drawing/2014/main" id="{B9BB88A6-0636-22B7-7E9D-E6798F3CF3E9}"/>
              </a:ext>
            </a:extLst>
          </p:cNvPr>
          <p:cNvSpPr>
            <a:spLocks noGrp="1"/>
          </p:cNvSpPr>
          <p:nvPr>
            <p:ph type="title"/>
          </p:nvPr>
        </p:nvSpPr>
        <p:spPr/>
        <p:txBody>
          <a:bodyPr/>
          <a:lstStyle/>
          <a:p>
            <a:r>
              <a:rPr lang="en-BE" dirty="0"/>
              <a:t>Dependencies and Collaborations</a:t>
            </a:r>
          </a:p>
        </p:txBody>
      </p:sp>
      <p:sp>
        <p:nvSpPr>
          <p:cNvPr id="4" name="Slide Number Placeholder 3">
            <a:extLst>
              <a:ext uri="{FF2B5EF4-FFF2-40B4-BE49-F238E27FC236}">
                <a16:creationId xmlns:a16="http://schemas.microsoft.com/office/drawing/2014/main" id="{5BE33610-ECF1-D75D-D2A8-4F40BDF2644C}"/>
              </a:ext>
            </a:extLst>
          </p:cNvPr>
          <p:cNvSpPr>
            <a:spLocks noGrp="1"/>
          </p:cNvSpPr>
          <p:nvPr>
            <p:ph type="sldNum" sz="quarter" idx="12"/>
          </p:nvPr>
        </p:nvSpPr>
        <p:spPr/>
        <p:txBody>
          <a:bodyPr/>
          <a:lstStyle/>
          <a:p>
            <a:fld id="{41814595-6856-9B4E-BECB-F9B7E4876AE1}" type="slidenum">
              <a:rPr lang="nl-NL" smtClean="0"/>
              <a:pPr/>
              <a:t>8</a:t>
            </a:fld>
            <a:endParaRPr lang="nl-NL" dirty="0"/>
          </a:p>
        </p:txBody>
      </p:sp>
      <p:sp>
        <p:nvSpPr>
          <p:cNvPr id="5" name="Text Placeholder 4">
            <a:extLst>
              <a:ext uri="{FF2B5EF4-FFF2-40B4-BE49-F238E27FC236}">
                <a16:creationId xmlns:a16="http://schemas.microsoft.com/office/drawing/2014/main" id="{4B91D436-35B0-5074-DA22-96E732DF95BB}"/>
              </a:ext>
            </a:extLst>
          </p:cNvPr>
          <p:cNvSpPr>
            <a:spLocks noGrp="1"/>
          </p:cNvSpPr>
          <p:nvPr>
            <p:ph type="body" sz="quarter" idx="14"/>
          </p:nvPr>
        </p:nvSpPr>
        <p:spPr/>
        <p:txBody>
          <a:bodyPr/>
          <a:lstStyle/>
          <a:p>
            <a:r>
              <a:rPr lang="fi-FI" dirty="0"/>
              <a:t>FAIRCORE4EOSC</a:t>
            </a:r>
            <a:endParaRPr lang="en-BE" dirty="0"/>
          </a:p>
          <a:p>
            <a:endParaRPr lang="en-BE" dirty="0"/>
          </a:p>
        </p:txBody>
      </p:sp>
      <p:sp>
        <p:nvSpPr>
          <p:cNvPr id="6" name="Footer Placeholder 5">
            <a:extLst>
              <a:ext uri="{FF2B5EF4-FFF2-40B4-BE49-F238E27FC236}">
                <a16:creationId xmlns:a16="http://schemas.microsoft.com/office/drawing/2014/main" id="{C60C05E5-DBE8-7782-1A13-563D509EBF5D}"/>
              </a:ext>
            </a:extLst>
          </p:cNvPr>
          <p:cNvSpPr>
            <a:spLocks noGrp="1"/>
          </p:cNvSpPr>
          <p:nvPr>
            <p:ph type="ftr" sz="quarter" idx="16"/>
          </p:nvPr>
        </p:nvSpPr>
        <p:spPr/>
        <p:txBody>
          <a:bodyPr/>
          <a:lstStyle/>
          <a:p>
            <a:pPr lvl="0"/>
            <a:r>
              <a:rPr lang="nl-NL" dirty="0"/>
              <a:t>FAIRCORE4EOSC </a:t>
            </a:r>
            <a:r>
              <a:rPr lang="en-US" dirty="0"/>
              <a:t>| Tommi Suominen</a:t>
            </a:r>
            <a:endParaRPr lang="en-GB" dirty="0"/>
          </a:p>
        </p:txBody>
      </p:sp>
    </p:spTree>
    <p:extLst>
      <p:ext uri="{BB962C8B-B14F-4D97-AF65-F5344CB8AC3E}">
        <p14:creationId xmlns:p14="http://schemas.microsoft.com/office/powerpoint/2010/main" val="69126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73C4F0C-9598-26E4-BA8A-EAEEBA68A7AF}"/>
              </a:ext>
            </a:extLst>
          </p:cNvPr>
          <p:cNvSpPr>
            <a:spLocks noGrp="1"/>
          </p:cNvSpPr>
          <p:nvPr>
            <p:ph type="title"/>
          </p:nvPr>
        </p:nvSpPr>
        <p:spPr>
          <a:xfrm>
            <a:off x="483580" y="1642549"/>
            <a:ext cx="5082367" cy="603887"/>
          </a:xfrm>
        </p:spPr>
        <p:txBody>
          <a:bodyPr/>
          <a:lstStyle/>
          <a:p>
            <a:r>
              <a:rPr lang="it-IT" dirty="0"/>
              <a:t>Technical Bridging Team</a:t>
            </a:r>
            <a:endParaRPr lang="en-GB" dirty="0"/>
          </a:p>
        </p:txBody>
      </p:sp>
      <p:sp>
        <p:nvSpPr>
          <p:cNvPr id="13" name="Text Placeholder 12">
            <a:extLst>
              <a:ext uri="{FF2B5EF4-FFF2-40B4-BE49-F238E27FC236}">
                <a16:creationId xmlns:a16="http://schemas.microsoft.com/office/drawing/2014/main" id="{0E8EBD3D-4A5F-0250-C299-2E206B189B4E}"/>
              </a:ext>
            </a:extLst>
          </p:cNvPr>
          <p:cNvSpPr>
            <a:spLocks noGrp="1"/>
          </p:cNvSpPr>
          <p:nvPr>
            <p:ph type="body" sz="quarter" idx="14"/>
          </p:nvPr>
        </p:nvSpPr>
        <p:spPr>
          <a:xfrm>
            <a:off x="483580" y="2352244"/>
            <a:ext cx="5082368" cy="364765"/>
          </a:xfrm>
        </p:spPr>
        <p:txBody>
          <a:bodyPr>
            <a:normAutofit fontScale="85000" lnSpcReduction="10000"/>
          </a:bodyPr>
          <a:lstStyle/>
          <a:p>
            <a:r>
              <a:rPr lang="it-IT" dirty="0"/>
              <a:t>Aligning developments with the EOSC ecosystem</a:t>
            </a:r>
            <a:endParaRPr lang="en-GB" dirty="0"/>
          </a:p>
        </p:txBody>
      </p:sp>
      <p:sp>
        <p:nvSpPr>
          <p:cNvPr id="14" name="Content Placeholder 13">
            <a:extLst>
              <a:ext uri="{FF2B5EF4-FFF2-40B4-BE49-F238E27FC236}">
                <a16:creationId xmlns:a16="http://schemas.microsoft.com/office/drawing/2014/main" id="{E4A26073-26B9-2705-DDD2-A47251A34412}"/>
              </a:ext>
            </a:extLst>
          </p:cNvPr>
          <p:cNvSpPr>
            <a:spLocks noGrp="1"/>
          </p:cNvSpPr>
          <p:nvPr>
            <p:ph sz="half" idx="15"/>
          </p:nvPr>
        </p:nvSpPr>
        <p:spPr>
          <a:xfrm>
            <a:off x="483580" y="2972637"/>
            <a:ext cx="5082367" cy="3682163"/>
          </a:xfrm>
        </p:spPr>
        <p:txBody>
          <a:bodyPr/>
          <a:lstStyle/>
          <a:p>
            <a:r>
              <a:rPr lang="en-GB" sz="1600" dirty="0"/>
              <a:t>The Technical Bridging Team will provide a key link between the FAIRCORE4EOSC Technical Steering Group and the relevant interfaces in the Horizon Europe project FAIR-IMPACT.</a:t>
            </a:r>
          </a:p>
          <a:p>
            <a:r>
              <a:rPr lang="en-GB" sz="1600" dirty="0"/>
              <a:t>FAIRCORE4EOSC will interact with the wider EOSC community, through dialogue and joint activities with the EOSC Association, its Task Forces, the EOSC Future project, and other key initiatives.</a:t>
            </a:r>
          </a:p>
        </p:txBody>
      </p:sp>
      <p:sp>
        <p:nvSpPr>
          <p:cNvPr id="2" name="Slide Number Placeholder 1">
            <a:extLst>
              <a:ext uri="{FF2B5EF4-FFF2-40B4-BE49-F238E27FC236}">
                <a16:creationId xmlns:a16="http://schemas.microsoft.com/office/drawing/2014/main" id="{3C7DB71A-8E4A-B116-9BE4-5654BC0DE4C3}"/>
              </a:ext>
            </a:extLst>
          </p:cNvPr>
          <p:cNvSpPr>
            <a:spLocks noGrp="1"/>
          </p:cNvSpPr>
          <p:nvPr>
            <p:ph type="sldNum" sz="quarter" idx="4294967295"/>
          </p:nvPr>
        </p:nvSpPr>
        <p:spPr>
          <a:xfrm>
            <a:off x="9448800" y="6423025"/>
            <a:ext cx="2743200" cy="231775"/>
          </a:xfrm>
        </p:spPr>
        <p:txBody>
          <a:bodyPr/>
          <a:lstStyle/>
          <a:p>
            <a:fld id="{41814595-6856-9B4E-BECB-F9B7E4876AE1}" type="slidenum">
              <a:rPr lang="nl-NL" smtClean="0"/>
              <a:pPr/>
              <a:t>9</a:t>
            </a:fld>
            <a:endParaRPr lang="nl-NL" dirty="0"/>
          </a:p>
        </p:txBody>
      </p:sp>
      <p:grpSp>
        <p:nvGrpSpPr>
          <p:cNvPr id="23" name="Group 22">
            <a:extLst>
              <a:ext uri="{FF2B5EF4-FFF2-40B4-BE49-F238E27FC236}">
                <a16:creationId xmlns:a16="http://schemas.microsoft.com/office/drawing/2014/main" id="{E576B224-42DB-E3AC-7104-502545AE806B}"/>
              </a:ext>
            </a:extLst>
          </p:cNvPr>
          <p:cNvGrpSpPr>
            <a:grpSpLocks noChangeAspect="1"/>
          </p:cNvGrpSpPr>
          <p:nvPr/>
        </p:nvGrpSpPr>
        <p:grpSpPr>
          <a:xfrm>
            <a:off x="6441443" y="2454855"/>
            <a:ext cx="5260756" cy="2375352"/>
            <a:chOff x="1355271" y="5159829"/>
            <a:chExt cx="2947308" cy="1330777"/>
          </a:xfrm>
        </p:grpSpPr>
        <p:sp>
          <p:nvSpPr>
            <p:cNvPr id="22" name="Rectangle: Rounded Corners 21">
              <a:extLst>
                <a:ext uri="{FF2B5EF4-FFF2-40B4-BE49-F238E27FC236}">
                  <a16:creationId xmlns:a16="http://schemas.microsoft.com/office/drawing/2014/main" id="{6D91B9A4-D877-49C3-8622-764473BB5517}"/>
                </a:ext>
              </a:extLst>
            </p:cNvPr>
            <p:cNvSpPr/>
            <p:nvPr/>
          </p:nvSpPr>
          <p:spPr>
            <a:xfrm>
              <a:off x="1355271" y="5159829"/>
              <a:ext cx="2947308" cy="13307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52A9D485-3C5F-1F67-8238-2AA94F620386}"/>
                </a:ext>
              </a:extLst>
            </p:cNvPr>
            <p:cNvPicPr>
              <a:picLocks noChangeAspect="1"/>
            </p:cNvPicPr>
            <p:nvPr/>
          </p:nvPicPr>
          <p:blipFill>
            <a:blip r:embed="rId2"/>
            <a:srcRect/>
            <a:stretch/>
          </p:blipFill>
          <p:spPr>
            <a:xfrm>
              <a:off x="1800155" y="5207202"/>
              <a:ext cx="2057538" cy="329206"/>
            </a:xfrm>
            <a:prstGeom prst="rect">
              <a:avLst/>
            </a:prstGeom>
          </p:spPr>
        </p:pic>
        <p:pic>
          <p:nvPicPr>
            <p:cNvPr id="17" name="Picture 16">
              <a:extLst>
                <a:ext uri="{FF2B5EF4-FFF2-40B4-BE49-F238E27FC236}">
                  <a16:creationId xmlns:a16="http://schemas.microsoft.com/office/drawing/2014/main" id="{A804FAE4-0F2F-29BE-B5DC-13F48AD3010D}"/>
                </a:ext>
              </a:extLst>
            </p:cNvPr>
            <p:cNvPicPr>
              <a:picLocks noChangeAspect="1"/>
            </p:cNvPicPr>
            <p:nvPr/>
          </p:nvPicPr>
          <p:blipFill>
            <a:blip r:embed="rId3"/>
            <a:stretch>
              <a:fillRect/>
            </a:stretch>
          </p:blipFill>
          <p:spPr>
            <a:xfrm>
              <a:off x="1543295" y="6079905"/>
              <a:ext cx="2596563" cy="324571"/>
            </a:xfrm>
            <a:prstGeom prst="rect">
              <a:avLst/>
            </a:prstGeom>
          </p:spPr>
        </p:pic>
        <p:pic>
          <p:nvPicPr>
            <p:cNvPr id="19" name="Picture 18">
              <a:extLst>
                <a:ext uri="{FF2B5EF4-FFF2-40B4-BE49-F238E27FC236}">
                  <a16:creationId xmlns:a16="http://schemas.microsoft.com/office/drawing/2014/main" id="{E1B4C7D4-3C2D-F6BC-5478-8461424788E6}"/>
                </a:ext>
              </a:extLst>
            </p:cNvPr>
            <p:cNvPicPr>
              <a:picLocks noChangeAspect="1"/>
            </p:cNvPicPr>
            <p:nvPr/>
          </p:nvPicPr>
          <p:blipFill>
            <a:blip r:embed="rId4"/>
            <a:stretch>
              <a:fillRect/>
            </a:stretch>
          </p:blipFill>
          <p:spPr>
            <a:xfrm>
              <a:off x="2158498" y="5493296"/>
              <a:ext cx="1512749" cy="568991"/>
            </a:xfrm>
            <a:prstGeom prst="rect">
              <a:avLst/>
            </a:prstGeom>
          </p:spPr>
        </p:pic>
        <p:sp>
          <p:nvSpPr>
            <p:cNvPr id="20" name="Arrow: Curved Right 19">
              <a:extLst>
                <a:ext uri="{FF2B5EF4-FFF2-40B4-BE49-F238E27FC236}">
                  <a16:creationId xmlns:a16="http://schemas.microsoft.com/office/drawing/2014/main" id="{98962313-A849-2524-1DE4-1A9BF96B5351}"/>
                </a:ext>
              </a:extLst>
            </p:cNvPr>
            <p:cNvSpPr/>
            <p:nvPr/>
          </p:nvSpPr>
          <p:spPr>
            <a:xfrm>
              <a:off x="1711587" y="5585183"/>
              <a:ext cx="253093" cy="458810"/>
            </a:xfrm>
            <a:prstGeom prst="curvedRightArrow">
              <a:avLst/>
            </a:prstGeom>
            <a:solidFill>
              <a:srgbClr val="35B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Arrow: Curved Right 20">
              <a:extLst>
                <a:ext uri="{FF2B5EF4-FFF2-40B4-BE49-F238E27FC236}">
                  <a16:creationId xmlns:a16="http://schemas.microsoft.com/office/drawing/2014/main" id="{9631DE29-386B-94CA-21FE-B16F67D26CA3}"/>
                </a:ext>
              </a:extLst>
            </p:cNvPr>
            <p:cNvSpPr/>
            <p:nvPr/>
          </p:nvSpPr>
          <p:spPr>
            <a:xfrm rot="10800000">
              <a:off x="3763594" y="5594964"/>
              <a:ext cx="253093" cy="458810"/>
            </a:xfrm>
            <a:prstGeom prst="curvedRightArrow">
              <a:avLst/>
            </a:prstGeom>
            <a:solidFill>
              <a:srgbClr val="35B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25" name="Picture 24">
            <a:extLst>
              <a:ext uri="{FF2B5EF4-FFF2-40B4-BE49-F238E27FC236}">
                <a16:creationId xmlns:a16="http://schemas.microsoft.com/office/drawing/2014/main" id="{77A71905-FD18-D958-09FD-B7E288E1337A}"/>
              </a:ext>
            </a:extLst>
          </p:cNvPr>
          <p:cNvPicPr>
            <a:picLocks noChangeAspect="1"/>
          </p:cNvPicPr>
          <p:nvPr/>
        </p:nvPicPr>
        <p:blipFill>
          <a:blip r:embed="rId5"/>
          <a:stretch>
            <a:fillRect/>
          </a:stretch>
        </p:blipFill>
        <p:spPr>
          <a:xfrm>
            <a:off x="-5505876" y="4441128"/>
            <a:ext cx="203195" cy="45719"/>
          </a:xfrm>
          <a:prstGeom prst="rect">
            <a:avLst/>
          </a:prstGeom>
        </p:spPr>
      </p:pic>
      <p:pic>
        <p:nvPicPr>
          <p:cNvPr id="1030" name="Picture 6" descr="More info on Funding | EOSC Future Funding Platform">
            <a:extLst>
              <a:ext uri="{FF2B5EF4-FFF2-40B4-BE49-F238E27FC236}">
                <a16:creationId xmlns:a16="http://schemas.microsoft.com/office/drawing/2014/main" id="{CCA1B662-EFF1-91B6-332D-CAE4A09872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443" y="5291641"/>
            <a:ext cx="1069304" cy="57809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622CFEB9-3A6F-CD4E-3C3B-735FF4F2E959}"/>
              </a:ext>
            </a:extLst>
          </p:cNvPr>
          <p:cNvPicPr>
            <a:picLocks noChangeAspect="1"/>
          </p:cNvPicPr>
          <p:nvPr/>
        </p:nvPicPr>
        <p:blipFill>
          <a:blip r:embed="rId5"/>
          <a:stretch>
            <a:fillRect/>
          </a:stretch>
        </p:blipFill>
        <p:spPr>
          <a:xfrm>
            <a:off x="7353365" y="1803663"/>
            <a:ext cx="1190527" cy="267869"/>
          </a:xfrm>
          <a:prstGeom prst="rect">
            <a:avLst/>
          </a:prstGeom>
        </p:spPr>
      </p:pic>
      <p:grpSp>
        <p:nvGrpSpPr>
          <p:cNvPr id="29" name="Group 28">
            <a:extLst>
              <a:ext uri="{FF2B5EF4-FFF2-40B4-BE49-F238E27FC236}">
                <a16:creationId xmlns:a16="http://schemas.microsoft.com/office/drawing/2014/main" id="{2D65EC3F-FF40-82EE-84A2-18FDC1B9B619}"/>
              </a:ext>
            </a:extLst>
          </p:cNvPr>
          <p:cNvGrpSpPr/>
          <p:nvPr/>
        </p:nvGrpSpPr>
        <p:grpSpPr>
          <a:xfrm>
            <a:off x="9354124" y="1711810"/>
            <a:ext cx="1337263" cy="461768"/>
            <a:chOff x="322134" y="5812892"/>
            <a:chExt cx="1337263" cy="461768"/>
          </a:xfrm>
        </p:grpSpPr>
        <p:pic>
          <p:nvPicPr>
            <p:cNvPr id="1032" name="Picture 8" descr="Users group - Free people icons">
              <a:extLst>
                <a:ext uri="{FF2B5EF4-FFF2-40B4-BE49-F238E27FC236}">
                  <a16:creationId xmlns:a16="http://schemas.microsoft.com/office/drawing/2014/main" id="{F9A487F9-FD7F-A63A-F6C9-3B6CEA6023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134" y="5812892"/>
              <a:ext cx="461768" cy="46176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AA98C347-D8C7-3978-2C6D-FD43CAD0C291}"/>
                </a:ext>
              </a:extLst>
            </p:cNvPr>
            <p:cNvSpPr txBox="1"/>
            <p:nvPr/>
          </p:nvSpPr>
          <p:spPr>
            <a:xfrm>
              <a:off x="753380" y="5947299"/>
              <a:ext cx="906017" cy="253916"/>
            </a:xfrm>
            <a:prstGeom prst="rect">
              <a:avLst/>
            </a:prstGeom>
            <a:noFill/>
          </p:spPr>
          <p:txBody>
            <a:bodyPr wrap="none" rtlCol="0">
              <a:spAutoFit/>
            </a:bodyPr>
            <a:lstStyle/>
            <a:p>
              <a:r>
                <a:rPr lang="it-IT" sz="1050" dirty="0">
                  <a:latin typeface="Roboto Light" panose="02000000000000000000" pitchFamily="2" charset="0"/>
                  <a:ea typeface="Roboto Light" panose="02000000000000000000" pitchFamily="2" charset="0"/>
                </a:rPr>
                <a:t>Task Forces</a:t>
              </a:r>
              <a:endParaRPr lang="en-GB" sz="1050" dirty="0">
                <a:latin typeface="Roboto Light" panose="02000000000000000000" pitchFamily="2" charset="0"/>
                <a:ea typeface="Roboto Light" panose="02000000000000000000" pitchFamily="2" charset="0"/>
              </a:endParaRPr>
            </a:p>
          </p:txBody>
        </p:sp>
      </p:grpSp>
      <p:sp>
        <p:nvSpPr>
          <p:cNvPr id="32" name="Arrow: Left-Right 31">
            <a:extLst>
              <a:ext uri="{FF2B5EF4-FFF2-40B4-BE49-F238E27FC236}">
                <a16:creationId xmlns:a16="http://schemas.microsoft.com/office/drawing/2014/main" id="{15D50C4A-989F-1E9C-36FC-D5189E61EDFC}"/>
              </a:ext>
            </a:extLst>
          </p:cNvPr>
          <p:cNvSpPr/>
          <p:nvPr/>
        </p:nvSpPr>
        <p:spPr>
          <a:xfrm rot="5400000">
            <a:off x="7817165" y="4950351"/>
            <a:ext cx="203461" cy="91373"/>
          </a:xfrm>
          <a:prstGeom prst="leftRightArrow">
            <a:avLst/>
          </a:prstGeom>
          <a:solidFill>
            <a:srgbClr val="35B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32EADC7F-90C4-9CD6-3CDA-C7F80DB36175}"/>
              </a:ext>
            </a:extLst>
          </p:cNvPr>
          <p:cNvGrpSpPr/>
          <p:nvPr/>
        </p:nvGrpSpPr>
        <p:grpSpPr>
          <a:xfrm>
            <a:off x="9208945" y="5236109"/>
            <a:ext cx="1510395" cy="690766"/>
            <a:chOff x="4424647" y="5720279"/>
            <a:chExt cx="1510395" cy="690766"/>
          </a:xfrm>
        </p:grpSpPr>
        <p:sp>
          <p:nvSpPr>
            <p:cNvPr id="34" name="TextBox 33">
              <a:extLst>
                <a:ext uri="{FF2B5EF4-FFF2-40B4-BE49-F238E27FC236}">
                  <a16:creationId xmlns:a16="http://schemas.microsoft.com/office/drawing/2014/main" id="{87A23B6A-A416-257A-B43A-4792AD8D4BFC}"/>
                </a:ext>
              </a:extLst>
            </p:cNvPr>
            <p:cNvSpPr txBox="1"/>
            <p:nvPr/>
          </p:nvSpPr>
          <p:spPr>
            <a:xfrm>
              <a:off x="4424647" y="5942734"/>
              <a:ext cx="1035861" cy="253916"/>
            </a:xfrm>
            <a:prstGeom prst="rect">
              <a:avLst/>
            </a:prstGeom>
            <a:noFill/>
          </p:spPr>
          <p:txBody>
            <a:bodyPr wrap="none" rtlCol="0">
              <a:spAutoFit/>
            </a:bodyPr>
            <a:lstStyle/>
            <a:p>
              <a:r>
                <a:rPr lang="it-IT" sz="1050" dirty="0">
                  <a:latin typeface="Roboto Light" panose="02000000000000000000" pitchFamily="2" charset="0"/>
                  <a:ea typeface="Roboto Light" panose="02000000000000000000" pitchFamily="2" charset="0"/>
                </a:rPr>
                <a:t>EOSC projects</a:t>
              </a:r>
              <a:endParaRPr lang="en-GB" sz="1050" dirty="0">
                <a:latin typeface="Roboto Light" panose="02000000000000000000" pitchFamily="2" charset="0"/>
                <a:ea typeface="Roboto Light" panose="02000000000000000000" pitchFamily="2" charset="0"/>
              </a:endParaRPr>
            </a:p>
          </p:txBody>
        </p:sp>
        <p:pic>
          <p:nvPicPr>
            <p:cNvPr id="1034" name="Picture 10">
              <a:extLst>
                <a:ext uri="{FF2B5EF4-FFF2-40B4-BE49-F238E27FC236}">
                  <a16:creationId xmlns:a16="http://schemas.microsoft.com/office/drawing/2014/main" id="{E1B5A280-D2E7-BFBD-8212-315AC16858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4276" y="5720279"/>
              <a:ext cx="690766" cy="690766"/>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Arrow: Left-Right 31">
            <a:extLst>
              <a:ext uri="{FF2B5EF4-FFF2-40B4-BE49-F238E27FC236}">
                <a16:creationId xmlns:a16="http://schemas.microsoft.com/office/drawing/2014/main" id="{F3872EBB-47F1-BC9F-8485-16B7186F5C69}"/>
              </a:ext>
            </a:extLst>
          </p:cNvPr>
          <p:cNvSpPr/>
          <p:nvPr/>
        </p:nvSpPr>
        <p:spPr>
          <a:xfrm rot="5400000">
            <a:off x="9845605" y="4951949"/>
            <a:ext cx="203461" cy="91373"/>
          </a:xfrm>
          <a:prstGeom prst="leftRightArrow">
            <a:avLst/>
          </a:prstGeom>
          <a:solidFill>
            <a:srgbClr val="35B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Left-Right 31">
            <a:extLst>
              <a:ext uri="{FF2B5EF4-FFF2-40B4-BE49-F238E27FC236}">
                <a16:creationId xmlns:a16="http://schemas.microsoft.com/office/drawing/2014/main" id="{53AC016C-1C55-858D-757B-8EF117F8F314}"/>
              </a:ext>
            </a:extLst>
          </p:cNvPr>
          <p:cNvSpPr/>
          <p:nvPr/>
        </p:nvSpPr>
        <p:spPr>
          <a:xfrm rot="5400000">
            <a:off x="7892584" y="2203027"/>
            <a:ext cx="203461" cy="91373"/>
          </a:xfrm>
          <a:prstGeom prst="leftRightArrow">
            <a:avLst/>
          </a:prstGeom>
          <a:solidFill>
            <a:srgbClr val="35B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Left-Right 31">
            <a:extLst>
              <a:ext uri="{FF2B5EF4-FFF2-40B4-BE49-F238E27FC236}">
                <a16:creationId xmlns:a16="http://schemas.microsoft.com/office/drawing/2014/main" id="{CBC03373-F433-EACF-266B-7C0F4972F2A0}"/>
              </a:ext>
            </a:extLst>
          </p:cNvPr>
          <p:cNvSpPr/>
          <p:nvPr/>
        </p:nvSpPr>
        <p:spPr>
          <a:xfrm rot="5400000">
            <a:off x="9921026" y="2203027"/>
            <a:ext cx="203461" cy="91373"/>
          </a:xfrm>
          <a:prstGeom prst="leftRightArrow">
            <a:avLst/>
          </a:prstGeom>
          <a:solidFill>
            <a:srgbClr val="35B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3">
            <a:extLst>
              <a:ext uri="{FF2B5EF4-FFF2-40B4-BE49-F238E27FC236}">
                <a16:creationId xmlns:a16="http://schemas.microsoft.com/office/drawing/2014/main" id="{52CD9AFF-22DB-B927-638B-71CFAAAFCE8C}"/>
              </a:ext>
            </a:extLst>
          </p:cNvPr>
          <p:cNvSpPr>
            <a:spLocks noGrp="1"/>
          </p:cNvSpPr>
          <p:nvPr>
            <p:ph type="body" sz="quarter" idx="16" hasCustomPrompt="1"/>
          </p:nvPr>
        </p:nvSpPr>
        <p:spPr>
          <a:xfrm>
            <a:off x="241300" y="6423025"/>
            <a:ext cx="5203825" cy="231775"/>
          </a:xfrm>
        </p:spPr>
        <p:txBody>
          <a:bodyPr/>
          <a:lstStyle>
            <a:lvl1pPr marL="0" indent="0">
              <a:buNone/>
              <a:defRPr sz="900"/>
            </a:lvl1pPr>
          </a:lstStyle>
          <a:p>
            <a:pPr lvl="0"/>
            <a:r>
              <a:rPr lang="nl-NL" dirty="0"/>
              <a:t>FAIRCORE4EOSC </a:t>
            </a:r>
            <a:r>
              <a:rPr lang="en-US" dirty="0"/>
              <a:t>| Tommi Suominen</a:t>
            </a:r>
            <a:endParaRPr lang="en-GB" dirty="0"/>
          </a:p>
        </p:txBody>
      </p:sp>
    </p:spTree>
    <p:extLst>
      <p:ext uri="{BB962C8B-B14F-4D97-AF65-F5344CB8AC3E}">
        <p14:creationId xmlns:p14="http://schemas.microsoft.com/office/powerpoint/2010/main" val="104180405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91C56FE-5A9B-C24A-AFFA-133FB1C68414}" vid="{5FCD33CA-DC53-7B43-958E-3CD65528C4D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737CA0440CB947B17CA0D6EBAF2777" ma:contentTypeVersion="0" ma:contentTypeDescription="Create a new document." ma:contentTypeScope="" ma:versionID="a0499d7623599626af3932435aec8437">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FDA5C6-6DE5-41E7-8429-D4F577752BE1}"/>
</file>

<file path=customXml/itemProps2.xml><?xml version="1.0" encoding="utf-8"?>
<ds:datastoreItem xmlns:ds="http://schemas.openxmlformats.org/officeDocument/2006/customXml" ds:itemID="{CB737BF0-0089-4558-85D0-41CC058B28E6}"/>
</file>

<file path=customXml/itemProps3.xml><?xml version="1.0" encoding="utf-8"?>
<ds:datastoreItem xmlns:ds="http://schemas.openxmlformats.org/officeDocument/2006/customXml" ds:itemID="{748B32F2-D3C1-4B20-97B2-2B402A71EDC9}"/>
</file>

<file path=docProps/app.xml><?xml version="1.0" encoding="utf-8"?>
<Properties xmlns="http://schemas.openxmlformats.org/officeDocument/2006/extended-properties" xmlns:vt="http://schemas.openxmlformats.org/officeDocument/2006/docPropsVTypes">
  <Template>Kantoorthema</Template>
  <TotalTime>1846</TotalTime>
  <Words>1318</Words>
  <Application>Microsoft Office PowerPoint</Application>
  <PresentationFormat>Widescreen</PresentationFormat>
  <Paragraphs>104</Paragraphs>
  <Slides>11</Slides>
  <Notes>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Roboto</vt:lpstr>
      <vt:lpstr>Roboto Light</vt:lpstr>
      <vt:lpstr>Kantoorthema</vt:lpstr>
      <vt:lpstr>FAIRCORE4EOSC in a nutshell</vt:lpstr>
      <vt:lpstr>Key Contributions to EOSC SRIA </vt:lpstr>
      <vt:lpstr>Challenges addressed </vt:lpstr>
      <vt:lpstr>FAIRCORE4EOSC develops 9 new EOSC CORE components to address gaps identified in the SRIA</vt:lpstr>
      <vt:lpstr>Contributions areas according to the EOSC SRIA </vt:lpstr>
      <vt:lpstr>Key impacts</vt:lpstr>
      <vt:lpstr>Key impacts and deliverables</vt:lpstr>
      <vt:lpstr>Dependencies and Collaborations</vt:lpstr>
      <vt:lpstr>Technical Bridging Team</vt:lpstr>
      <vt:lpstr>Sustainability and interoperability are key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 Gusenheimer</dc:creator>
  <cp:lastModifiedBy>Tommi Suominen</cp:lastModifiedBy>
  <cp:revision>30</cp:revision>
  <dcterms:created xsi:type="dcterms:W3CDTF">2023-06-05T12:30:30Z</dcterms:created>
  <dcterms:modified xsi:type="dcterms:W3CDTF">2023-06-15T07:57:26Z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2023-06-09T10:04:54Z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26090116-f8b9-4873-bd6a-93203bebac80</vt:lpwstr>
  </property>
  <property fmtid="{D5CDD505-2E9C-101B-9397-08002B2CF9AE}" pid="8" name="MSIP_Label_6bd9ddd1-4d20-43f6-abfa-fc3c07406f94_ContentBits">
    <vt:lpwstr>0</vt:lpwstr>
  </property>
  <property fmtid="{D5CDD505-2E9C-101B-9397-08002B2CF9AE}" pid="9" name="ContentTypeId">
    <vt:lpwstr>0x0101005C737CA0440CB947B17CA0D6EBAF2777</vt:lpwstr>
  </property>
  <property fmtid="{D5CDD505-2E9C-101B-9397-08002B2CF9AE}" pid="10" name="Order">
    <vt:r8>436600</vt:r8>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ies>
</file>