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SyQwKbfCzEFCNrvVtNddnCGhn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8" Type="http://schemas.openxmlformats.org/officeDocument/2006/relationships/slide" Target="slides/slide4.xml"/><Relationship Id="rId21" Type="http://customschemas.google.com/relationships/presentationmetadata" Target="meta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7" Type="http://schemas.openxmlformats.org/officeDocument/2006/relationships/slide" Target="slides/slide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24" Type="http://schemas.openxmlformats.org/officeDocument/2006/relationships/customXml" Target="../customXml/item3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5ab22b46b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g245ab22b46b_1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5ab22b46b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245ab22b46b_1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5ab22b46b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g245ab22b46b_1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94b0580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2494b05800c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2081e1d2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252081e1d27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52081e1d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" name="Google Shape;47;g252081e1d2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5ab22b46b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245ab22b46b_1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2081e1d2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252081e1d27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2081e1d2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252081e1d27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5ab22b46b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245ab22b46b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5ab22b46b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245ab22b46b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238e0102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25238e0102e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7110800" y="1983024"/>
            <a:ext cx="501272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1A3D8"/>
              </a:buClr>
              <a:buSzPts val="4000"/>
              <a:buFont typeface="Calibri"/>
              <a:buNone/>
              <a:defRPr sz="4000">
                <a:solidFill>
                  <a:srgbClr val="71A3D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7110800" y="4581715"/>
            <a:ext cx="4995216" cy="12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707C"/>
              </a:buClr>
              <a:buSzPts val="2400"/>
              <a:buFont typeface="Calibri"/>
              <a:buNone/>
              <a:defRPr sz="2400">
                <a:solidFill>
                  <a:srgbClr val="6C707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2792627" y="681037"/>
            <a:ext cx="8674443" cy="781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2" type="body"/>
          </p:nvPr>
        </p:nvSpPr>
        <p:spPr>
          <a:xfrm>
            <a:off x="5081827" y="6535645"/>
            <a:ext cx="2855913" cy="278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3" type="body"/>
          </p:nvPr>
        </p:nvSpPr>
        <p:spPr>
          <a:xfrm>
            <a:off x="849132" y="6535645"/>
            <a:ext cx="2855913" cy="278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7"/>
          <p:cNvSpPr txBox="1"/>
          <p:nvPr/>
        </p:nvSpPr>
        <p:spPr>
          <a:xfrm>
            <a:off x="10660675" y="6488550"/>
            <a:ext cx="689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it-IT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HANK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idx="1" type="subTitle"/>
          </p:nvPr>
        </p:nvSpPr>
        <p:spPr>
          <a:xfrm>
            <a:off x="3630511" y="1057246"/>
            <a:ext cx="4930978" cy="1416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8"/>
          <p:cNvSpPr txBox="1"/>
          <p:nvPr/>
        </p:nvSpPr>
        <p:spPr>
          <a:xfrm>
            <a:off x="5455258" y="4760076"/>
            <a:ext cx="3303150" cy="363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libri"/>
              <a:buNone/>
            </a:pPr>
            <a:r>
              <a:rPr b="0" i="0" lang="it-IT" sz="18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/company/fair-impact-eu-project</a:t>
            </a:r>
            <a:endParaRPr b="0" i="0" sz="1800" u="none" cap="none" strike="noStrik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8"/>
          <p:cNvSpPr txBox="1"/>
          <p:nvPr/>
        </p:nvSpPr>
        <p:spPr>
          <a:xfrm>
            <a:off x="3818156" y="4771090"/>
            <a:ext cx="1733004" cy="363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libri"/>
              <a:buNone/>
            </a:pPr>
            <a:r>
              <a:rPr b="0" i="0" lang="it-IT" sz="18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@fairimpact_eu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2" type="body"/>
          </p:nvPr>
        </p:nvSpPr>
        <p:spPr>
          <a:xfrm>
            <a:off x="5081827" y="6535645"/>
            <a:ext cx="2855913" cy="278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3" type="body"/>
          </p:nvPr>
        </p:nvSpPr>
        <p:spPr>
          <a:xfrm>
            <a:off x="849132" y="6535645"/>
            <a:ext cx="2855913" cy="278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9"/>
          <p:cNvSpPr txBox="1"/>
          <p:nvPr/>
        </p:nvSpPr>
        <p:spPr>
          <a:xfrm>
            <a:off x="10660675" y="6488550"/>
            <a:ext cx="689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it-IT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2792627" y="681037"/>
            <a:ext cx="8674443" cy="781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5081827" y="6535645"/>
            <a:ext cx="2855913" cy="278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849132" y="6535645"/>
            <a:ext cx="2855913" cy="278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/>
        </p:nvSpPr>
        <p:spPr>
          <a:xfrm>
            <a:off x="10660675" y="6488550"/>
            <a:ext cx="689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it-IT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5081827" y="6535645"/>
            <a:ext cx="2855913" cy="278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2" type="body"/>
          </p:nvPr>
        </p:nvSpPr>
        <p:spPr>
          <a:xfrm>
            <a:off x="849132" y="6535645"/>
            <a:ext cx="2855913" cy="278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1"/>
          <p:cNvSpPr txBox="1"/>
          <p:nvPr/>
        </p:nvSpPr>
        <p:spPr>
          <a:xfrm>
            <a:off x="10660675" y="6488550"/>
            <a:ext cx="689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it-IT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2496065" y="808383"/>
            <a:ext cx="8857735" cy="7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2D2C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4922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46696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4922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34.png"/><Relationship Id="rId10" Type="http://schemas.openxmlformats.org/officeDocument/2006/relationships/image" Target="../media/image40.png"/><Relationship Id="rId9" Type="http://schemas.openxmlformats.org/officeDocument/2006/relationships/image" Target="../media/image31.png"/><Relationship Id="rId5" Type="http://schemas.openxmlformats.org/officeDocument/2006/relationships/image" Target="../media/image28.png"/><Relationship Id="rId6" Type="http://schemas.openxmlformats.org/officeDocument/2006/relationships/image" Target="../media/image25.png"/><Relationship Id="rId7" Type="http://schemas.openxmlformats.org/officeDocument/2006/relationships/image" Target="../media/image42.png"/><Relationship Id="rId8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image" Target="../media/image37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27.png"/><Relationship Id="rId5" Type="http://schemas.openxmlformats.org/officeDocument/2006/relationships/hyperlink" Target="https://fair-impact.eu/fair-impact-workplan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41.png"/><Relationship Id="rId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>
            <p:ph type="ctrTitle"/>
          </p:nvPr>
        </p:nvSpPr>
        <p:spPr>
          <a:xfrm>
            <a:off x="6900875" y="1850074"/>
            <a:ext cx="5012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it-IT"/>
              <a:t>Contribution of FAIR-IMPACT to the objectives of the EOSC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it-IT"/>
              <a:t>Strategic Research Innovation Agenda (SRIA)</a:t>
            </a:r>
            <a:endParaRPr/>
          </a:p>
        </p:txBody>
      </p:sp>
      <p:sp>
        <p:nvSpPr>
          <p:cNvPr id="44" name="Google Shape;44;p1"/>
          <p:cNvSpPr txBox="1"/>
          <p:nvPr>
            <p:ph idx="1" type="subTitle"/>
          </p:nvPr>
        </p:nvSpPr>
        <p:spPr>
          <a:xfrm>
            <a:off x="5937650" y="4483750"/>
            <a:ext cx="5976000" cy="12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707C"/>
              </a:buClr>
              <a:buSzPts val="2400"/>
              <a:buFont typeface="Calibri"/>
              <a:buNone/>
            </a:pPr>
            <a:r>
              <a:rPr lang="it-IT"/>
              <a:t>Vasso Kalaitzi, Ingrid Dillo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707C"/>
              </a:buClr>
              <a:buSzPts val="2400"/>
              <a:buFont typeface="Calibri"/>
              <a:buNone/>
            </a:pPr>
            <a:r>
              <a:rPr lang="it-IT"/>
              <a:t>15.06.2023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5ab22b46b_1_21"/>
          <p:cNvSpPr txBox="1"/>
          <p:nvPr>
            <p:ph type="title"/>
          </p:nvPr>
        </p:nvSpPr>
        <p:spPr>
          <a:xfrm>
            <a:off x="540225" y="681025"/>
            <a:ext cx="115551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</a:pPr>
            <a:r>
              <a:rPr lang="it-IT" sz="2700"/>
              <a:t>Contribution to EOSC SRIA per action area: EOSC Interoperability Framework</a:t>
            </a:r>
            <a:endParaRPr/>
          </a:p>
        </p:txBody>
      </p:sp>
      <p:sp>
        <p:nvSpPr>
          <p:cNvPr id="149" name="Google Shape;149;g245ab22b46b_1_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b="1" lang="it-IT"/>
              <a:t>FAIR-IMPACT dedicated WP6 on </a:t>
            </a:r>
            <a:r>
              <a:rPr lang="it-IT"/>
              <a:t>Designing and promoting interoperability mechanisms across domains and institutions and foster global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lang="it-IT"/>
              <a:t>alignment of FAIR frameworks.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 b="1"/>
          </a:p>
          <a:p>
            <a:pPr indent="-31718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b="1" lang="it-IT"/>
              <a:t>Key actions: </a:t>
            </a:r>
            <a:endParaRPr b="1"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Semantic and Technical core interoperability across domains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Legal and Organisational interoperability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Interoperability within the EOSC ecosystem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-31718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b="1" lang="it-IT"/>
              <a:t>Expected results</a:t>
            </a:r>
            <a:endParaRPr b="1"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Guidelines for the usage of components for technical and semantic interoperability in cross-domain use cases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Core metadata schema for legal interoperability 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MoU and Service Level Agreement templates for data interoperability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Cross-domain recommendations and feedback for the EOSC Interoperability Framework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/>
              <a:t>Specific Impact #4: Increased data accessibility for researchers and other European data users and stakeholders.</a:t>
            </a:r>
            <a:endParaRPr/>
          </a:p>
        </p:txBody>
      </p:sp>
      <p:sp>
        <p:nvSpPr>
          <p:cNvPr id="150" name="Google Shape;150;g245ab22b46b_1_21"/>
          <p:cNvSpPr txBox="1"/>
          <p:nvPr>
            <p:ph idx="2" type="body"/>
          </p:nvPr>
        </p:nvSpPr>
        <p:spPr>
          <a:xfrm>
            <a:off x="5081827" y="653564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" name="Google Shape;151;g245ab22b46b_1_21"/>
          <p:cNvSpPr txBox="1"/>
          <p:nvPr>
            <p:ph idx="3" type="body"/>
          </p:nvPr>
        </p:nvSpPr>
        <p:spPr>
          <a:xfrm>
            <a:off x="729932" y="654029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5ab22b46b_1_28"/>
          <p:cNvSpPr txBox="1"/>
          <p:nvPr>
            <p:ph type="title"/>
          </p:nvPr>
        </p:nvSpPr>
        <p:spPr>
          <a:xfrm>
            <a:off x="2760627" y="472212"/>
            <a:ext cx="86745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</a:pPr>
            <a:r>
              <a:rPr lang="it-IT"/>
              <a:t>Also contributing to:</a:t>
            </a:r>
            <a:endParaRPr/>
          </a:p>
        </p:txBody>
      </p:sp>
      <p:sp>
        <p:nvSpPr>
          <p:cNvPr id="157" name="Google Shape;157;g245ab22b46b_1_28"/>
          <p:cNvSpPr txBox="1"/>
          <p:nvPr>
            <p:ph idx="1" type="body"/>
          </p:nvPr>
        </p:nvSpPr>
        <p:spPr>
          <a:xfrm>
            <a:off x="414525" y="1056975"/>
            <a:ext cx="11242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/>
              <a:t>Rules of participation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/>
              <a:t>Landscape monitoring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/>
              <a:t>Aligning expected results with previous EOSC developments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8" name="Google Shape;158;g245ab22b46b_1_28"/>
          <p:cNvSpPr txBox="1"/>
          <p:nvPr>
            <p:ph idx="2" type="body"/>
          </p:nvPr>
        </p:nvSpPr>
        <p:spPr>
          <a:xfrm>
            <a:off x="5081827" y="653564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9" name="Google Shape;159;g245ab22b46b_1_28"/>
          <p:cNvSpPr txBox="1"/>
          <p:nvPr>
            <p:ph idx="3" type="body"/>
          </p:nvPr>
        </p:nvSpPr>
        <p:spPr>
          <a:xfrm>
            <a:off x="729932" y="654029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60" name="Google Shape;160;g245ab22b46b_1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325" y="2515548"/>
            <a:ext cx="2841641" cy="9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45ab22b46b_1_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525" y="4670913"/>
            <a:ext cx="6908100" cy="3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45ab22b46b_1_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6975" y="2515549"/>
            <a:ext cx="2490061" cy="9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45ab22b46b_1_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00073" y="827160"/>
            <a:ext cx="2144432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45ab22b46b_1_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1200" y="2602174"/>
            <a:ext cx="3154258" cy="9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45ab22b46b_1_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4525" y="3690250"/>
            <a:ext cx="4563968" cy="98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45ab22b46b_1_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407125" y="2329063"/>
            <a:ext cx="2637375" cy="18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45ab22b46b_1_28"/>
          <p:cNvSpPr txBox="1"/>
          <p:nvPr/>
        </p:nvSpPr>
        <p:spPr>
          <a:xfrm>
            <a:off x="497200" y="5030400"/>
            <a:ext cx="11367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/>
              <a:t>Specific Impact #5:</a:t>
            </a:r>
            <a:r>
              <a:rPr b="1" lang="it-IT" sz="1600"/>
              <a:t> Active, engaged and informed research communities supporting the implementation of an operational, open and FAIR EOSC ecosystem through increased uptake and adoption at cross-domain and pan-European level.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/>
              <a:t>Specific Impact #6: Clear and functioning mechanisms for supporting the governance, coordination, and collaboration activities carried out by the EOSC Partnership.</a:t>
            </a:r>
            <a:endParaRPr b="1"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5ab22b46b_1_42"/>
          <p:cNvSpPr txBox="1"/>
          <p:nvPr>
            <p:ph type="title"/>
          </p:nvPr>
        </p:nvSpPr>
        <p:spPr>
          <a:xfrm>
            <a:off x="2777777" y="685612"/>
            <a:ext cx="86745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</a:pPr>
            <a:r>
              <a:rPr lang="it-IT"/>
              <a:t>FAIR-IMPACT Integrated Use cases</a:t>
            </a:r>
            <a:endParaRPr/>
          </a:p>
        </p:txBody>
      </p:sp>
      <p:sp>
        <p:nvSpPr>
          <p:cNvPr id="173" name="Google Shape;173;g245ab22b46b_1_42"/>
          <p:cNvSpPr txBox="1"/>
          <p:nvPr>
            <p:ph idx="2" type="body"/>
          </p:nvPr>
        </p:nvSpPr>
        <p:spPr>
          <a:xfrm>
            <a:off x="5081827" y="653564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4" name="Google Shape;174;g245ab22b46b_1_42"/>
          <p:cNvSpPr txBox="1"/>
          <p:nvPr>
            <p:ph idx="3" type="body"/>
          </p:nvPr>
        </p:nvSpPr>
        <p:spPr>
          <a:xfrm>
            <a:off x="729932" y="654029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75" name="Google Shape;175;g245ab22b46b_1_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775" y="1348147"/>
            <a:ext cx="6744874" cy="31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45ab22b46b_1_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7625" y="4542300"/>
            <a:ext cx="6901301" cy="2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94b05800c_0_43"/>
          <p:cNvSpPr txBox="1"/>
          <p:nvPr>
            <p:ph type="title"/>
          </p:nvPr>
        </p:nvSpPr>
        <p:spPr>
          <a:xfrm>
            <a:off x="2777777" y="685612"/>
            <a:ext cx="86745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</a:pPr>
            <a:r>
              <a:rPr lang="it-IT"/>
              <a:t>Sister project collaboration</a:t>
            </a:r>
            <a:endParaRPr/>
          </a:p>
        </p:txBody>
      </p:sp>
      <p:sp>
        <p:nvSpPr>
          <p:cNvPr id="182" name="Google Shape;182;g2494b05800c_0_43"/>
          <p:cNvSpPr txBox="1"/>
          <p:nvPr>
            <p:ph idx="2" type="body"/>
          </p:nvPr>
        </p:nvSpPr>
        <p:spPr>
          <a:xfrm>
            <a:off x="5081827" y="653564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3" name="Google Shape;183;g2494b05800c_0_43"/>
          <p:cNvSpPr txBox="1"/>
          <p:nvPr>
            <p:ph idx="3" type="body"/>
          </p:nvPr>
        </p:nvSpPr>
        <p:spPr>
          <a:xfrm>
            <a:off x="729932" y="654029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84" name="Google Shape;184;g2494b05800c_0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725" y="1466795"/>
            <a:ext cx="10854550" cy="453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2081e1d27_0_71"/>
          <p:cNvSpPr txBox="1"/>
          <p:nvPr>
            <p:ph type="title"/>
          </p:nvPr>
        </p:nvSpPr>
        <p:spPr>
          <a:xfrm>
            <a:off x="8052150" y="2759037"/>
            <a:ext cx="38403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</a:pPr>
            <a:r>
              <a:rPr lang="it-IT"/>
              <a:t>Target stakeholders and other collaborations</a:t>
            </a:r>
            <a:endParaRPr/>
          </a:p>
        </p:txBody>
      </p:sp>
      <p:sp>
        <p:nvSpPr>
          <p:cNvPr id="190" name="Google Shape;190;g252081e1d27_0_71"/>
          <p:cNvSpPr txBox="1"/>
          <p:nvPr>
            <p:ph idx="2" type="body"/>
          </p:nvPr>
        </p:nvSpPr>
        <p:spPr>
          <a:xfrm>
            <a:off x="5081827" y="653564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1" name="Google Shape;191;g252081e1d27_0_71"/>
          <p:cNvSpPr txBox="1"/>
          <p:nvPr>
            <p:ph idx="3" type="body"/>
          </p:nvPr>
        </p:nvSpPr>
        <p:spPr>
          <a:xfrm>
            <a:off x="729932" y="654029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92" name="Google Shape;192;g252081e1d27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937823" cy="6759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"/>
          <p:cNvSpPr txBox="1"/>
          <p:nvPr>
            <p:ph type="title"/>
          </p:nvPr>
        </p:nvSpPr>
        <p:spPr>
          <a:xfrm>
            <a:off x="2792627" y="681037"/>
            <a:ext cx="8674443" cy="781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</a:pPr>
            <a:r>
              <a:rPr lang="it-IT"/>
              <a:t>FAIR IMPACT Overall objective</a:t>
            </a:r>
            <a:endParaRPr/>
          </a:p>
        </p:txBody>
      </p:sp>
      <p:sp>
        <p:nvSpPr>
          <p:cNvPr id="198" name="Google Shape;198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9" name="Google Shape;199;p3"/>
          <p:cNvSpPr txBox="1"/>
          <p:nvPr>
            <p:ph idx="2" type="body"/>
          </p:nvPr>
        </p:nvSpPr>
        <p:spPr>
          <a:xfrm>
            <a:off x="5081827" y="6535645"/>
            <a:ext cx="2855913" cy="278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0" name="Google Shape;200;p3"/>
          <p:cNvSpPr txBox="1"/>
          <p:nvPr>
            <p:ph idx="3" type="body"/>
          </p:nvPr>
        </p:nvSpPr>
        <p:spPr>
          <a:xfrm>
            <a:off x="729932" y="654029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01" name="Google Shape;2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300" y="681025"/>
            <a:ext cx="11237651" cy="52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 txBox="1"/>
          <p:nvPr>
            <p:ph idx="1" type="subTitle"/>
          </p:nvPr>
        </p:nvSpPr>
        <p:spPr>
          <a:xfrm>
            <a:off x="3630511" y="1057246"/>
            <a:ext cx="4930978" cy="1416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52081e1d27_0_0"/>
          <p:cNvSpPr txBox="1"/>
          <p:nvPr>
            <p:ph type="title"/>
          </p:nvPr>
        </p:nvSpPr>
        <p:spPr>
          <a:xfrm>
            <a:off x="2792627" y="681037"/>
            <a:ext cx="86745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</a:pPr>
            <a:r>
              <a:rPr lang="it-IT"/>
              <a:t>FAIR-IMPACT in a nutshell</a:t>
            </a:r>
            <a:endParaRPr/>
          </a:p>
        </p:txBody>
      </p:sp>
      <p:sp>
        <p:nvSpPr>
          <p:cNvPr id="50" name="Google Shape;50;g252081e1d27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" name="Google Shape;51;g252081e1d27_0_0"/>
          <p:cNvSpPr txBox="1"/>
          <p:nvPr>
            <p:ph idx="2" type="body"/>
          </p:nvPr>
        </p:nvSpPr>
        <p:spPr>
          <a:xfrm>
            <a:off x="5081827" y="653564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2" name="Google Shape;52;g252081e1d27_0_0"/>
          <p:cNvSpPr txBox="1"/>
          <p:nvPr>
            <p:ph idx="3" type="body"/>
          </p:nvPr>
        </p:nvSpPr>
        <p:spPr>
          <a:xfrm>
            <a:off x="729932" y="654029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gility in the Nutshell“ - Coverdale Austria" id="53" name="Google Shape;53;g252081e1d27_0_0"/>
          <p:cNvPicPr preferRelativeResize="0"/>
          <p:nvPr/>
        </p:nvPicPr>
        <p:blipFill rotWithShape="1">
          <a:blip r:embed="rId4">
            <a:alphaModFix amt="35000"/>
          </a:blip>
          <a:srcRect b="0" l="0" r="0" t="9796"/>
          <a:stretch/>
        </p:blipFill>
        <p:spPr>
          <a:xfrm>
            <a:off x="1083825" y="1251500"/>
            <a:ext cx="9590825" cy="523562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252081e1d27_0_0"/>
          <p:cNvSpPr txBox="1"/>
          <p:nvPr/>
        </p:nvSpPr>
        <p:spPr>
          <a:xfrm>
            <a:off x="657925" y="1731300"/>
            <a:ext cx="3000000" cy="3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2D2C5A"/>
                </a:solidFill>
                <a:latin typeface="Calibri"/>
                <a:ea typeface="Calibri"/>
                <a:cs typeface="Calibri"/>
                <a:sym typeface="Calibri"/>
              </a:rPr>
              <a:t>Call HORIZON-INFRA-2021-EOSC-01-05</a:t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it-IT" sz="1700" u="none" cap="none" strike="noStrike">
                <a:solidFill>
                  <a:srgbClr val="2D2C5A"/>
                </a:solidFill>
                <a:latin typeface="Calibri"/>
                <a:ea typeface="Calibri"/>
                <a:cs typeface="Calibri"/>
                <a:sym typeface="Calibri"/>
              </a:rPr>
              <a:t>Enabling discovery and interoperability of federated research objects across scientific communities</a:t>
            </a:r>
            <a:endParaRPr b="0" i="1" sz="17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2D2C5A"/>
                </a:solidFill>
                <a:latin typeface="Calibri"/>
                <a:ea typeface="Calibri"/>
                <a:cs typeface="Calibri"/>
                <a:sym typeface="Calibri"/>
              </a:rPr>
              <a:t>Expanding FAIR solutions in Europe</a:t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2D2C5A"/>
                </a:solidFill>
                <a:latin typeface="Calibri"/>
                <a:ea typeface="Calibri"/>
                <a:cs typeface="Calibri"/>
                <a:sym typeface="Calibri"/>
              </a:rPr>
              <a:t>Partly following up on FAIRsFAIR</a:t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52081e1d27_0_0"/>
          <p:cNvSpPr txBox="1"/>
          <p:nvPr/>
        </p:nvSpPr>
        <p:spPr>
          <a:xfrm>
            <a:off x="4446625" y="2472825"/>
            <a:ext cx="3000000" cy="27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2D2C5A"/>
                </a:solidFill>
                <a:latin typeface="Calibri"/>
                <a:ea typeface="Calibri"/>
                <a:cs typeface="Calibri"/>
                <a:sym typeface="Calibri"/>
              </a:rPr>
              <a:t>Coordination and Support Action</a:t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2D2C5A"/>
                </a:solidFill>
                <a:latin typeface="Calibri"/>
                <a:ea typeface="Calibri"/>
                <a:cs typeface="Calibri"/>
                <a:sym typeface="Calibri"/>
              </a:rPr>
              <a:t>10 million euro</a:t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2D2C5A"/>
                </a:solidFill>
                <a:latin typeface="Calibri"/>
                <a:ea typeface="Calibri"/>
                <a:cs typeface="Calibri"/>
                <a:sym typeface="Calibri"/>
              </a:rPr>
              <a:t>36 months, starting 1 June 2022</a:t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52081e1d27_0_0"/>
          <p:cNvSpPr txBox="1"/>
          <p:nvPr/>
        </p:nvSpPr>
        <p:spPr>
          <a:xfrm>
            <a:off x="7674650" y="1894425"/>
            <a:ext cx="3000000" cy="3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2D2C5A"/>
                </a:solidFill>
                <a:latin typeface="Calibri"/>
                <a:ea typeface="Calibri"/>
                <a:cs typeface="Calibri"/>
                <a:sym typeface="Calibri"/>
              </a:rPr>
              <a:t>Coordinator: DANS</a:t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2D2C5A"/>
                </a:solidFill>
                <a:latin typeface="Calibri"/>
                <a:ea typeface="Calibri"/>
                <a:cs typeface="Calibri"/>
                <a:sym typeface="Calibri"/>
              </a:rPr>
              <a:t>28 partners and affiliate entities</a:t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2D2C5A"/>
                </a:solidFill>
                <a:latin typeface="Calibri"/>
                <a:ea typeface="Calibri"/>
                <a:cs typeface="Calibri"/>
                <a:sym typeface="Calibri"/>
              </a:rPr>
              <a:t>From 10 EU member states:</a:t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2D2C5A"/>
                </a:solidFill>
                <a:latin typeface="Calibri"/>
                <a:ea typeface="Calibri"/>
                <a:cs typeface="Calibri"/>
                <a:sym typeface="Calibri"/>
              </a:rPr>
              <a:t>NL, FI, FR, DK, IT, DE, ES, NO, BE, RO</a:t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2D2C5A"/>
                </a:solidFill>
                <a:latin typeface="Calibri"/>
                <a:ea typeface="Calibri"/>
                <a:cs typeface="Calibri"/>
                <a:sym typeface="Calibri"/>
              </a:rPr>
              <a:t>and 4 from the UK</a:t>
            </a:r>
            <a:endParaRPr b="1" i="0" sz="2300" u="none" cap="none" strike="noStrike">
              <a:solidFill>
                <a:srgbClr val="2D2C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idx="2" type="body"/>
          </p:nvPr>
        </p:nvSpPr>
        <p:spPr>
          <a:xfrm>
            <a:off x="4668002" y="6535620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2" name="Google Shape;62;p2"/>
          <p:cNvSpPr txBox="1"/>
          <p:nvPr>
            <p:ph idx="3" type="body"/>
          </p:nvPr>
        </p:nvSpPr>
        <p:spPr>
          <a:xfrm>
            <a:off x="220157" y="6535633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13283" l="0" r="0" t="20524"/>
          <a:stretch/>
        </p:blipFill>
        <p:spPr>
          <a:xfrm>
            <a:off x="319450" y="1381100"/>
            <a:ext cx="1387750" cy="6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 b="87068" l="56817" r="30219" t="0"/>
          <a:stretch/>
        </p:blipFill>
        <p:spPr>
          <a:xfrm>
            <a:off x="5332683" y="1350738"/>
            <a:ext cx="901601" cy="66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5">
            <a:alphaModFix/>
          </a:blip>
          <a:srcRect b="87068" l="79501" r="2256" t="0"/>
          <a:stretch/>
        </p:blipFill>
        <p:spPr>
          <a:xfrm>
            <a:off x="6561250" y="1350750"/>
            <a:ext cx="1268900" cy="66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5">
            <a:alphaModFix/>
          </a:blip>
          <a:srcRect b="74136" l="102" r="81656" t="12931"/>
          <a:stretch/>
        </p:blipFill>
        <p:spPr>
          <a:xfrm>
            <a:off x="8063138" y="1409025"/>
            <a:ext cx="1268900" cy="66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5">
            <a:alphaModFix/>
          </a:blip>
          <a:srcRect b="74136" l="23445" r="51011" t="16110"/>
          <a:stretch/>
        </p:blipFill>
        <p:spPr>
          <a:xfrm>
            <a:off x="9689000" y="1571500"/>
            <a:ext cx="1776748" cy="4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5">
            <a:alphaModFix/>
          </a:blip>
          <a:srcRect b="76049" l="50388" r="24065" t="16926"/>
          <a:stretch/>
        </p:blipFill>
        <p:spPr>
          <a:xfrm>
            <a:off x="226000" y="2348338"/>
            <a:ext cx="1776748" cy="35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5">
            <a:alphaModFix/>
          </a:blip>
          <a:srcRect b="75228" l="79138" r="3816" t="13310"/>
          <a:stretch/>
        </p:blipFill>
        <p:spPr>
          <a:xfrm>
            <a:off x="2265025" y="2210775"/>
            <a:ext cx="1185398" cy="58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5">
            <a:alphaModFix/>
          </a:blip>
          <a:srcRect b="59468" l="1790" r="81708" t="29070"/>
          <a:stretch/>
        </p:blipFill>
        <p:spPr>
          <a:xfrm>
            <a:off x="3872025" y="2210775"/>
            <a:ext cx="1147848" cy="58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5">
            <a:alphaModFix/>
          </a:blip>
          <a:srcRect b="59795" l="24894" r="53263" t="28742"/>
          <a:stretch/>
        </p:blipFill>
        <p:spPr>
          <a:xfrm>
            <a:off x="5345500" y="2210775"/>
            <a:ext cx="1519375" cy="58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5">
            <a:alphaModFix/>
          </a:blip>
          <a:srcRect b="59275" l="52015" r="26140" t="28744"/>
          <a:stretch/>
        </p:blipFill>
        <p:spPr>
          <a:xfrm>
            <a:off x="7190500" y="2210775"/>
            <a:ext cx="1519375" cy="61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5">
            <a:alphaModFix/>
          </a:blip>
          <a:srcRect b="59275" l="83578" r="7778" t="28744"/>
          <a:stretch/>
        </p:blipFill>
        <p:spPr>
          <a:xfrm>
            <a:off x="9098000" y="2210775"/>
            <a:ext cx="601073" cy="61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5">
            <a:alphaModFix/>
          </a:blip>
          <a:srcRect b="45015" l="0" r="80049" t="47198"/>
          <a:stretch/>
        </p:blipFill>
        <p:spPr>
          <a:xfrm>
            <a:off x="10220825" y="2349950"/>
            <a:ext cx="1387750" cy="39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5">
            <a:alphaModFix/>
          </a:blip>
          <a:srcRect b="43542" l="25445" r="55531" t="46700"/>
          <a:stretch/>
        </p:blipFill>
        <p:spPr>
          <a:xfrm>
            <a:off x="226010" y="3253400"/>
            <a:ext cx="1323177" cy="4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5">
            <a:alphaModFix/>
          </a:blip>
          <a:srcRect b="42892" l="79861" r="5077" t="45128"/>
          <a:stretch/>
        </p:blipFill>
        <p:spPr>
          <a:xfrm>
            <a:off x="3575925" y="3196513"/>
            <a:ext cx="1047675" cy="61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5">
            <a:alphaModFix/>
          </a:blip>
          <a:srcRect b="29907" l="293" r="82423" t="61897"/>
          <a:stretch/>
        </p:blipFill>
        <p:spPr>
          <a:xfrm>
            <a:off x="4849850" y="3293225"/>
            <a:ext cx="1202176" cy="41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5">
            <a:alphaModFix/>
          </a:blip>
          <a:srcRect b="29744" l="27055" r="55900" t="62057"/>
          <a:stretch/>
        </p:blipFill>
        <p:spPr>
          <a:xfrm>
            <a:off x="6202075" y="3306463"/>
            <a:ext cx="1185398" cy="41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5">
            <a:alphaModFix/>
          </a:blip>
          <a:srcRect b="29744" l="53758" r="27638" t="62057"/>
          <a:stretch/>
        </p:blipFill>
        <p:spPr>
          <a:xfrm>
            <a:off x="7613725" y="3266800"/>
            <a:ext cx="1293926" cy="41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5">
            <a:alphaModFix/>
          </a:blip>
          <a:srcRect b="15469" l="774" r="83744" t="74777"/>
          <a:stretch/>
        </p:blipFill>
        <p:spPr>
          <a:xfrm>
            <a:off x="10356574" y="3232400"/>
            <a:ext cx="1076900" cy="4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5">
            <a:alphaModFix/>
          </a:blip>
          <a:srcRect b="13660" l="29997" r="58000" t="72155"/>
          <a:stretch/>
        </p:blipFill>
        <p:spPr>
          <a:xfrm>
            <a:off x="550975" y="4208725"/>
            <a:ext cx="834826" cy="72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5">
            <a:alphaModFix/>
          </a:blip>
          <a:srcRect b="13660" l="53520" r="26977" t="72155"/>
          <a:stretch/>
        </p:blipFill>
        <p:spPr>
          <a:xfrm>
            <a:off x="1832424" y="4208725"/>
            <a:ext cx="1356600" cy="72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5">
            <a:alphaModFix/>
          </a:blip>
          <a:srcRect b="13660" l="76681" r="486" t="72155"/>
          <a:stretch/>
        </p:blipFill>
        <p:spPr>
          <a:xfrm>
            <a:off x="3495748" y="4208725"/>
            <a:ext cx="1588275" cy="72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5">
            <a:alphaModFix/>
          </a:blip>
          <a:srcRect b="-1714" l="-1564" r="78730" t="87531"/>
          <a:stretch/>
        </p:blipFill>
        <p:spPr>
          <a:xfrm>
            <a:off x="5174848" y="4208725"/>
            <a:ext cx="1588275" cy="72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5">
            <a:alphaModFix/>
          </a:blip>
          <a:srcRect b="-1714" l="24114" r="53049" t="87531"/>
          <a:stretch/>
        </p:blipFill>
        <p:spPr>
          <a:xfrm>
            <a:off x="6919598" y="4208725"/>
            <a:ext cx="1588275" cy="72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5">
            <a:alphaModFix/>
          </a:blip>
          <a:srcRect b="-1714" l="51479" r="25685" t="87531"/>
          <a:stretch/>
        </p:blipFill>
        <p:spPr>
          <a:xfrm>
            <a:off x="8593398" y="4208725"/>
            <a:ext cx="1588275" cy="72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5">
            <a:alphaModFix/>
          </a:blip>
          <a:srcRect b="-1714" l="80084" r="3123" t="87531"/>
          <a:stretch/>
        </p:blipFill>
        <p:spPr>
          <a:xfrm>
            <a:off x="10311124" y="4208725"/>
            <a:ext cx="1167800" cy="72502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 txBox="1"/>
          <p:nvPr>
            <p:ph type="title"/>
          </p:nvPr>
        </p:nvSpPr>
        <p:spPr>
          <a:xfrm>
            <a:off x="4450700" y="240350"/>
            <a:ext cx="75663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ct val="125000"/>
              <a:buFont typeface="Calibri"/>
              <a:buNone/>
            </a:pPr>
            <a:r>
              <a:rPr lang="it-IT">
                <a:solidFill>
                  <a:schemeClr val="lt1"/>
                </a:solidFill>
              </a:rPr>
              <a:t>The Consortium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3838" y="3306474"/>
            <a:ext cx="1717415" cy="4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21675" y="1404962"/>
            <a:ext cx="1129250" cy="5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08950" y="3154875"/>
            <a:ext cx="1268900" cy="63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92969" y="1318750"/>
            <a:ext cx="1450050" cy="7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5ab22b46b_1_6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" name="Google Shape;98;g245ab22b46b_1_64"/>
          <p:cNvSpPr txBox="1"/>
          <p:nvPr>
            <p:ph idx="2" type="body"/>
          </p:nvPr>
        </p:nvSpPr>
        <p:spPr>
          <a:xfrm>
            <a:off x="5081827" y="653564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9" name="Google Shape;99;g245ab22b46b_1_64"/>
          <p:cNvSpPr txBox="1"/>
          <p:nvPr>
            <p:ph idx="3" type="body"/>
          </p:nvPr>
        </p:nvSpPr>
        <p:spPr>
          <a:xfrm>
            <a:off x="729932" y="654029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0" name="Google Shape;100;g245ab22b46b_1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72015"/>
            <a:ext cx="12192002" cy="551397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45ab22b46b_1_64"/>
          <p:cNvSpPr/>
          <p:nvPr/>
        </p:nvSpPr>
        <p:spPr>
          <a:xfrm>
            <a:off x="9004550" y="5357988"/>
            <a:ext cx="2628600" cy="5661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it-IT" sz="1700" u="sng" cap="none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FAIR-IMPACT Workplan</a:t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2081e1d27_0_39"/>
          <p:cNvSpPr txBox="1"/>
          <p:nvPr>
            <p:ph type="title"/>
          </p:nvPr>
        </p:nvSpPr>
        <p:spPr>
          <a:xfrm>
            <a:off x="9635801" y="2714575"/>
            <a:ext cx="26733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</a:pPr>
            <a:r>
              <a:rPr lang="it-IT"/>
              <a:t>Key Results</a:t>
            </a:r>
            <a:endParaRPr/>
          </a:p>
        </p:txBody>
      </p:sp>
      <p:sp>
        <p:nvSpPr>
          <p:cNvPr id="107" name="Google Shape;107;g252081e1d27_0_39"/>
          <p:cNvSpPr txBox="1"/>
          <p:nvPr>
            <p:ph idx="2" type="body"/>
          </p:nvPr>
        </p:nvSpPr>
        <p:spPr>
          <a:xfrm>
            <a:off x="5081827" y="653564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8" name="Google Shape;108;g252081e1d27_0_39"/>
          <p:cNvSpPr txBox="1"/>
          <p:nvPr>
            <p:ph idx="3" type="body"/>
          </p:nvPr>
        </p:nvSpPr>
        <p:spPr>
          <a:xfrm>
            <a:off x="729932" y="654029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9" name="Google Shape;109;g252081e1d27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974" y="604388"/>
            <a:ext cx="9358502" cy="564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2081e1d27_0_60"/>
          <p:cNvSpPr txBox="1"/>
          <p:nvPr>
            <p:ph type="title"/>
          </p:nvPr>
        </p:nvSpPr>
        <p:spPr>
          <a:xfrm>
            <a:off x="677550" y="801075"/>
            <a:ext cx="108369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</a:pPr>
            <a:r>
              <a:rPr lang="it-IT"/>
              <a:t>Contribution to EOSC SRIA per action area: Identifiers</a:t>
            </a:r>
            <a:endParaRPr/>
          </a:p>
        </p:txBody>
      </p:sp>
      <p:sp>
        <p:nvSpPr>
          <p:cNvPr id="115" name="Google Shape;115;g252081e1d27_0_60"/>
          <p:cNvSpPr txBox="1"/>
          <p:nvPr>
            <p:ph idx="1" type="body"/>
          </p:nvPr>
        </p:nvSpPr>
        <p:spPr>
          <a:xfrm>
            <a:off x="325750" y="1825625"/>
            <a:ext cx="11538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500"/>
              <a:buNone/>
            </a:pPr>
            <a:r>
              <a:rPr b="1" lang="it-IT"/>
              <a:t>FAIR-IMPACT dedicated WP3</a:t>
            </a:r>
            <a:r>
              <a:rPr lang="it-IT"/>
              <a:t> on Working with PID service providers and infrastructures to meet user needs, align with EOSC policy and maximise uptake.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500"/>
              <a:buNone/>
            </a:pPr>
            <a:r>
              <a:t/>
            </a:r>
            <a:endParaRPr b="1"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b="1" lang="it-IT"/>
              <a:t>Key actions: </a:t>
            </a:r>
            <a:endParaRPr b="1"/>
          </a:p>
          <a:p>
            <a:pPr indent="-33432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Setting up a coordination mechanism for EOSC PID service providers</a:t>
            </a:r>
            <a:endParaRPr/>
          </a:p>
          <a:p>
            <a:pPr indent="-33432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Integration of PID practices into FAIR data management</a:t>
            </a:r>
            <a:endParaRPr/>
          </a:p>
          <a:p>
            <a:pPr indent="-33432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EOSC PID policy alignment &amp; support</a:t>
            </a:r>
            <a:endParaRPr/>
          </a:p>
          <a:p>
            <a:pPr indent="-33432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PID implementation programme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500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b="1" lang="it-IT"/>
              <a:t>Expected results</a:t>
            </a:r>
            <a:endParaRPr b="1"/>
          </a:p>
          <a:p>
            <a:pPr indent="-33432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Shared long-term vision for PID service providers on PID usage in EOSC </a:t>
            </a:r>
            <a:endParaRPr/>
          </a:p>
          <a:p>
            <a:pPr indent="-33432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User guidelines on EOSC PID implementation </a:t>
            </a:r>
            <a:endParaRPr/>
          </a:p>
          <a:p>
            <a:pPr indent="-33432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Guidelines for creating a user tailored EOSC compliant PID policy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it-IT"/>
              <a:t>Specific Impact #1: A coherent implementation of PIDs across the EOSC.</a:t>
            </a:r>
            <a:endParaRPr b="1"/>
          </a:p>
        </p:txBody>
      </p:sp>
      <p:sp>
        <p:nvSpPr>
          <p:cNvPr id="116" name="Google Shape;116;g252081e1d27_0_60"/>
          <p:cNvSpPr txBox="1"/>
          <p:nvPr>
            <p:ph idx="2" type="body"/>
          </p:nvPr>
        </p:nvSpPr>
        <p:spPr>
          <a:xfrm>
            <a:off x="5081827" y="653564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7" name="Google Shape;117;g252081e1d27_0_60"/>
          <p:cNvSpPr txBox="1"/>
          <p:nvPr>
            <p:ph idx="3" type="body"/>
          </p:nvPr>
        </p:nvSpPr>
        <p:spPr>
          <a:xfrm>
            <a:off x="729932" y="654029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5ab22b46b_1_7"/>
          <p:cNvSpPr txBox="1"/>
          <p:nvPr>
            <p:ph type="title"/>
          </p:nvPr>
        </p:nvSpPr>
        <p:spPr>
          <a:xfrm>
            <a:off x="510225" y="681025"/>
            <a:ext cx="113706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</a:pPr>
            <a:r>
              <a:rPr lang="it-IT" sz="3000"/>
              <a:t>Contribution to EOSC SRIA per action area: Metadata and Ontologies</a:t>
            </a:r>
            <a:endParaRPr sz="3000"/>
          </a:p>
        </p:txBody>
      </p:sp>
      <p:sp>
        <p:nvSpPr>
          <p:cNvPr id="123" name="Google Shape;123;g245ab22b46b_1_7"/>
          <p:cNvSpPr txBox="1"/>
          <p:nvPr>
            <p:ph idx="1" type="body"/>
          </p:nvPr>
        </p:nvSpPr>
        <p:spPr>
          <a:xfrm>
            <a:off x="189450" y="1462225"/>
            <a:ext cx="11813100" cy="51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2949"/>
              <a:buNone/>
            </a:pPr>
            <a:r>
              <a:rPr b="1" lang="it-IT"/>
              <a:t>FAIR-IMPACT dedicated WP4 on </a:t>
            </a:r>
            <a:r>
              <a:rPr lang="it-IT"/>
              <a:t>Greater and more harmonised use of semantic artefacts throughout the EOSC ecosystem, leading to semantic interoperability within and between disciplines.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2949"/>
              <a:buNone/>
            </a:pPr>
            <a:r>
              <a:t/>
            </a:r>
            <a:endParaRPr b="1"/>
          </a:p>
          <a:p>
            <a:pPr indent="-31718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b="1" lang="it-IT"/>
              <a:t>Key actions: </a:t>
            </a:r>
            <a:endParaRPr b="1"/>
          </a:p>
          <a:p>
            <a:pPr indent="-317181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Semantic artefact disciplinary governance</a:t>
            </a:r>
            <a:endParaRPr/>
          </a:p>
          <a:p>
            <a:pPr indent="-317181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Semantic artefact lifecycle and catalogues</a:t>
            </a:r>
            <a:endParaRPr/>
          </a:p>
          <a:p>
            <a:pPr indent="-317181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Standard metadata for research software</a:t>
            </a:r>
            <a:endParaRPr/>
          </a:p>
          <a:p>
            <a:pPr indent="-317181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A framework to create, document and share semantic artefact crosswalks and mappings</a:t>
            </a:r>
            <a:endParaRPr/>
          </a:p>
          <a:p>
            <a:pPr indent="-317181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FAIR semantic artefacts in use within data repositories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2949"/>
              <a:buNone/>
            </a:pPr>
            <a:r>
              <a:t/>
            </a:r>
            <a:endParaRPr/>
          </a:p>
          <a:p>
            <a:pPr indent="-31718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b="1" lang="it-IT"/>
              <a:t>Expected results</a:t>
            </a:r>
            <a:endParaRPr b="1"/>
          </a:p>
          <a:p>
            <a:pPr indent="-317181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Report on semantic artefact governance models and disciplinary approaches for inclusion within EOSC </a:t>
            </a:r>
            <a:endParaRPr/>
          </a:p>
          <a:p>
            <a:pPr indent="-317181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Report on FAIR semantic artefact lifecycle from engineering, to sharing and FAIR assessment </a:t>
            </a:r>
            <a:endParaRPr/>
          </a:p>
          <a:p>
            <a:pPr indent="-317181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Specification of shared metadata description of semantic artefacts and their catalogues including common reference API </a:t>
            </a:r>
            <a:endParaRPr/>
          </a:p>
          <a:p>
            <a:pPr indent="-317181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Guidelines for recommended metadata standard for research software within EOSC</a:t>
            </a:r>
            <a:endParaRPr/>
          </a:p>
          <a:p>
            <a:pPr indent="-317181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Guidelines and methodology to create, document and share mappings and crosswalks </a:t>
            </a:r>
            <a:endParaRPr/>
          </a:p>
          <a:p>
            <a:pPr indent="-317181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Use case driven validation of semantic artefact exploitation within data repositories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/>
              <a:t>Specific Impact #2: Federated research objects in EOSC enabled by better governance of FAIR semantic artefacts and clear, common ways to interact with metadata and ontologies.</a:t>
            </a:r>
            <a:endParaRPr b="1"/>
          </a:p>
        </p:txBody>
      </p:sp>
      <p:sp>
        <p:nvSpPr>
          <p:cNvPr id="124" name="Google Shape;124;g245ab22b46b_1_7"/>
          <p:cNvSpPr txBox="1"/>
          <p:nvPr>
            <p:ph idx="2" type="body"/>
          </p:nvPr>
        </p:nvSpPr>
        <p:spPr>
          <a:xfrm>
            <a:off x="5081827" y="653564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5" name="Google Shape;125;g245ab22b46b_1_7"/>
          <p:cNvSpPr txBox="1"/>
          <p:nvPr>
            <p:ph idx="3" type="body"/>
          </p:nvPr>
        </p:nvSpPr>
        <p:spPr>
          <a:xfrm>
            <a:off x="729932" y="654029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5ab22b46b_1_14"/>
          <p:cNvSpPr txBox="1"/>
          <p:nvPr>
            <p:ph type="title"/>
          </p:nvPr>
        </p:nvSpPr>
        <p:spPr>
          <a:xfrm>
            <a:off x="645275" y="681025"/>
            <a:ext cx="109848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</a:pPr>
            <a:r>
              <a:rPr lang="it-IT" sz="2700"/>
              <a:t>Contribution to EOSC SRIA per action area: </a:t>
            </a:r>
            <a:r>
              <a:rPr lang="it-IT" sz="2900"/>
              <a:t>FAIR Metrics and certification 1/2</a:t>
            </a:r>
            <a:endParaRPr sz="2900"/>
          </a:p>
        </p:txBody>
      </p:sp>
      <p:sp>
        <p:nvSpPr>
          <p:cNvPr id="131" name="Google Shape;131;g245ab22b46b_1_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b="1" lang="it-IT"/>
              <a:t>FAIR-IMPACT dedicated WP5 on </a:t>
            </a:r>
            <a:r>
              <a:rPr lang="it-IT"/>
              <a:t>Building on and extending current FAIR metrics, assessment tools and Trustworthy Digital Repository (TDR) requirements to meet the needs of more thematic domains and a wider range of digital research objects.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 b="1"/>
          </a:p>
          <a:p>
            <a:pPr indent="-31718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b="1" lang="it-IT"/>
              <a:t>Key actions: </a:t>
            </a:r>
            <a:endParaRPr b="1"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FAIR digital object assessment pilots in a disciplinary context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FAIR metrics for research software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Semantic artefact FAIRness assessment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FAIR data and code in FAIR-enabling TDRs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-31718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b="1" lang="it-IT"/>
              <a:t>Expected results</a:t>
            </a:r>
            <a:endParaRPr b="1"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Implementing metrics for automated FAIR digital objects assessment in a disciplinary context 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Metrics for automated FAIR software assessment in a disciplinary context 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it-IT"/>
              <a:t>Final recommendations on implementing and exposing FAIR assessments for data and code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/>
              <a:t>Specific Impact #3: Adapted guidelines and frameworks for FAIR data, research software, semantic artefacts. FAIR enabled at Trustworthy Digital Repositories (TDRs) through the functional assessment of repository trustworthiness and data FAIRness.</a:t>
            </a:r>
            <a:endParaRPr b="1"/>
          </a:p>
        </p:txBody>
      </p:sp>
      <p:sp>
        <p:nvSpPr>
          <p:cNvPr id="132" name="Google Shape;132;g245ab22b46b_1_14"/>
          <p:cNvSpPr txBox="1"/>
          <p:nvPr>
            <p:ph idx="2" type="body"/>
          </p:nvPr>
        </p:nvSpPr>
        <p:spPr>
          <a:xfrm>
            <a:off x="5081827" y="653564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3" name="Google Shape;133;g245ab22b46b_1_14"/>
          <p:cNvSpPr txBox="1"/>
          <p:nvPr>
            <p:ph idx="3" type="body"/>
          </p:nvPr>
        </p:nvSpPr>
        <p:spPr>
          <a:xfrm>
            <a:off x="729932" y="654029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238e0102e_0_7"/>
          <p:cNvSpPr txBox="1"/>
          <p:nvPr>
            <p:ph type="title"/>
          </p:nvPr>
        </p:nvSpPr>
        <p:spPr>
          <a:xfrm>
            <a:off x="645275" y="681025"/>
            <a:ext cx="109848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C5A"/>
              </a:buClr>
              <a:buSzPts val="3200"/>
              <a:buFont typeface="Calibri"/>
              <a:buNone/>
            </a:pPr>
            <a:r>
              <a:rPr lang="it-IT" sz="2700"/>
              <a:t>Contribution to EOSC SRIA per action area: </a:t>
            </a:r>
            <a:r>
              <a:rPr lang="it-IT" sz="2900"/>
              <a:t>FAIR Metrics and certification 2/2</a:t>
            </a:r>
            <a:endParaRPr sz="2900"/>
          </a:p>
        </p:txBody>
      </p:sp>
      <p:sp>
        <p:nvSpPr>
          <p:cNvPr id="139" name="Google Shape;139;g25238e0102e_0_7"/>
          <p:cNvSpPr txBox="1"/>
          <p:nvPr>
            <p:ph idx="1" type="body"/>
          </p:nvPr>
        </p:nvSpPr>
        <p:spPr>
          <a:xfrm>
            <a:off x="838200" y="1825625"/>
            <a:ext cx="5239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2307"/>
              <a:buNone/>
            </a:pPr>
            <a:r>
              <a:rPr b="1" lang="it-IT" sz="2600"/>
              <a:t>FAIR enabled at </a:t>
            </a:r>
            <a:r>
              <a:rPr b="1" lang="it-IT" sz="2600" u="sng"/>
              <a:t>Trustworthy Digital Repositories (TDRs) </a:t>
            </a:r>
            <a:r>
              <a:rPr b="1" lang="it-IT" sz="2600"/>
              <a:t>through the functional assessment of repository trustworthiness and data FAIRness. 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rPr lang="it-IT"/>
              <a:t>Need for: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it-IT"/>
              <a:t>Network of FAIR-enabling TDRs =&gt; </a:t>
            </a:r>
            <a:r>
              <a:rPr b="1" lang="it-IT"/>
              <a:t>voice of existing and aspiring TDRs</a:t>
            </a:r>
            <a:r>
              <a:rPr lang="it-IT"/>
              <a:t> =&gt; advocacy, networking, knowledge exchange, coordination and development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it-IT"/>
              <a:t>Design, implement and deliver </a:t>
            </a:r>
            <a:r>
              <a:rPr b="1" lang="it-IT"/>
              <a:t>technical integration of Network with data services and repositories within the EOSC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it-IT"/>
              <a:t>Design, implement and deliver </a:t>
            </a:r>
            <a:r>
              <a:rPr b="1" lang="it-IT"/>
              <a:t>federated access to data provided by the Network 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0" name="Google Shape;140;g25238e0102e_0_7"/>
          <p:cNvSpPr txBox="1"/>
          <p:nvPr>
            <p:ph idx="2" type="body"/>
          </p:nvPr>
        </p:nvSpPr>
        <p:spPr>
          <a:xfrm>
            <a:off x="5081827" y="653564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1" name="Google Shape;141;g25238e0102e_0_7"/>
          <p:cNvSpPr txBox="1"/>
          <p:nvPr>
            <p:ph idx="3" type="body"/>
          </p:nvPr>
        </p:nvSpPr>
        <p:spPr>
          <a:xfrm>
            <a:off x="729932" y="6540295"/>
            <a:ext cx="2856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2" name="Google Shape;142;g25238e0102e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525" y="1462225"/>
            <a:ext cx="6226474" cy="15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5238e0102e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0175" y="2877575"/>
            <a:ext cx="5622125" cy="27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andar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37CA0440CB947B17CA0D6EBAF2777" ma:contentTypeVersion="0" ma:contentTypeDescription="Create a new document." ma:contentTypeScope="" ma:versionID="a0499d7623599626af3932435aec84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4A7849-6AC6-4B4B-AECE-FF9814706292}"/>
</file>

<file path=customXml/itemProps2.xml><?xml version="1.0" encoding="utf-8"?>
<ds:datastoreItem xmlns:ds="http://schemas.openxmlformats.org/officeDocument/2006/customXml" ds:itemID="{01E3768C-9304-4424-84E7-DC201D5A531C}"/>
</file>

<file path=customXml/itemProps3.xml><?xml version="1.0" encoding="utf-8"?>
<ds:datastoreItem xmlns:ds="http://schemas.openxmlformats.org/officeDocument/2006/customXml" ds:itemID="{02952610-20E0-4A0D-B1AA-4C5B10E69EEF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Utente di Microsoft Office</dc:creator>
  <dcterms:created xsi:type="dcterms:W3CDTF">2022-02-17T16:07:10Z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0x0101005C737CA0440CB947B17CA0D6EBAF2777</vt:lpwstr>
  </property>
  <property fmtid="{D5CDD505-2E9C-101B-9397-08002B2CF9AE}" pid="3" name="Order">
    <vt:r8>434700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