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Roboto Medium"/>
      <p:regular r:id="rId18"/>
      <p:bold r:id="rId19"/>
      <p:italic r:id="rId20"/>
      <p:boldItalic r:id="rId21"/>
    </p:embeddedFont>
    <p:embeddedFont>
      <p:font typeface="Corbel"/>
      <p:regular r:id="rId22"/>
      <p:bold r:id="rId23"/>
      <p:italic r:id="rId24"/>
      <p:boldItalic r:id="rId25"/>
    </p:embeddedFont>
    <p:embeddedFont>
      <p:font typeface="Roboto Light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0" roundtripDataSignature="AMtx7miSX0zkQaBhjiiqxsAMV/ixU+TO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RobotoLight-regular.fntdata"/><Relationship Id="rId13" Type="http://schemas.openxmlformats.org/officeDocument/2006/relationships/slide" Target="slides/slide9.xml"/><Relationship Id="rId18" Type="http://schemas.openxmlformats.org/officeDocument/2006/relationships/font" Target="fonts/RobotoMedium-regular.fntdata"/><Relationship Id="rId21" Type="http://schemas.openxmlformats.org/officeDocument/2006/relationships/font" Target="fonts/RobotoMedium-boldItalic.fntdata"/><Relationship Id="rId3" Type="http://schemas.openxmlformats.org/officeDocument/2006/relationships/slideMaster" Target="slideMasters/slideMaster1.xml"/><Relationship Id="rId25" Type="http://schemas.openxmlformats.org/officeDocument/2006/relationships/font" Target="fonts/Corbel-boldItalic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Roboto-boldItalic.fntdata"/><Relationship Id="rId33" Type="http://schemas.openxmlformats.org/officeDocument/2006/relationships/customXml" Target="../customXml/item3.xml"/><Relationship Id="rId20" Type="http://schemas.openxmlformats.org/officeDocument/2006/relationships/font" Target="fonts/RobotoMedium-italic.fntdata"/><Relationship Id="rId2" Type="http://schemas.openxmlformats.org/officeDocument/2006/relationships/presProps" Target="presProps.xml"/><Relationship Id="rId29" Type="http://schemas.openxmlformats.org/officeDocument/2006/relationships/font" Target="fonts/RobotoLight-boldItalic.fntdata"/><Relationship Id="rId16" Type="http://schemas.openxmlformats.org/officeDocument/2006/relationships/font" Target="fonts/Roboto-italic.fntdata"/><Relationship Id="rId24" Type="http://schemas.openxmlformats.org/officeDocument/2006/relationships/font" Target="fonts/Corbel-italic.fntdata"/><Relationship Id="rId1" Type="http://schemas.openxmlformats.org/officeDocument/2006/relationships/theme" Target="theme/theme2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openxmlformats.org/officeDocument/2006/relationships/customXml" Target="../customXml/item2.xml"/><Relationship Id="rId23" Type="http://schemas.openxmlformats.org/officeDocument/2006/relationships/font" Target="fonts/Corbel-bold.fntdata"/><Relationship Id="rId28" Type="http://schemas.openxmlformats.org/officeDocument/2006/relationships/font" Target="fonts/RobotoLight-italic.fntdata"/><Relationship Id="rId5" Type="http://schemas.openxmlformats.org/officeDocument/2006/relationships/slide" Target="slides/slide1.xml"/><Relationship Id="rId15" Type="http://schemas.openxmlformats.org/officeDocument/2006/relationships/font" Target="fonts/Roboto-bold.fntdata"/><Relationship Id="rId10" Type="http://schemas.openxmlformats.org/officeDocument/2006/relationships/slide" Target="slides/slide6.xml"/><Relationship Id="rId19" Type="http://schemas.openxmlformats.org/officeDocument/2006/relationships/font" Target="fonts/RobotoMedium-bold.fntdata"/><Relationship Id="rId31" Type="http://schemas.openxmlformats.org/officeDocument/2006/relationships/customXml" Target="../customXml/item1.xml"/><Relationship Id="rId22" Type="http://schemas.openxmlformats.org/officeDocument/2006/relationships/font" Target="fonts/Corbel-regular.fntdata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7" Type="http://schemas.openxmlformats.org/officeDocument/2006/relationships/font" Target="fonts/RobotoLight-bold.fntdata"/><Relationship Id="rId30" Type="http://customschemas.google.com/relationships/presentationmetadata" Target="metadata"/><Relationship Id="rId14" Type="http://schemas.openxmlformats.org/officeDocument/2006/relationships/font" Target="fonts/Roboto-regular.fntdata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52837b181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52837b181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g252837b181e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52837b181e_0_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252837b181e_0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52837b181e_0_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252837b181e_0_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524fd08750_0_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2524fd08750_0_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52837b181e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252837b181e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Page 3">
  <p:cSld name="Text Page 3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8"/>
          <p:cNvSpPr txBox="1"/>
          <p:nvPr>
            <p:ph idx="1" type="body"/>
          </p:nvPr>
        </p:nvSpPr>
        <p:spPr>
          <a:xfrm>
            <a:off x="1721738" y="1570383"/>
            <a:ext cx="9830179" cy="4382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type="title"/>
          </p:nvPr>
        </p:nvSpPr>
        <p:spPr>
          <a:xfrm>
            <a:off x="1721738" y="235633"/>
            <a:ext cx="9830179" cy="603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691"/>
              </a:buClr>
              <a:buSzPts val="3500"/>
              <a:buFont typeface="Roboto"/>
              <a:buNone/>
              <a:defRPr b="0" i="0" sz="3500">
                <a:solidFill>
                  <a:srgbClr val="00869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8"/>
          <p:cNvSpPr txBox="1"/>
          <p:nvPr>
            <p:ph idx="12" type="sldNum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9" name="Google Shape;19;p8"/>
          <p:cNvSpPr txBox="1"/>
          <p:nvPr>
            <p:ph idx="2" type="body"/>
          </p:nvPr>
        </p:nvSpPr>
        <p:spPr>
          <a:xfrm>
            <a:off x="1721741" y="895137"/>
            <a:ext cx="9830176" cy="36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900"/>
              <a:buNone/>
              <a:defRPr b="0" i="0" sz="190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1" type="ftr"/>
          </p:nvPr>
        </p:nvSpPr>
        <p:spPr>
          <a:xfrm>
            <a:off x="311426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869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Pag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9"/>
          <p:cNvSpPr txBox="1"/>
          <p:nvPr>
            <p:ph type="ctrTitle"/>
          </p:nvPr>
        </p:nvSpPr>
        <p:spPr>
          <a:xfrm>
            <a:off x="423013" y="1600200"/>
            <a:ext cx="9144000" cy="1006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Roboto"/>
              <a:buNone/>
              <a:defRPr b="0" i="0" sz="6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" type="subTitle"/>
          </p:nvPr>
        </p:nvSpPr>
        <p:spPr>
          <a:xfrm>
            <a:off x="423013" y="282575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i="0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9"/>
          <p:cNvSpPr txBox="1"/>
          <p:nvPr>
            <p:ph idx="11" type="ftr"/>
          </p:nvPr>
        </p:nvSpPr>
        <p:spPr>
          <a:xfrm>
            <a:off x="423013" y="617378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 Page 2">
  <p:cSld name="Text + Image Page 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0"/>
          <p:cNvSpPr txBox="1"/>
          <p:nvPr>
            <p:ph idx="1" type="body"/>
          </p:nvPr>
        </p:nvSpPr>
        <p:spPr>
          <a:xfrm>
            <a:off x="1721736" y="1570384"/>
            <a:ext cx="4658743" cy="4382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0"/>
          <p:cNvSpPr/>
          <p:nvPr>
            <p:ph idx="2" type="pic"/>
          </p:nvPr>
        </p:nvSpPr>
        <p:spPr>
          <a:xfrm>
            <a:off x="6624662" y="1570355"/>
            <a:ext cx="4927256" cy="4382570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10"/>
          <p:cNvSpPr txBox="1"/>
          <p:nvPr>
            <p:ph type="title"/>
          </p:nvPr>
        </p:nvSpPr>
        <p:spPr>
          <a:xfrm>
            <a:off x="1721738" y="235633"/>
            <a:ext cx="9830179" cy="603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691"/>
              </a:buClr>
              <a:buSzPts val="3500"/>
              <a:buFont typeface="Roboto"/>
              <a:buNone/>
              <a:defRPr b="0" i="0" sz="3500">
                <a:solidFill>
                  <a:srgbClr val="00869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3" type="body"/>
          </p:nvPr>
        </p:nvSpPr>
        <p:spPr>
          <a:xfrm>
            <a:off x="1721741" y="895137"/>
            <a:ext cx="9830176" cy="36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900"/>
              <a:buNone/>
              <a:defRPr b="0" i="0" sz="190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1" type="ftr"/>
          </p:nvPr>
        </p:nvSpPr>
        <p:spPr>
          <a:xfrm>
            <a:off x="311426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869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2" type="sldNum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Page 2">
  <p:cSld name="Image Page 2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1"/>
          <p:cNvSpPr/>
          <p:nvPr>
            <p:ph idx="2" type="pic"/>
          </p:nvPr>
        </p:nvSpPr>
        <p:spPr>
          <a:xfrm>
            <a:off x="1721736" y="1570354"/>
            <a:ext cx="9830180" cy="438257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11"/>
          <p:cNvSpPr txBox="1"/>
          <p:nvPr>
            <p:ph type="title"/>
          </p:nvPr>
        </p:nvSpPr>
        <p:spPr>
          <a:xfrm>
            <a:off x="1721738" y="235633"/>
            <a:ext cx="9830179" cy="603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691"/>
              </a:buClr>
              <a:buSzPts val="3500"/>
              <a:buFont typeface="Roboto"/>
              <a:buNone/>
              <a:defRPr b="0" i="0" sz="3500">
                <a:solidFill>
                  <a:srgbClr val="00869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1721741" y="895137"/>
            <a:ext cx="9830176" cy="36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900"/>
              <a:buNone/>
              <a:defRPr b="0" i="0" sz="190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1" type="ftr"/>
          </p:nvPr>
        </p:nvSpPr>
        <p:spPr>
          <a:xfrm>
            <a:off x="311426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869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2" type="sldNum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/>
          <p:nvPr>
            <p:ph idx="2" type="pic"/>
          </p:nvPr>
        </p:nvSpPr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sp>
      <p:pic>
        <p:nvPicPr>
          <p:cNvPr id="43" name="Google Shape;4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8140" y="360654"/>
            <a:ext cx="1196340" cy="340893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2"/>
          <p:cNvSpPr txBox="1"/>
          <p:nvPr>
            <p:ph idx="1" type="body"/>
          </p:nvPr>
        </p:nvSpPr>
        <p:spPr>
          <a:xfrm>
            <a:off x="311150" y="418955"/>
            <a:ext cx="1289043" cy="29003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"/>
              <a:buFont typeface="Roboto Light"/>
              <a:buNone/>
              <a:defRPr sz="1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11" type="ftr"/>
          </p:nvPr>
        </p:nvSpPr>
        <p:spPr>
          <a:xfrm>
            <a:off x="311426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869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2" type="sldNum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Page 1">
  <p:cSld name="Divider Page 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3"/>
          <p:cNvSpPr/>
          <p:nvPr>
            <p:ph idx="2" type="pic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13"/>
          <p:cNvSpPr txBox="1"/>
          <p:nvPr>
            <p:ph type="title"/>
          </p:nvPr>
        </p:nvSpPr>
        <p:spPr>
          <a:xfrm>
            <a:off x="668192" y="940672"/>
            <a:ext cx="5082367" cy="603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Roboto"/>
              <a:buNone/>
              <a:defRPr b="0" i="0" sz="3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668192" y="1650367"/>
            <a:ext cx="5082368" cy="36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3" type="body"/>
          </p:nvPr>
        </p:nvSpPr>
        <p:spPr>
          <a:xfrm>
            <a:off x="668192" y="2270760"/>
            <a:ext cx="5082367" cy="3682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11426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4737652" y="6439477"/>
            <a:ext cx="1289222" cy="198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Page 2">
  <p:cSld name="Divider Page 2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96000" y="-1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/>
          <p:nvPr>
            <p:ph idx="2" type="pic"/>
          </p:nvPr>
        </p:nvSpPr>
        <p:spPr>
          <a:xfrm>
            <a:off x="0" y="1"/>
            <a:ext cx="6096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4"/>
          <p:cNvSpPr txBox="1"/>
          <p:nvPr>
            <p:ph type="title"/>
          </p:nvPr>
        </p:nvSpPr>
        <p:spPr>
          <a:xfrm>
            <a:off x="6787052" y="940672"/>
            <a:ext cx="5082367" cy="603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Roboto"/>
              <a:buNone/>
              <a:defRPr b="0" i="0" sz="3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6787052" y="1650367"/>
            <a:ext cx="5082368" cy="36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3" type="body"/>
          </p:nvPr>
        </p:nvSpPr>
        <p:spPr>
          <a:xfrm>
            <a:off x="6787052" y="2270760"/>
            <a:ext cx="5082367" cy="3682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4" type="body"/>
          </p:nvPr>
        </p:nvSpPr>
        <p:spPr>
          <a:xfrm>
            <a:off x="311150" y="418955"/>
            <a:ext cx="1289043" cy="29003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"/>
              <a:buFont typeface="Roboto Light"/>
              <a:buNone/>
              <a:defRPr sz="1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1" type="ftr"/>
          </p:nvPr>
        </p:nvSpPr>
        <p:spPr>
          <a:xfrm>
            <a:off x="6225209" y="636321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>
  <p:cSld name="Sectiekop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Light"/>
              <a:buNone/>
              <a:defRPr b="0" i="0" sz="4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1" type="ftr"/>
          </p:nvPr>
        </p:nvSpPr>
        <p:spPr>
          <a:xfrm>
            <a:off x="838200" y="636159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11" Type="http://schemas.openxmlformats.org/officeDocument/2006/relationships/image" Target="../media/image17.png"/><Relationship Id="rId10" Type="http://schemas.openxmlformats.org/officeDocument/2006/relationships/image" Target="../media/image11.png"/><Relationship Id="rId12" Type="http://schemas.openxmlformats.org/officeDocument/2006/relationships/image" Target="../media/image19.png"/><Relationship Id="rId9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14.png"/><Relationship Id="rId7" Type="http://schemas.openxmlformats.org/officeDocument/2006/relationships/image" Target="../media/image18.png"/><Relationship Id="rId8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52837b181e_0_0"/>
          <p:cNvSpPr txBox="1"/>
          <p:nvPr>
            <p:ph idx="1" type="subTitle"/>
          </p:nvPr>
        </p:nvSpPr>
        <p:spPr>
          <a:xfrm>
            <a:off x="423028" y="2825750"/>
            <a:ext cx="111636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nl-NL" sz="2600"/>
              <a:t>A European-wide foundation to accelerate Data-driven Cancer Research</a:t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lt2"/>
                </a:solidFill>
              </a:rPr>
              <a:t>Salvador Capella-Gutierrez (BSC) · Fotis Psomopoulos (CERTH)</a:t>
            </a:r>
            <a:endParaRPr sz="2000">
              <a:solidFill>
                <a:schemeClr val="lt2"/>
              </a:solidFill>
            </a:endParaRPr>
          </a:p>
        </p:txBody>
      </p:sp>
      <p:sp>
        <p:nvSpPr>
          <p:cNvPr id="72" name="Google Shape;72;g252837b181e_0_0"/>
          <p:cNvSpPr txBox="1"/>
          <p:nvPr>
            <p:ph type="ctrTitle"/>
          </p:nvPr>
        </p:nvSpPr>
        <p:spPr>
          <a:xfrm>
            <a:off x="423013" y="1600200"/>
            <a:ext cx="9144000" cy="1006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EOSC4Cancer</a:t>
            </a:r>
            <a:endParaRPr/>
          </a:p>
        </p:txBody>
      </p:sp>
      <p:sp>
        <p:nvSpPr>
          <p:cNvPr id="73" name="Google Shape;73;g252837b181e_0_0"/>
          <p:cNvSpPr txBox="1"/>
          <p:nvPr>
            <p:ph idx="11" type="ftr"/>
          </p:nvPr>
        </p:nvSpPr>
        <p:spPr>
          <a:xfrm>
            <a:off x="423013" y="6173787"/>
            <a:ext cx="41148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 txBox="1"/>
          <p:nvPr>
            <p:ph type="title"/>
          </p:nvPr>
        </p:nvSpPr>
        <p:spPr>
          <a:xfrm>
            <a:off x="1721750" y="7016"/>
            <a:ext cx="9830100" cy="127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691"/>
              </a:buClr>
              <a:buSzPts val="3500"/>
              <a:buFont typeface="Roboto"/>
              <a:buNone/>
            </a:pPr>
            <a:r>
              <a:rPr lang="nl-NL"/>
              <a:t>EOSC4Cancer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691"/>
              </a:buClr>
              <a:buSzPts val="3500"/>
              <a:buFont typeface="Roboto"/>
              <a:buNone/>
            </a:pPr>
            <a:r>
              <a:rPr lang="nl-NL" sz="1800"/>
              <a:t>A European-wide foundation to accelerate Data-driven Cancer Research</a:t>
            </a:r>
            <a:endParaRPr/>
          </a:p>
        </p:txBody>
      </p:sp>
      <p:sp>
        <p:nvSpPr>
          <p:cNvPr id="79" name="Google Shape;79;p1"/>
          <p:cNvSpPr txBox="1"/>
          <p:nvPr>
            <p:ph idx="12" type="sldNum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80" name="Google Shape;80;p1"/>
          <p:cNvSpPr txBox="1"/>
          <p:nvPr>
            <p:ph idx="11" type="ftr"/>
          </p:nvPr>
        </p:nvSpPr>
        <p:spPr>
          <a:xfrm>
            <a:off x="311426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15-16 | June | 2023</a:t>
            </a:r>
            <a:endParaRPr/>
          </a:p>
        </p:txBody>
      </p:sp>
      <p:sp>
        <p:nvSpPr>
          <p:cNvPr id="81" name="Google Shape;81;p1"/>
          <p:cNvSpPr txBox="1"/>
          <p:nvPr/>
        </p:nvSpPr>
        <p:spPr>
          <a:xfrm>
            <a:off x="1110900" y="1347700"/>
            <a:ext cx="9970200" cy="38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6000" spcFirstLastPara="1" rIns="36000" wrap="square" tIns="34275">
            <a:noAutofit/>
          </a:bodyPr>
          <a:lstStyle/>
          <a:p>
            <a:pPr indent="-349250" lvl="0" marL="457200" rtl="0" algn="just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900"/>
              <a:buChar char="➔"/>
            </a:pPr>
            <a:r>
              <a:rPr lang="nl-NL" sz="19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EOSC4Cancer as provider of the </a:t>
            </a:r>
            <a:r>
              <a:rPr b="1" lang="nl-NL" sz="1900">
                <a:solidFill>
                  <a:srgbClr val="FF5B7F"/>
                </a:solidFill>
                <a:latin typeface="Roboto"/>
                <a:ea typeface="Roboto"/>
                <a:cs typeface="Roboto"/>
                <a:sym typeface="Roboto"/>
              </a:rPr>
              <a:t>infrastructure for the exploitation of cancer data.</a:t>
            </a:r>
            <a:endParaRPr b="1" sz="1900">
              <a:solidFill>
                <a:srgbClr val="FF5B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just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900"/>
              <a:buChar char="➔"/>
            </a:pPr>
            <a:r>
              <a:rPr lang="nl-NL" sz="19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Bringing together comprehensive </a:t>
            </a:r>
            <a:r>
              <a:rPr b="1" lang="nl-NL" sz="1900">
                <a:solidFill>
                  <a:srgbClr val="008792"/>
                </a:solidFill>
                <a:latin typeface="Roboto"/>
                <a:ea typeface="Roboto"/>
                <a:cs typeface="Roboto"/>
                <a:sym typeface="Roboto"/>
              </a:rPr>
              <a:t>cancer centres</a:t>
            </a:r>
            <a:r>
              <a:rPr lang="nl-NL" sz="19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b="1" lang="nl-NL" sz="1900">
                <a:solidFill>
                  <a:srgbClr val="008792"/>
                </a:solidFill>
                <a:latin typeface="Roboto"/>
                <a:ea typeface="Roboto"/>
                <a:cs typeface="Roboto"/>
                <a:sym typeface="Roboto"/>
              </a:rPr>
              <a:t>research infrastructures</a:t>
            </a:r>
            <a:r>
              <a:rPr lang="nl-NL" sz="19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leading </a:t>
            </a:r>
            <a:r>
              <a:rPr b="1" lang="nl-NL" sz="1900">
                <a:solidFill>
                  <a:srgbClr val="008792"/>
                </a:solidFill>
                <a:latin typeface="Roboto"/>
                <a:ea typeface="Roboto"/>
                <a:cs typeface="Roboto"/>
                <a:sym typeface="Roboto"/>
              </a:rPr>
              <a:t>research groups</a:t>
            </a:r>
            <a:r>
              <a:rPr lang="nl-NL" sz="19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and major </a:t>
            </a:r>
            <a:r>
              <a:rPr b="1" lang="nl-NL" sz="1900">
                <a:solidFill>
                  <a:srgbClr val="008792"/>
                </a:solidFill>
                <a:latin typeface="Roboto"/>
                <a:ea typeface="Roboto"/>
                <a:cs typeface="Roboto"/>
                <a:sym typeface="Roboto"/>
              </a:rPr>
              <a:t>computational infrastructures</a:t>
            </a:r>
            <a:r>
              <a:rPr lang="nl-NL" sz="19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across Europe to make the exploitation of the data possible.</a:t>
            </a:r>
            <a:endParaRPr sz="19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just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900"/>
              <a:buChar char="➔"/>
            </a:pPr>
            <a:r>
              <a:rPr lang="nl-NL" sz="19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Laying the foundation of </a:t>
            </a:r>
            <a:r>
              <a:rPr b="1" lang="nl-NL" sz="1900">
                <a:solidFill>
                  <a:srgbClr val="008792"/>
                </a:solidFill>
                <a:latin typeface="Roboto"/>
                <a:ea typeface="Roboto"/>
                <a:cs typeface="Roboto"/>
                <a:sym typeface="Roboto"/>
              </a:rPr>
              <a:t>data trajectories</a:t>
            </a:r>
            <a:r>
              <a:rPr lang="nl-NL" sz="19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nl-NL" sz="1900">
                <a:solidFill>
                  <a:srgbClr val="00879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nl-NL" sz="1900">
                <a:solidFill>
                  <a:srgbClr val="008792"/>
                </a:solidFill>
                <a:latin typeface="Roboto"/>
                <a:ea typeface="Roboto"/>
                <a:cs typeface="Roboto"/>
                <a:sym typeface="Roboto"/>
              </a:rPr>
              <a:t>workflows and analysis platforms</a:t>
            </a:r>
            <a:r>
              <a:rPr lang="nl-NL" sz="1900">
                <a:solidFill>
                  <a:srgbClr val="00879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nl-NL" sz="19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for</a:t>
            </a:r>
            <a:r>
              <a:rPr lang="nl-NL" sz="1900">
                <a:solidFill>
                  <a:srgbClr val="00879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nl-NL" sz="1900">
                <a:solidFill>
                  <a:srgbClr val="008792"/>
                </a:solidFill>
                <a:latin typeface="Roboto"/>
                <a:ea typeface="Roboto"/>
                <a:cs typeface="Roboto"/>
                <a:sym typeface="Roboto"/>
              </a:rPr>
              <a:t>future</a:t>
            </a:r>
            <a:r>
              <a:rPr lang="nl-NL" sz="1900">
                <a:solidFill>
                  <a:srgbClr val="00879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nl-NL" sz="1900">
                <a:solidFill>
                  <a:srgbClr val="008792"/>
                </a:solidFill>
                <a:latin typeface="Roboto"/>
                <a:ea typeface="Roboto"/>
                <a:cs typeface="Roboto"/>
                <a:sym typeface="Roboto"/>
              </a:rPr>
              <a:t>cancer mission</a:t>
            </a:r>
            <a:r>
              <a:rPr lang="nl-NL" sz="19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projects.</a:t>
            </a:r>
            <a:endParaRPr sz="19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just">
              <a:lnSpc>
                <a:spcPct val="115000"/>
              </a:lnSpc>
              <a:spcBef>
                <a:spcPts val="900"/>
              </a:spcBef>
              <a:spcAft>
                <a:spcPts val="600"/>
              </a:spcAft>
              <a:buClr>
                <a:srgbClr val="000000"/>
              </a:buClr>
              <a:buSzPts val="1900"/>
              <a:buChar char="➔"/>
            </a:pPr>
            <a:r>
              <a:rPr lang="nl-NL" sz="19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Contributing to the </a:t>
            </a:r>
            <a:r>
              <a:rPr b="1" lang="nl-NL" sz="1900">
                <a:solidFill>
                  <a:srgbClr val="008792"/>
                </a:solidFill>
                <a:latin typeface="Roboto"/>
                <a:ea typeface="Roboto"/>
                <a:cs typeface="Roboto"/>
                <a:sym typeface="Roboto"/>
              </a:rPr>
              <a:t>European Health Data Space (EHDS)</a:t>
            </a:r>
            <a:r>
              <a:rPr lang="nl-NL" sz="19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the Horizon Europe </a:t>
            </a:r>
            <a:r>
              <a:rPr b="1" lang="nl-NL" sz="1900">
                <a:solidFill>
                  <a:srgbClr val="008792"/>
                </a:solidFill>
                <a:latin typeface="Roboto"/>
                <a:ea typeface="Roboto"/>
                <a:cs typeface="Roboto"/>
                <a:sym typeface="Roboto"/>
              </a:rPr>
              <a:t>European Open Science Cloud (EOSC)</a:t>
            </a:r>
            <a:r>
              <a:rPr lang="nl-NL" sz="19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Partnership, and the </a:t>
            </a:r>
            <a:r>
              <a:rPr b="1" lang="nl-NL" sz="1900">
                <a:solidFill>
                  <a:srgbClr val="008792"/>
                </a:solidFill>
                <a:latin typeface="Roboto"/>
                <a:ea typeface="Roboto"/>
                <a:cs typeface="Roboto"/>
                <a:sym typeface="Roboto"/>
              </a:rPr>
              <a:t>EU Cancer Mission</a:t>
            </a:r>
            <a:r>
              <a:rPr lang="nl-NL" sz="1900">
                <a:solidFill>
                  <a:srgbClr val="00879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nl-NL" sz="19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- in collaboration with EU Infrastructures and the </a:t>
            </a:r>
            <a:r>
              <a:rPr b="1" lang="nl-NL" sz="1900">
                <a:solidFill>
                  <a:srgbClr val="008792"/>
                </a:solidFill>
                <a:latin typeface="Roboto"/>
                <a:ea typeface="Roboto"/>
                <a:cs typeface="Roboto"/>
                <a:sym typeface="Roboto"/>
              </a:rPr>
              <a:t>UNCAN.eu</a:t>
            </a:r>
            <a:r>
              <a:rPr lang="nl-NL" sz="19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CSA project.</a:t>
            </a:r>
            <a:endParaRPr sz="2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p1"/>
          <p:cNvSpPr/>
          <p:nvPr/>
        </p:nvSpPr>
        <p:spPr>
          <a:xfrm>
            <a:off x="2872950" y="5336225"/>
            <a:ext cx="6446100" cy="1080000"/>
          </a:xfrm>
          <a:prstGeom prst="rect">
            <a:avLst/>
          </a:prstGeom>
          <a:noFill/>
          <a:ln cap="flat" cmpd="sng" w="19050">
            <a:solidFill>
              <a:srgbClr val="FF5B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nl-NL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Sep/2022 &gt; Feb/2025 (30 months) 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nl-NL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28 Beneficiaries, 1 Associated partner &amp; 5 Affiliated entities</a:t>
            </a:r>
            <a:endParaRPr sz="1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900"/>
              </a:spcBef>
              <a:spcAft>
                <a:spcPts val="600"/>
              </a:spcAft>
              <a:buNone/>
            </a:pPr>
            <a:r>
              <a:rPr lang="nl-NL" sz="1500">
                <a:latin typeface="Roboto"/>
                <a:ea typeface="Roboto"/>
                <a:cs typeface="Roboto"/>
                <a:sym typeface="Roboto"/>
              </a:rPr>
              <a:t>Coordinated by BSC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52837b181e_0_75"/>
          <p:cNvSpPr txBox="1"/>
          <p:nvPr>
            <p:ph type="title"/>
          </p:nvPr>
        </p:nvSpPr>
        <p:spPr>
          <a:xfrm>
            <a:off x="1721750" y="7016"/>
            <a:ext cx="9830100" cy="127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691"/>
              </a:buClr>
              <a:buSzPts val="3500"/>
              <a:buFont typeface="Roboto"/>
              <a:buNone/>
            </a:pPr>
            <a:r>
              <a:rPr lang="nl-NL"/>
              <a:t>EOSC4Cancer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691"/>
              </a:buClr>
              <a:buSzPts val="3500"/>
              <a:buFont typeface="Roboto"/>
              <a:buNone/>
            </a:pPr>
            <a:r>
              <a:rPr lang="nl-NL" sz="1800"/>
              <a:t>A European-wide foundation to accelerate Data-driven Cancer Research</a:t>
            </a:r>
            <a:endParaRPr/>
          </a:p>
        </p:txBody>
      </p:sp>
      <p:sp>
        <p:nvSpPr>
          <p:cNvPr id="88" name="Google Shape;88;g252837b181e_0_75"/>
          <p:cNvSpPr txBox="1"/>
          <p:nvPr>
            <p:ph idx="12" type="sldNum"/>
          </p:nvPr>
        </p:nvSpPr>
        <p:spPr>
          <a:xfrm>
            <a:off x="10744200" y="6423497"/>
            <a:ext cx="12891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89" name="Google Shape;89;g252837b181e_0_75"/>
          <p:cNvSpPr txBox="1"/>
          <p:nvPr>
            <p:ph idx="11" type="ftr"/>
          </p:nvPr>
        </p:nvSpPr>
        <p:spPr>
          <a:xfrm>
            <a:off x="311426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15-16 | June | 2023</a:t>
            </a:r>
            <a:endParaRPr/>
          </a:p>
        </p:txBody>
      </p:sp>
      <p:sp>
        <p:nvSpPr>
          <p:cNvPr id="90" name="Google Shape;90;g252837b181e_0_75"/>
          <p:cNvSpPr txBox="1"/>
          <p:nvPr/>
        </p:nvSpPr>
        <p:spPr>
          <a:xfrm>
            <a:off x="8980525" y="6981579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9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9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1" name="Google Shape;91;g252837b181e_0_75"/>
          <p:cNvCxnSpPr>
            <a:stCxn id="92" idx="1"/>
            <a:endCxn id="93" idx="3"/>
          </p:cNvCxnSpPr>
          <p:nvPr/>
        </p:nvCxnSpPr>
        <p:spPr>
          <a:xfrm rot="10800000">
            <a:off x="6899821" y="2378534"/>
            <a:ext cx="2147100" cy="14190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dash"/>
            <a:round/>
            <a:headEnd len="med" w="med" type="none"/>
            <a:tailEnd len="med" w="med" type="oval"/>
          </a:ln>
        </p:spPr>
      </p:cxnSp>
      <p:cxnSp>
        <p:nvCxnSpPr>
          <p:cNvPr id="94" name="Google Shape;94;g252837b181e_0_75"/>
          <p:cNvCxnSpPr>
            <a:stCxn id="92" idx="1"/>
            <a:endCxn id="95" idx="0"/>
          </p:cNvCxnSpPr>
          <p:nvPr/>
        </p:nvCxnSpPr>
        <p:spPr>
          <a:xfrm flipH="1">
            <a:off x="8983921" y="2520434"/>
            <a:ext cx="63000" cy="140400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dash"/>
            <a:round/>
            <a:headEnd len="med" w="med" type="none"/>
            <a:tailEnd len="med" w="med" type="oval"/>
          </a:ln>
        </p:spPr>
      </p:cxnSp>
      <p:sp>
        <p:nvSpPr>
          <p:cNvPr id="96" name="Google Shape;96;g252837b181e_0_75"/>
          <p:cNvSpPr txBox="1"/>
          <p:nvPr/>
        </p:nvSpPr>
        <p:spPr>
          <a:xfrm>
            <a:off x="7515310" y="1847240"/>
            <a:ext cx="182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latin typeface="Roboto Light"/>
                <a:ea typeface="Roboto Light"/>
                <a:cs typeface="Roboto Light"/>
                <a:sym typeface="Roboto Light"/>
              </a:rPr>
              <a:t>Identify data resources</a:t>
            </a:r>
            <a:endParaRPr sz="12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7" name="Google Shape;97;g252837b181e_0_75"/>
          <p:cNvSpPr txBox="1"/>
          <p:nvPr/>
        </p:nvSpPr>
        <p:spPr>
          <a:xfrm>
            <a:off x="9060410" y="3075802"/>
            <a:ext cx="1670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latin typeface="Roboto Light"/>
                <a:ea typeface="Roboto Light"/>
                <a:cs typeface="Roboto Light"/>
                <a:sym typeface="Roboto Light"/>
              </a:rPr>
              <a:t>Identify analysis tools and visualization</a:t>
            </a:r>
            <a:endParaRPr sz="12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8" name="Google Shape;98;g252837b181e_0_75"/>
          <p:cNvSpPr txBox="1"/>
          <p:nvPr/>
        </p:nvSpPr>
        <p:spPr>
          <a:xfrm>
            <a:off x="1484591" y="3942964"/>
            <a:ext cx="1101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latin typeface="Roboto Light"/>
                <a:ea typeface="Roboto Light"/>
                <a:cs typeface="Roboto Light"/>
                <a:sym typeface="Roboto Light"/>
              </a:rPr>
              <a:t>Metadata descriptors </a:t>
            </a:r>
            <a:endParaRPr sz="12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9" name="Google Shape;99;g252837b181e_0_75"/>
          <p:cNvSpPr/>
          <p:nvPr/>
        </p:nvSpPr>
        <p:spPr>
          <a:xfrm>
            <a:off x="9099563" y="2119245"/>
            <a:ext cx="996600" cy="974400"/>
          </a:xfrm>
          <a:prstGeom prst="ellipse">
            <a:avLst/>
          </a:prstGeom>
          <a:solidFill>
            <a:srgbClr val="FF5B7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g252837b181e_0_75"/>
          <p:cNvSpPr txBox="1"/>
          <p:nvPr/>
        </p:nvSpPr>
        <p:spPr>
          <a:xfrm>
            <a:off x="9046921" y="2189534"/>
            <a:ext cx="11019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WP4</a:t>
            </a:r>
            <a:endParaRPr b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 cases</a:t>
            </a:r>
            <a:endParaRPr sz="1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g252837b181e_0_75"/>
          <p:cNvSpPr/>
          <p:nvPr/>
        </p:nvSpPr>
        <p:spPr>
          <a:xfrm>
            <a:off x="4995609" y="1974523"/>
            <a:ext cx="1904100" cy="808200"/>
          </a:xfrm>
          <a:prstGeom prst="rect">
            <a:avLst/>
          </a:prstGeom>
          <a:solidFill>
            <a:srgbClr val="00879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WP1</a:t>
            </a:r>
            <a:endParaRPr b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Data spaces</a:t>
            </a:r>
            <a:endParaRPr sz="1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g252837b181e_0_75"/>
          <p:cNvSpPr/>
          <p:nvPr/>
        </p:nvSpPr>
        <p:spPr>
          <a:xfrm>
            <a:off x="6524682" y="2943454"/>
            <a:ext cx="1904100" cy="808200"/>
          </a:xfrm>
          <a:prstGeom prst="rect">
            <a:avLst/>
          </a:prstGeom>
          <a:solidFill>
            <a:srgbClr val="00879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WP2</a:t>
            </a:r>
            <a:endParaRPr b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Harmonization and Interoperability</a:t>
            </a:r>
            <a:endParaRPr sz="1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g252837b181e_0_75"/>
          <p:cNvSpPr/>
          <p:nvPr/>
        </p:nvSpPr>
        <p:spPr>
          <a:xfrm>
            <a:off x="8031749" y="3924560"/>
            <a:ext cx="1904100" cy="808200"/>
          </a:xfrm>
          <a:prstGeom prst="rect">
            <a:avLst/>
          </a:prstGeom>
          <a:solidFill>
            <a:srgbClr val="00879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WP3</a:t>
            </a:r>
            <a:endParaRPr b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Federated analysis and visualization</a:t>
            </a:r>
            <a:endParaRPr sz="1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1" name="Google Shape;101;g252837b181e_0_75"/>
          <p:cNvCxnSpPr>
            <a:stCxn id="92" idx="1"/>
            <a:endCxn id="100" idx="3"/>
          </p:cNvCxnSpPr>
          <p:nvPr/>
        </p:nvCxnSpPr>
        <p:spPr>
          <a:xfrm flipH="1">
            <a:off x="8428921" y="2520434"/>
            <a:ext cx="618000" cy="82710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dash"/>
            <a:round/>
            <a:headEnd len="med" w="med" type="none"/>
            <a:tailEnd len="med" w="med" type="oval"/>
          </a:ln>
        </p:spPr>
      </p:cxnSp>
      <p:sp>
        <p:nvSpPr>
          <p:cNvPr id="102" name="Google Shape;102;g252837b181e_0_75"/>
          <p:cNvSpPr/>
          <p:nvPr/>
        </p:nvSpPr>
        <p:spPr>
          <a:xfrm>
            <a:off x="1745014" y="2026879"/>
            <a:ext cx="584100" cy="378600"/>
          </a:xfrm>
          <a:prstGeom prst="rect">
            <a:avLst/>
          </a:prstGeom>
          <a:noFill/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rgbClr val="073763"/>
                </a:solidFill>
                <a:latin typeface="Roboto Medium"/>
                <a:ea typeface="Roboto Medium"/>
                <a:cs typeface="Roboto Medium"/>
                <a:sym typeface="Roboto Medium"/>
              </a:rPr>
              <a:t>T1.1</a:t>
            </a:r>
            <a:endParaRPr sz="1200">
              <a:solidFill>
                <a:srgbClr val="07376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3" name="Google Shape;103;g252837b181e_0_75"/>
          <p:cNvSpPr/>
          <p:nvPr/>
        </p:nvSpPr>
        <p:spPr>
          <a:xfrm>
            <a:off x="2332820" y="2028622"/>
            <a:ext cx="1943700" cy="37860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Cohort descriptors</a:t>
            </a:r>
            <a:endParaRPr sz="12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4" name="Google Shape;104;g252837b181e_0_75"/>
          <p:cNvSpPr/>
          <p:nvPr/>
        </p:nvSpPr>
        <p:spPr>
          <a:xfrm>
            <a:off x="1736040" y="2493469"/>
            <a:ext cx="584100" cy="378600"/>
          </a:xfrm>
          <a:prstGeom prst="rect">
            <a:avLst/>
          </a:prstGeom>
          <a:noFill/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rgbClr val="073763"/>
                </a:solidFill>
                <a:latin typeface="Roboto Medium"/>
                <a:ea typeface="Roboto Medium"/>
                <a:cs typeface="Roboto Medium"/>
                <a:sym typeface="Roboto Medium"/>
              </a:rPr>
              <a:t>T1.2</a:t>
            </a:r>
            <a:endParaRPr sz="1200">
              <a:solidFill>
                <a:srgbClr val="07376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5" name="Google Shape;105;g252837b181e_0_75"/>
          <p:cNvSpPr/>
          <p:nvPr/>
        </p:nvSpPr>
        <p:spPr>
          <a:xfrm>
            <a:off x="2323846" y="2495212"/>
            <a:ext cx="1943700" cy="37860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Synthetic data</a:t>
            </a:r>
            <a:endParaRPr sz="12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cxnSp>
        <p:nvCxnSpPr>
          <p:cNvPr id="106" name="Google Shape;106;g252837b181e_0_75"/>
          <p:cNvCxnSpPr>
            <a:stCxn id="102" idx="1"/>
            <a:endCxn id="104" idx="1"/>
          </p:cNvCxnSpPr>
          <p:nvPr/>
        </p:nvCxnSpPr>
        <p:spPr>
          <a:xfrm flipH="1">
            <a:off x="1736014" y="2216179"/>
            <a:ext cx="9000" cy="466500"/>
          </a:xfrm>
          <a:prstGeom prst="curvedConnector3">
            <a:avLst>
              <a:gd fmla="val 3153526" name="adj1"/>
            </a:avLst>
          </a:prstGeom>
          <a:noFill/>
          <a:ln cap="flat" cmpd="sng" w="9525">
            <a:solidFill>
              <a:srgbClr val="7F7F7F"/>
            </a:solidFill>
            <a:prstDash val="dash"/>
            <a:round/>
            <a:headEnd len="med" w="med" type="oval"/>
            <a:tailEnd len="med" w="med" type="oval"/>
          </a:ln>
        </p:spPr>
      </p:cxnSp>
      <p:sp>
        <p:nvSpPr>
          <p:cNvPr id="107" name="Google Shape;107;g252837b181e_0_75"/>
          <p:cNvSpPr/>
          <p:nvPr/>
        </p:nvSpPr>
        <p:spPr>
          <a:xfrm>
            <a:off x="1734697" y="2958972"/>
            <a:ext cx="584100" cy="378600"/>
          </a:xfrm>
          <a:prstGeom prst="rect">
            <a:avLst/>
          </a:prstGeom>
          <a:noFill/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rgbClr val="073763"/>
                </a:solidFill>
                <a:latin typeface="Roboto Medium"/>
                <a:ea typeface="Roboto Medium"/>
                <a:cs typeface="Roboto Medium"/>
                <a:sym typeface="Roboto Medium"/>
              </a:rPr>
              <a:t>T1.3</a:t>
            </a:r>
            <a:endParaRPr sz="1200">
              <a:solidFill>
                <a:srgbClr val="07376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8" name="Google Shape;108;g252837b181e_0_75"/>
          <p:cNvSpPr/>
          <p:nvPr/>
        </p:nvSpPr>
        <p:spPr>
          <a:xfrm>
            <a:off x="2322503" y="2960716"/>
            <a:ext cx="1943700" cy="37860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Interoperable access</a:t>
            </a:r>
            <a:endParaRPr sz="12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9" name="Google Shape;109;g252837b181e_0_75"/>
          <p:cNvSpPr/>
          <p:nvPr/>
        </p:nvSpPr>
        <p:spPr>
          <a:xfrm>
            <a:off x="1734697" y="3426005"/>
            <a:ext cx="584100" cy="378600"/>
          </a:xfrm>
          <a:prstGeom prst="rect">
            <a:avLst/>
          </a:prstGeom>
          <a:noFill/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rgbClr val="073763"/>
                </a:solidFill>
                <a:latin typeface="Roboto Medium"/>
                <a:ea typeface="Roboto Medium"/>
                <a:cs typeface="Roboto Medium"/>
                <a:sym typeface="Roboto Medium"/>
              </a:rPr>
              <a:t>T1.4</a:t>
            </a:r>
            <a:endParaRPr sz="1200">
              <a:solidFill>
                <a:srgbClr val="07376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10" name="Google Shape;110;g252837b181e_0_75"/>
          <p:cNvSpPr/>
          <p:nvPr/>
        </p:nvSpPr>
        <p:spPr>
          <a:xfrm>
            <a:off x="2322503" y="3427748"/>
            <a:ext cx="1943700" cy="37860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Federated data flow</a:t>
            </a:r>
            <a:endParaRPr sz="12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cxnSp>
        <p:nvCxnSpPr>
          <p:cNvPr id="111" name="Google Shape;111;g252837b181e_0_75"/>
          <p:cNvCxnSpPr>
            <a:stCxn id="102" idx="1"/>
            <a:endCxn id="107" idx="1"/>
          </p:cNvCxnSpPr>
          <p:nvPr/>
        </p:nvCxnSpPr>
        <p:spPr>
          <a:xfrm flipH="1">
            <a:off x="1734814" y="2216179"/>
            <a:ext cx="10200" cy="932100"/>
          </a:xfrm>
          <a:prstGeom prst="curvedConnector3">
            <a:avLst>
              <a:gd fmla="val 2746111" name="adj1"/>
            </a:avLst>
          </a:prstGeom>
          <a:noFill/>
          <a:ln cap="flat" cmpd="sng" w="9525">
            <a:solidFill>
              <a:srgbClr val="7F7F7F"/>
            </a:solidFill>
            <a:prstDash val="dash"/>
            <a:round/>
            <a:headEnd len="med" w="med" type="none"/>
            <a:tailEnd len="med" w="med" type="oval"/>
          </a:ln>
        </p:spPr>
      </p:cxnSp>
      <p:cxnSp>
        <p:nvCxnSpPr>
          <p:cNvPr id="112" name="Google Shape;112;g252837b181e_0_75"/>
          <p:cNvCxnSpPr>
            <a:stCxn id="107" idx="1"/>
            <a:endCxn id="109" idx="1"/>
          </p:cNvCxnSpPr>
          <p:nvPr/>
        </p:nvCxnSpPr>
        <p:spPr>
          <a:xfrm>
            <a:off x="1734697" y="3148272"/>
            <a:ext cx="600" cy="467100"/>
          </a:xfrm>
          <a:prstGeom prst="curvedConnector3">
            <a:avLst>
              <a:gd fmla="val -39687500" name="adj1"/>
            </a:avLst>
          </a:prstGeom>
          <a:noFill/>
          <a:ln cap="flat" cmpd="sng" w="9525">
            <a:solidFill>
              <a:srgbClr val="7F7F7F"/>
            </a:solidFill>
            <a:prstDash val="dash"/>
            <a:round/>
            <a:headEnd len="med" w="med" type="none"/>
            <a:tailEnd len="med" w="med" type="oval"/>
          </a:ln>
        </p:spPr>
      </p:cxnSp>
      <p:sp>
        <p:nvSpPr>
          <p:cNvPr id="113" name="Google Shape;113;g252837b181e_0_75"/>
          <p:cNvSpPr/>
          <p:nvPr/>
        </p:nvSpPr>
        <p:spPr>
          <a:xfrm>
            <a:off x="2053278" y="4714703"/>
            <a:ext cx="584100" cy="378600"/>
          </a:xfrm>
          <a:prstGeom prst="rect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rPr>
              <a:t>T2.2</a:t>
            </a:r>
            <a:endParaRPr sz="1200">
              <a:solidFill>
                <a:srgbClr val="0B5394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14" name="Google Shape;114;g252837b181e_0_75"/>
          <p:cNvSpPr/>
          <p:nvPr/>
        </p:nvSpPr>
        <p:spPr>
          <a:xfrm>
            <a:off x="2641084" y="4716447"/>
            <a:ext cx="1943700" cy="378600"/>
          </a:xfrm>
          <a:prstGeom prst="rect">
            <a:avLst/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Multi-omics and imaging</a:t>
            </a:r>
            <a:endParaRPr sz="10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15" name="Google Shape;115;g252837b181e_0_75"/>
          <p:cNvSpPr/>
          <p:nvPr/>
        </p:nvSpPr>
        <p:spPr>
          <a:xfrm>
            <a:off x="2044304" y="5181293"/>
            <a:ext cx="584100" cy="378600"/>
          </a:xfrm>
          <a:prstGeom prst="rect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rPr>
              <a:t>T2.3</a:t>
            </a:r>
            <a:endParaRPr sz="1200">
              <a:solidFill>
                <a:srgbClr val="0B5394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16" name="Google Shape;116;g252837b181e_0_75"/>
          <p:cNvSpPr/>
          <p:nvPr/>
        </p:nvSpPr>
        <p:spPr>
          <a:xfrm>
            <a:off x="2632110" y="5183036"/>
            <a:ext cx="1943700" cy="378600"/>
          </a:xfrm>
          <a:prstGeom prst="rect">
            <a:avLst/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Discoverability</a:t>
            </a:r>
            <a:endParaRPr sz="12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17" name="Google Shape;117;g252837b181e_0_75"/>
          <p:cNvSpPr/>
          <p:nvPr/>
        </p:nvSpPr>
        <p:spPr>
          <a:xfrm>
            <a:off x="2042961" y="5646797"/>
            <a:ext cx="584100" cy="378600"/>
          </a:xfrm>
          <a:prstGeom prst="rect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rPr>
              <a:t>T2.1</a:t>
            </a:r>
            <a:endParaRPr sz="1200">
              <a:solidFill>
                <a:srgbClr val="0B5394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18" name="Google Shape;118;g252837b181e_0_75"/>
          <p:cNvSpPr/>
          <p:nvPr/>
        </p:nvSpPr>
        <p:spPr>
          <a:xfrm>
            <a:off x="2630767" y="5648540"/>
            <a:ext cx="1943700" cy="378600"/>
          </a:xfrm>
          <a:prstGeom prst="rect">
            <a:avLst/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Clinical metadata mining, archiving and interoperability</a:t>
            </a:r>
            <a:endParaRPr sz="6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cxnSp>
        <p:nvCxnSpPr>
          <p:cNvPr id="119" name="Google Shape;119;g252837b181e_0_75"/>
          <p:cNvCxnSpPr>
            <a:stCxn id="102" idx="1"/>
            <a:endCxn id="115" idx="1"/>
          </p:cNvCxnSpPr>
          <p:nvPr/>
        </p:nvCxnSpPr>
        <p:spPr>
          <a:xfrm>
            <a:off x="1745014" y="2216179"/>
            <a:ext cx="299400" cy="3154500"/>
          </a:xfrm>
          <a:prstGeom prst="bentConnector3">
            <a:avLst>
              <a:gd fmla="val -90922" name="adj1"/>
            </a:avLst>
          </a:prstGeom>
          <a:noFill/>
          <a:ln cap="flat" cmpd="sng" w="9525">
            <a:solidFill>
              <a:srgbClr val="7F7F7F"/>
            </a:solidFill>
            <a:prstDash val="dash"/>
            <a:round/>
            <a:headEnd len="med" w="med" type="none"/>
            <a:tailEnd len="med" w="med" type="oval"/>
          </a:ln>
        </p:spPr>
      </p:cxnSp>
      <p:sp>
        <p:nvSpPr>
          <p:cNvPr id="120" name="Google Shape;120;g252837b181e_0_75"/>
          <p:cNvSpPr/>
          <p:nvPr/>
        </p:nvSpPr>
        <p:spPr>
          <a:xfrm>
            <a:off x="6794593" y="5043930"/>
            <a:ext cx="584100" cy="378600"/>
          </a:xfrm>
          <a:prstGeom prst="rect">
            <a:avLst/>
          </a:prstGeom>
          <a:noFill/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rgbClr val="3D85C6"/>
                </a:solidFill>
                <a:latin typeface="Roboto Medium"/>
                <a:ea typeface="Roboto Medium"/>
                <a:cs typeface="Roboto Medium"/>
                <a:sym typeface="Roboto Medium"/>
              </a:rPr>
              <a:t>T3.2</a:t>
            </a:r>
            <a:endParaRPr sz="1200">
              <a:solidFill>
                <a:srgbClr val="3D85C6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21" name="Google Shape;121;g252837b181e_0_75"/>
          <p:cNvSpPr/>
          <p:nvPr/>
        </p:nvSpPr>
        <p:spPr>
          <a:xfrm>
            <a:off x="7382399" y="5045673"/>
            <a:ext cx="1943700" cy="3786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Data portals</a:t>
            </a:r>
            <a:endParaRPr sz="12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22" name="Google Shape;122;g252837b181e_0_75"/>
          <p:cNvSpPr/>
          <p:nvPr/>
        </p:nvSpPr>
        <p:spPr>
          <a:xfrm>
            <a:off x="6785620" y="5510520"/>
            <a:ext cx="584100" cy="378600"/>
          </a:xfrm>
          <a:prstGeom prst="rect">
            <a:avLst/>
          </a:prstGeom>
          <a:noFill/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rgbClr val="3D85C6"/>
                </a:solidFill>
                <a:latin typeface="Roboto Medium"/>
                <a:ea typeface="Roboto Medium"/>
                <a:cs typeface="Roboto Medium"/>
                <a:sym typeface="Roboto Medium"/>
              </a:rPr>
              <a:t>T3.3</a:t>
            </a:r>
            <a:endParaRPr sz="1200">
              <a:solidFill>
                <a:srgbClr val="3D85C6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23" name="Google Shape;123;g252837b181e_0_75"/>
          <p:cNvSpPr/>
          <p:nvPr/>
        </p:nvSpPr>
        <p:spPr>
          <a:xfrm>
            <a:off x="7373426" y="5512263"/>
            <a:ext cx="1943700" cy="3786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Virtual research environments</a:t>
            </a:r>
            <a:endParaRPr sz="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24" name="Google Shape;124;g252837b181e_0_75"/>
          <p:cNvSpPr/>
          <p:nvPr/>
        </p:nvSpPr>
        <p:spPr>
          <a:xfrm>
            <a:off x="6784276" y="5976023"/>
            <a:ext cx="584100" cy="378600"/>
          </a:xfrm>
          <a:prstGeom prst="rect">
            <a:avLst/>
          </a:prstGeom>
          <a:noFill/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rgbClr val="3D85C6"/>
                </a:solidFill>
                <a:latin typeface="Roboto Medium"/>
                <a:ea typeface="Roboto Medium"/>
                <a:cs typeface="Roboto Medium"/>
                <a:sym typeface="Roboto Medium"/>
              </a:rPr>
              <a:t>T3.1</a:t>
            </a:r>
            <a:endParaRPr sz="1200">
              <a:solidFill>
                <a:srgbClr val="3D85C6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25" name="Google Shape;125;g252837b181e_0_75"/>
          <p:cNvSpPr/>
          <p:nvPr/>
        </p:nvSpPr>
        <p:spPr>
          <a:xfrm>
            <a:off x="7372082" y="5977767"/>
            <a:ext cx="1943700" cy="3786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Clinical trial databases and CDSS</a:t>
            </a:r>
            <a:endParaRPr sz="7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26" name="Google Shape;126;g252837b181e_0_75"/>
          <p:cNvSpPr txBox="1"/>
          <p:nvPr/>
        </p:nvSpPr>
        <p:spPr>
          <a:xfrm>
            <a:off x="4554896" y="5384988"/>
            <a:ext cx="136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latin typeface="Roboto Light"/>
                <a:ea typeface="Roboto Light"/>
                <a:cs typeface="Roboto Light"/>
                <a:sym typeface="Roboto Light"/>
              </a:rPr>
              <a:t>Interoperability</a:t>
            </a:r>
            <a:endParaRPr sz="12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27" name="Google Shape;127;g252837b181e_0_75"/>
          <p:cNvCxnSpPr>
            <a:stCxn id="108" idx="3"/>
            <a:endCxn id="110" idx="3"/>
          </p:cNvCxnSpPr>
          <p:nvPr/>
        </p:nvCxnSpPr>
        <p:spPr>
          <a:xfrm>
            <a:off x="4266203" y="3150016"/>
            <a:ext cx="600" cy="467100"/>
          </a:xfrm>
          <a:prstGeom prst="bentConnector3">
            <a:avLst>
              <a:gd fmla="val 39687500" name="adj1"/>
            </a:avLst>
          </a:prstGeom>
          <a:noFill/>
          <a:ln cap="flat" cmpd="sng" w="9525">
            <a:solidFill>
              <a:srgbClr val="7F7F7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28" name="Google Shape;128;g252837b181e_0_75"/>
          <p:cNvCxnSpPr>
            <a:stCxn id="114" idx="3"/>
            <a:endCxn id="116" idx="3"/>
          </p:cNvCxnSpPr>
          <p:nvPr/>
        </p:nvCxnSpPr>
        <p:spPr>
          <a:xfrm flipH="1">
            <a:off x="4575784" y="4905747"/>
            <a:ext cx="9000" cy="466500"/>
          </a:xfrm>
          <a:prstGeom prst="bentConnector3">
            <a:avLst>
              <a:gd fmla="val -3052885" name="adj1"/>
            </a:avLst>
          </a:prstGeom>
          <a:noFill/>
          <a:ln cap="flat" cmpd="sng" w="9525">
            <a:solidFill>
              <a:srgbClr val="7F7F7F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29" name="Google Shape;129;g252837b181e_0_75"/>
          <p:cNvSpPr/>
          <p:nvPr/>
        </p:nvSpPr>
        <p:spPr>
          <a:xfrm>
            <a:off x="4282746" y="3289085"/>
            <a:ext cx="282600" cy="1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0" name="Google Shape;130;g252837b181e_0_75"/>
          <p:cNvCxnSpPr>
            <a:stCxn id="118" idx="3"/>
            <a:endCxn id="124" idx="1"/>
          </p:cNvCxnSpPr>
          <p:nvPr/>
        </p:nvCxnSpPr>
        <p:spPr>
          <a:xfrm>
            <a:off x="4574467" y="5837840"/>
            <a:ext cx="2209800" cy="327600"/>
          </a:xfrm>
          <a:prstGeom prst="curvedConnector3">
            <a:avLst>
              <a:gd fmla="val 50003" name="adj1"/>
            </a:avLst>
          </a:prstGeom>
          <a:noFill/>
          <a:ln cap="flat" cmpd="sng" w="9525">
            <a:solidFill>
              <a:srgbClr val="7F7F7F"/>
            </a:solidFill>
            <a:prstDash val="dash"/>
            <a:round/>
            <a:headEnd len="med" w="med" type="none"/>
            <a:tailEnd len="med" w="med" type="oval"/>
          </a:ln>
        </p:spPr>
      </p:cxnSp>
      <p:sp>
        <p:nvSpPr>
          <p:cNvPr id="131" name="Google Shape;131;g252837b181e_0_75"/>
          <p:cNvSpPr/>
          <p:nvPr/>
        </p:nvSpPr>
        <p:spPr>
          <a:xfrm>
            <a:off x="4574920" y="5044644"/>
            <a:ext cx="282600" cy="1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2" name="Google Shape;132;g252837b181e_0_75"/>
          <p:cNvCxnSpPr>
            <a:stCxn id="131" idx="3"/>
            <a:endCxn id="120" idx="1"/>
          </p:cNvCxnSpPr>
          <p:nvPr/>
        </p:nvCxnSpPr>
        <p:spPr>
          <a:xfrm>
            <a:off x="4857520" y="5138994"/>
            <a:ext cx="1937100" cy="94200"/>
          </a:xfrm>
          <a:prstGeom prst="curvedConnector3">
            <a:avLst>
              <a:gd fmla="val 50004" name="adj1"/>
            </a:avLst>
          </a:prstGeom>
          <a:noFill/>
          <a:ln cap="flat" cmpd="sng" w="9525">
            <a:solidFill>
              <a:srgbClr val="7F7F7F"/>
            </a:solidFill>
            <a:prstDash val="dash"/>
            <a:round/>
            <a:headEnd len="med" w="med" type="none"/>
            <a:tailEnd len="med" w="med" type="oval"/>
          </a:ln>
        </p:spPr>
      </p:cxnSp>
      <p:cxnSp>
        <p:nvCxnSpPr>
          <p:cNvPr id="133" name="Google Shape;133;g252837b181e_0_75"/>
          <p:cNvCxnSpPr>
            <a:stCxn id="131" idx="3"/>
            <a:endCxn id="122" idx="1"/>
          </p:cNvCxnSpPr>
          <p:nvPr/>
        </p:nvCxnSpPr>
        <p:spPr>
          <a:xfrm>
            <a:off x="4857520" y="5138994"/>
            <a:ext cx="1928100" cy="560700"/>
          </a:xfrm>
          <a:prstGeom prst="curvedConnector3">
            <a:avLst>
              <a:gd fmla="val 50002" name="adj1"/>
            </a:avLst>
          </a:prstGeom>
          <a:noFill/>
          <a:ln cap="flat" cmpd="sng" w="9525">
            <a:solidFill>
              <a:srgbClr val="7F7F7F"/>
            </a:solidFill>
            <a:prstDash val="dash"/>
            <a:round/>
            <a:headEnd len="med" w="med" type="none"/>
            <a:tailEnd len="med" w="med" type="oval"/>
          </a:ln>
        </p:spPr>
      </p:cxnSp>
      <p:sp>
        <p:nvSpPr>
          <p:cNvPr id="134" name="Google Shape;134;g252837b181e_0_75"/>
          <p:cNvSpPr/>
          <p:nvPr/>
        </p:nvSpPr>
        <p:spPr>
          <a:xfrm>
            <a:off x="4901128" y="1902190"/>
            <a:ext cx="5766600" cy="2897400"/>
          </a:xfrm>
          <a:prstGeom prst="rect">
            <a:avLst/>
          </a:prstGeom>
          <a:solidFill>
            <a:srgbClr val="FFFFFF">
              <a:alpha val="507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252837b181e_0_75"/>
          <p:cNvSpPr txBox="1"/>
          <p:nvPr/>
        </p:nvSpPr>
        <p:spPr>
          <a:xfrm>
            <a:off x="4546751" y="2792330"/>
            <a:ext cx="1362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latin typeface="Roboto Light"/>
                <a:ea typeface="Roboto Light"/>
                <a:cs typeface="Roboto Light"/>
                <a:sym typeface="Roboto Light"/>
              </a:rPr>
              <a:t>Data access </a:t>
            </a:r>
            <a:endParaRPr sz="12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latin typeface="Roboto Light"/>
                <a:ea typeface="Roboto Light"/>
                <a:cs typeface="Roboto Light"/>
                <a:sym typeface="Roboto Light"/>
              </a:rPr>
              <a:t>mechanisms </a:t>
            </a:r>
            <a:endParaRPr sz="12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36" name="Google Shape;136;g252837b181e_0_75"/>
          <p:cNvCxnSpPr>
            <a:stCxn id="129" idx="3"/>
            <a:endCxn id="122" idx="1"/>
          </p:cNvCxnSpPr>
          <p:nvPr/>
        </p:nvCxnSpPr>
        <p:spPr>
          <a:xfrm>
            <a:off x="4565346" y="3383435"/>
            <a:ext cx="2220300" cy="2316300"/>
          </a:xfrm>
          <a:prstGeom prst="curvedConnector3">
            <a:avLst>
              <a:gd fmla="val 50002" name="adj1"/>
            </a:avLst>
          </a:prstGeom>
          <a:noFill/>
          <a:ln cap="flat" cmpd="sng" w="9525">
            <a:solidFill>
              <a:srgbClr val="7F7F7F"/>
            </a:solidFill>
            <a:prstDash val="dash"/>
            <a:round/>
            <a:headEnd len="med" w="med" type="none"/>
            <a:tailEnd len="med" w="med" type="oval"/>
          </a:ln>
        </p:spPr>
      </p:cxnSp>
      <p:cxnSp>
        <p:nvCxnSpPr>
          <p:cNvPr id="137" name="Google Shape;137;g252837b181e_0_75"/>
          <p:cNvCxnSpPr>
            <a:stCxn id="129" idx="3"/>
            <a:endCxn id="120" idx="1"/>
          </p:cNvCxnSpPr>
          <p:nvPr/>
        </p:nvCxnSpPr>
        <p:spPr>
          <a:xfrm>
            <a:off x="4565346" y="3383435"/>
            <a:ext cx="2229300" cy="1849800"/>
          </a:xfrm>
          <a:prstGeom prst="curvedConnector3">
            <a:avLst>
              <a:gd fmla="val 50003" name="adj1"/>
            </a:avLst>
          </a:prstGeom>
          <a:noFill/>
          <a:ln cap="flat" cmpd="sng" w="9525">
            <a:solidFill>
              <a:srgbClr val="7F7F7F"/>
            </a:solidFill>
            <a:prstDash val="dash"/>
            <a:round/>
            <a:headEnd len="med" w="med" type="none"/>
            <a:tailEnd len="med" w="med" type="oval"/>
          </a:ln>
        </p:spPr>
      </p:cxnSp>
      <p:cxnSp>
        <p:nvCxnSpPr>
          <p:cNvPr id="138" name="Google Shape;138;g252837b181e_0_75"/>
          <p:cNvCxnSpPr>
            <a:stCxn id="121" idx="3"/>
            <a:endCxn id="123" idx="3"/>
          </p:cNvCxnSpPr>
          <p:nvPr/>
        </p:nvCxnSpPr>
        <p:spPr>
          <a:xfrm flipH="1">
            <a:off x="9317099" y="5234973"/>
            <a:ext cx="9000" cy="466500"/>
          </a:xfrm>
          <a:prstGeom prst="curvedConnector3">
            <a:avLst>
              <a:gd fmla="val -3052885" name="adj1"/>
            </a:avLst>
          </a:prstGeom>
          <a:noFill/>
          <a:ln cap="flat" cmpd="sng" w="9525">
            <a:solidFill>
              <a:srgbClr val="7F7F7F"/>
            </a:solidFill>
            <a:prstDash val="dash"/>
            <a:round/>
            <a:headEnd len="med" w="med" type="oval"/>
            <a:tailEnd len="med" w="med" type="oval"/>
          </a:ln>
        </p:spPr>
      </p:cxnSp>
      <p:sp>
        <p:nvSpPr>
          <p:cNvPr id="139" name="Google Shape;139;g252837b181e_0_75"/>
          <p:cNvSpPr txBox="1"/>
          <p:nvPr/>
        </p:nvSpPr>
        <p:spPr>
          <a:xfrm>
            <a:off x="2228622" y="1166775"/>
            <a:ext cx="82305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400">
                <a:solidFill>
                  <a:srgbClr val="FF5B7F"/>
                </a:solidFill>
                <a:latin typeface="Roboto"/>
                <a:ea typeface="Roboto"/>
                <a:cs typeface="Roboto"/>
                <a:sym typeface="Roboto"/>
              </a:rPr>
              <a:t>Technical WPs: </a:t>
            </a:r>
            <a:r>
              <a:rPr b="1" lang="nl-NL" sz="2400">
                <a:solidFill>
                  <a:srgbClr val="008792"/>
                </a:solidFill>
                <a:latin typeface="Roboto"/>
                <a:ea typeface="Roboto"/>
                <a:cs typeface="Roboto"/>
                <a:sym typeface="Roboto"/>
              </a:rPr>
              <a:t>Interconnections</a:t>
            </a:r>
            <a:endParaRPr b="1" sz="2400">
              <a:solidFill>
                <a:srgbClr val="00879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52837b181e_0_99"/>
          <p:cNvSpPr txBox="1"/>
          <p:nvPr>
            <p:ph type="title"/>
          </p:nvPr>
        </p:nvSpPr>
        <p:spPr>
          <a:xfrm>
            <a:off x="1721750" y="7016"/>
            <a:ext cx="9830100" cy="127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691"/>
              </a:buClr>
              <a:buSzPts val="3500"/>
              <a:buFont typeface="Roboto"/>
              <a:buNone/>
            </a:pPr>
            <a:r>
              <a:rPr lang="nl-NL"/>
              <a:t>EOSC4Cancer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691"/>
              </a:buClr>
              <a:buSzPts val="3500"/>
              <a:buFont typeface="Roboto"/>
              <a:buNone/>
            </a:pPr>
            <a:r>
              <a:rPr lang="nl-NL" sz="1800"/>
              <a:t>A European-wide foundation to accelerate Data-driven Cancer Research</a:t>
            </a:r>
            <a:endParaRPr/>
          </a:p>
        </p:txBody>
      </p:sp>
      <p:sp>
        <p:nvSpPr>
          <p:cNvPr id="145" name="Google Shape;145;g252837b181e_0_99"/>
          <p:cNvSpPr txBox="1"/>
          <p:nvPr>
            <p:ph idx="12" type="sldNum"/>
          </p:nvPr>
        </p:nvSpPr>
        <p:spPr>
          <a:xfrm>
            <a:off x="10744200" y="6423497"/>
            <a:ext cx="12891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46" name="Google Shape;146;g252837b181e_0_99"/>
          <p:cNvSpPr txBox="1"/>
          <p:nvPr>
            <p:ph idx="11" type="ftr"/>
          </p:nvPr>
        </p:nvSpPr>
        <p:spPr>
          <a:xfrm>
            <a:off x="311426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15-16 | June | 2023</a:t>
            </a:r>
            <a:endParaRPr/>
          </a:p>
        </p:txBody>
      </p:sp>
      <p:sp>
        <p:nvSpPr>
          <p:cNvPr id="147" name="Google Shape;147;g252837b181e_0_99"/>
          <p:cNvSpPr/>
          <p:nvPr/>
        </p:nvSpPr>
        <p:spPr>
          <a:xfrm>
            <a:off x="2398938" y="3787976"/>
            <a:ext cx="7082700" cy="485100"/>
          </a:xfrm>
          <a:prstGeom prst="homePlate">
            <a:avLst>
              <a:gd fmla="val 50000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000">
                <a:latin typeface="Roboto"/>
                <a:ea typeface="Roboto"/>
                <a:cs typeface="Roboto"/>
                <a:sym typeface="Roboto"/>
              </a:rPr>
              <a:t>T4.5 (Lead: VHIO)</a:t>
            </a:r>
            <a:r>
              <a:rPr lang="nl-NL" sz="1000">
                <a:latin typeface="Roboto"/>
                <a:ea typeface="Roboto"/>
                <a:cs typeface="Roboto"/>
                <a:sym typeface="Roboto"/>
              </a:rPr>
              <a:t> Connecting omics data from multiple sources to a Clinical Decision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000">
                <a:latin typeface="Roboto"/>
                <a:ea typeface="Roboto"/>
                <a:cs typeface="Roboto"/>
                <a:sym typeface="Roboto"/>
              </a:rPr>
              <a:t>Support System (CDSS) for precision treatment of metastatic CRC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g252837b181e_0_99"/>
          <p:cNvSpPr/>
          <p:nvPr/>
        </p:nvSpPr>
        <p:spPr>
          <a:xfrm>
            <a:off x="2398938" y="2576688"/>
            <a:ext cx="7082700" cy="485100"/>
          </a:xfrm>
          <a:prstGeom prst="homePlate">
            <a:avLst>
              <a:gd fmla="val 50000" name="adj"/>
            </a:avLst>
          </a:prstGeom>
          <a:solidFill>
            <a:srgbClr val="BFDDD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000">
                <a:latin typeface="Roboto"/>
                <a:ea typeface="Roboto"/>
                <a:cs typeface="Roboto"/>
                <a:sym typeface="Roboto"/>
              </a:rPr>
              <a:t>T4.3 (Lead: UP)</a:t>
            </a:r>
            <a:r>
              <a:rPr lang="nl-NL" sz="1000">
                <a:latin typeface="Roboto"/>
                <a:ea typeface="Roboto"/>
                <a:cs typeface="Roboto"/>
                <a:sym typeface="Roboto"/>
              </a:rPr>
              <a:t> Data-driven treatment selection for localised tumours with multiple patient-derived data types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g252837b181e_0_99"/>
          <p:cNvSpPr/>
          <p:nvPr/>
        </p:nvSpPr>
        <p:spPr>
          <a:xfrm>
            <a:off x="2398938" y="3061958"/>
            <a:ext cx="7082700" cy="485100"/>
          </a:xfrm>
          <a:prstGeom prst="homePlate">
            <a:avLst>
              <a:gd fmla="val 50000" name="adj"/>
            </a:avLst>
          </a:prstGeom>
          <a:solidFill>
            <a:srgbClr val="D3C5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000">
                <a:latin typeface="Roboto"/>
                <a:ea typeface="Roboto"/>
                <a:cs typeface="Roboto"/>
                <a:sym typeface="Roboto"/>
              </a:rPr>
              <a:t>T4.4 (Lead: NKI) </a:t>
            </a:r>
            <a:r>
              <a:rPr lang="nl-NL" sz="1000">
                <a:latin typeface="Roboto"/>
                <a:ea typeface="Roboto"/>
                <a:cs typeface="Roboto"/>
                <a:sym typeface="Roboto"/>
              </a:rPr>
              <a:t>Data-driven treatment selection for localised tumour: improving the treatment of colorectal cancer by the inclusion of circulating DNA information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g252837b181e_0_99"/>
          <p:cNvSpPr/>
          <p:nvPr/>
        </p:nvSpPr>
        <p:spPr>
          <a:xfrm>
            <a:off x="2398938" y="1850490"/>
            <a:ext cx="7082700" cy="485100"/>
          </a:xfrm>
          <a:prstGeom prst="homePlate">
            <a:avLst>
              <a:gd fmla="val 50000" name="adj"/>
            </a:avLst>
          </a:prstGeom>
          <a:solidFill>
            <a:srgbClr val="F3DD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000">
                <a:latin typeface="Roboto"/>
                <a:ea typeface="Roboto"/>
                <a:cs typeface="Roboto"/>
                <a:sym typeface="Roboto"/>
              </a:rPr>
              <a:t>T4.2 (Lead: NKI)</a:t>
            </a:r>
            <a:r>
              <a:rPr lang="nl-NL" sz="1000">
                <a:latin typeface="Roboto"/>
                <a:ea typeface="Roboto"/>
                <a:cs typeface="Roboto"/>
                <a:sym typeface="Roboto"/>
              </a:rPr>
              <a:t> Data driven optimisation of cancer screening programs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g252837b181e_0_99"/>
          <p:cNvSpPr/>
          <p:nvPr/>
        </p:nvSpPr>
        <p:spPr>
          <a:xfrm>
            <a:off x="2398938" y="1365366"/>
            <a:ext cx="7047600" cy="485100"/>
          </a:xfrm>
          <a:prstGeom prst="homePlate">
            <a:avLst>
              <a:gd fmla="val 50000" name="adj"/>
            </a:avLst>
          </a:prstGeom>
          <a:solidFill>
            <a:srgbClr val="F0C8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000">
                <a:latin typeface="Roboto"/>
                <a:ea typeface="Roboto"/>
                <a:cs typeface="Roboto"/>
                <a:sym typeface="Roboto"/>
              </a:rPr>
              <a:t>T4.1 (Lead: CNR IEOS) </a:t>
            </a:r>
            <a:r>
              <a:rPr lang="nl-NL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Cancer risk identification and prevention by linking environmental data to cancer registry data</a:t>
            </a:r>
            <a:endParaRPr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g252837b181e_0_99"/>
          <p:cNvSpPr/>
          <p:nvPr/>
        </p:nvSpPr>
        <p:spPr>
          <a:xfrm>
            <a:off x="2293420" y="3643855"/>
            <a:ext cx="8740200" cy="752100"/>
          </a:xfrm>
          <a:prstGeom prst="roundRect">
            <a:avLst>
              <a:gd fmla="val 16667" name="adj"/>
            </a:avLst>
          </a:prstGeom>
          <a:solidFill>
            <a:srgbClr val="FFFFFF">
              <a:alpha val="50700"/>
            </a:srgbClr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>
                <a:latin typeface="Roboto"/>
                <a:ea typeface="Roboto"/>
                <a:cs typeface="Roboto"/>
                <a:sym typeface="Roboto"/>
              </a:rPr>
              <a:t>Squad #3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g252837b181e_0_99"/>
          <p:cNvSpPr/>
          <p:nvPr/>
        </p:nvSpPr>
        <p:spPr>
          <a:xfrm>
            <a:off x="2293420" y="2463416"/>
            <a:ext cx="8740200" cy="1196700"/>
          </a:xfrm>
          <a:prstGeom prst="roundRect">
            <a:avLst>
              <a:gd fmla="val 16667" name="adj"/>
            </a:avLst>
          </a:prstGeom>
          <a:solidFill>
            <a:srgbClr val="FFFFFF">
              <a:alpha val="50700"/>
            </a:srgbClr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>
                <a:latin typeface="Roboto"/>
                <a:ea typeface="Roboto"/>
                <a:cs typeface="Roboto"/>
                <a:sym typeface="Roboto"/>
              </a:rPr>
              <a:t>Squad #2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g252837b181e_0_99"/>
          <p:cNvSpPr/>
          <p:nvPr/>
        </p:nvSpPr>
        <p:spPr>
          <a:xfrm>
            <a:off x="2293420" y="1266700"/>
            <a:ext cx="8740200" cy="1196700"/>
          </a:xfrm>
          <a:prstGeom prst="roundRect">
            <a:avLst>
              <a:gd fmla="val 16667" name="adj"/>
            </a:avLst>
          </a:prstGeom>
          <a:solidFill>
            <a:srgbClr val="FFFFFF">
              <a:alpha val="50700"/>
            </a:srgbClr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>
                <a:latin typeface="Roboto"/>
                <a:ea typeface="Roboto"/>
                <a:cs typeface="Roboto"/>
                <a:sym typeface="Roboto"/>
              </a:rPr>
              <a:t>Squad #1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g252837b181e_0_99"/>
          <p:cNvSpPr txBox="1"/>
          <p:nvPr/>
        </p:nvSpPr>
        <p:spPr>
          <a:xfrm>
            <a:off x="8980525" y="6981579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9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9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g252837b181e_0_99"/>
          <p:cNvSpPr/>
          <p:nvPr/>
        </p:nvSpPr>
        <p:spPr>
          <a:xfrm>
            <a:off x="2535913" y="5282198"/>
            <a:ext cx="2175600" cy="923700"/>
          </a:xfrm>
          <a:prstGeom prst="rect">
            <a:avLst/>
          </a:prstGeom>
          <a:solidFill>
            <a:srgbClr val="0087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WP1</a:t>
            </a:r>
            <a:endParaRPr b="1"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Data spaces</a:t>
            </a:r>
            <a:br>
              <a:rPr lang="nl-NL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" name="Google Shape;157;g252837b181e_0_99"/>
          <p:cNvSpPr/>
          <p:nvPr/>
        </p:nvSpPr>
        <p:spPr>
          <a:xfrm>
            <a:off x="5007962" y="5282198"/>
            <a:ext cx="2175600" cy="923700"/>
          </a:xfrm>
          <a:prstGeom prst="rect">
            <a:avLst/>
          </a:prstGeom>
          <a:solidFill>
            <a:srgbClr val="0087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WP2</a:t>
            </a:r>
            <a:endParaRPr b="1"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Harmonization and Interoperability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158;g252837b181e_0_99"/>
          <p:cNvSpPr/>
          <p:nvPr/>
        </p:nvSpPr>
        <p:spPr>
          <a:xfrm>
            <a:off x="7480011" y="5282198"/>
            <a:ext cx="2175600" cy="923700"/>
          </a:xfrm>
          <a:prstGeom prst="rect">
            <a:avLst/>
          </a:prstGeom>
          <a:solidFill>
            <a:srgbClr val="0087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WP3</a:t>
            </a:r>
            <a:endParaRPr b="1"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Federated analysis and visualization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Google Shape;159;g252837b181e_0_99"/>
          <p:cNvSpPr/>
          <p:nvPr/>
        </p:nvSpPr>
        <p:spPr>
          <a:xfrm rot="5400000">
            <a:off x="5995526" y="1577650"/>
            <a:ext cx="200400" cy="71322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rgbClr val="00879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252837b181e_0_99"/>
          <p:cNvSpPr/>
          <p:nvPr/>
        </p:nvSpPr>
        <p:spPr>
          <a:xfrm>
            <a:off x="1158380" y="4492960"/>
            <a:ext cx="9874800" cy="569400"/>
          </a:xfrm>
          <a:prstGeom prst="downArrowCallout">
            <a:avLst>
              <a:gd fmla="val 31842" name="adj1"/>
              <a:gd fmla="val 49713" name="adj2"/>
              <a:gd fmla="val 25000" name="adj3"/>
              <a:gd fmla="val 14335" name="adj4"/>
            </a:avLst>
          </a:prstGeom>
          <a:solidFill>
            <a:srgbClr val="0087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252837b181e_0_99"/>
          <p:cNvSpPr/>
          <p:nvPr/>
        </p:nvSpPr>
        <p:spPr>
          <a:xfrm rot="-5400000">
            <a:off x="83330" y="2346544"/>
            <a:ext cx="3153300" cy="1003200"/>
          </a:xfrm>
          <a:prstGeom prst="rect">
            <a:avLst/>
          </a:prstGeom>
          <a:solidFill>
            <a:srgbClr val="0087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WP4</a:t>
            </a:r>
            <a:endParaRPr b="1"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 Cases</a:t>
            </a:r>
            <a:br>
              <a:rPr lang="nl-NL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524fd08750_0_83"/>
          <p:cNvSpPr txBox="1"/>
          <p:nvPr>
            <p:ph type="title"/>
          </p:nvPr>
        </p:nvSpPr>
        <p:spPr>
          <a:xfrm>
            <a:off x="1721738" y="235633"/>
            <a:ext cx="98301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691"/>
              </a:buClr>
              <a:buSzPts val="3500"/>
              <a:buFont typeface="Roboto"/>
              <a:buNone/>
            </a:pPr>
            <a:r>
              <a:rPr lang="nl-NL"/>
              <a:t>Key Contributions to EOSC SRIA </a:t>
            </a:r>
            <a:endParaRPr/>
          </a:p>
        </p:txBody>
      </p:sp>
      <p:sp>
        <p:nvSpPr>
          <p:cNvPr id="167" name="Google Shape;167;g2524fd08750_0_83"/>
          <p:cNvSpPr txBox="1"/>
          <p:nvPr>
            <p:ph idx="12" type="sldNum"/>
          </p:nvPr>
        </p:nvSpPr>
        <p:spPr>
          <a:xfrm>
            <a:off x="10744200" y="6423497"/>
            <a:ext cx="12891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68" name="Google Shape;168;g2524fd08750_0_83"/>
          <p:cNvSpPr txBox="1"/>
          <p:nvPr>
            <p:ph idx="2" type="body"/>
          </p:nvPr>
        </p:nvSpPr>
        <p:spPr>
          <a:xfrm>
            <a:off x="1721741" y="895137"/>
            <a:ext cx="98301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900"/>
              <a:buNone/>
            </a:pPr>
            <a:r>
              <a:rPr lang="nl-NL"/>
              <a:t>Contribution of EOSC4Cancer</a:t>
            </a:r>
            <a:endParaRPr/>
          </a:p>
        </p:txBody>
      </p:sp>
      <p:sp>
        <p:nvSpPr>
          <p:cNvPr id="169" name="Google Shape;169;g2524fd08750_0_83"/>
          <p:cNvSpPr txBox="1"/>
          <p:nvPr/>
        </p:nvSpPr>
        <p:spPr>
          <a:xfrm>
            <a:off x="501600" y="1569250"/>
            <a:ext cx="11188800" cy="47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41818"/>
              </a:lnSpc>
              <a:spcBef>
                <a:spcPts val="0"/>
              </a:spcBef>
              <a:spcAft>
                <a:spcPts val="0"/>
              </a:spcAft>
              <a:buClr>
                <a:srgbClr val="CE0E69"/>
              </a:buClr>
              <a:buSzPts val="1600"/>
              <a:buFont typeface="Roboto"/>
              <a:buChar char="➔"/>
            </a:pPr>
            <a:r>
              <a:rPr b="1" lang="nl-NL" sz="1600">
                <a:solidFill>
                  <a:srgbClr val="FF5B7F"/>
                </a:solidFill>
                <a:latin typeface="Roboto"/>
                <a:ea typeface="Roboto"/>
                <a:cs typeface="Roboto"/>
                <a:sym typeface="Roboto"/>
              </a:rPr>
              <a:t>Objective:</a:t>
            </a:r>
            <a:r>
              <a:rPr b="1" lang="nl-NL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Standards, tools and services allow researchers to find, access, reuse and combine results </a:t>
            </a:r>
            <a:endParaRPr b="1"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41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600">
                <a:solidFill>
                  <a:srgbClr val="008691"/>
                </a:solidFill>
                <a:latin typeface="Roboto"/>
                <a:ea typeface="Roboto"/>
                <a:cs typeface="Roboto"/>
                <a:sym typeface="Roboto"/>
              </a:rPr>
              <a:t>EOSC4Cancer</a:t>
            </a:r>
            <a:r>
              <a:rPr lang="nl-NL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will: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E0E69"/>
              </a:buClr>
              <a:buSzPts val="1600"/>
              <a:buFont typeface="Roboto"/>
              <a:buChar char="○"/>
            </a:pPr>
            <a:r>
              <a:rPr lang="nl-NL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Develop an integrated queryable catalog of data resources incl. harmonisation/FAIR status and access procedures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E0E69"/>
              </a:buClr>
              <a:buSzPts val="1600"/>
              <a:buFont typeface="Roboto"/>
              <a:buChar char="○"/>
            </a:pPr>
            <a:r>
              <a:rPr lang="nl-NL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Provide mechanisms, as Standard Operating Procedures (SOPs), to facilitate retrospective and prospective semantic harmonization of data across research infrastructures.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141818"/>
              </a:lnSpc>
              <a:spcBef>
                <a:spcPts val="0"/>
              </a:spcBef>
              <a:spcAft>
                <a:spcPts val="0"/>
              </a:spcAft>
              <a:buClr>
                <a:srgbClr val="CE0E69"/>
              </a:buClr>
              <a:buSzPts val="1600"/>
              <a:buFont typeface="Roboto"/>
              <a:buChar char="○"/>
            </a:pPr>
            <a:r>
              <a:rPr lang="nl-NL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Interconnect existing datasets relevant in cancer research following the FAIR principles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lnSpc>
                <a:spcPct val="141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41818"/>
              </a:lnSpc>
              <a:spcBef>
                <a:spcPts val="0"/>
              </a:spcBef>
              <a:spcAft>
                <a:spcPts val="0"/>
              </a:spcAft>
              <a:buClr>
                <a:srgbClr val="CE0E69"/>
              </a:buClr>
              <a:buSzPts val="1600"/>
              <a:buFont typeface="Roboto"/>
              <a:buChar char="➔"/>
            </a:pPr>
            <a:r>
              <a:rPr b="1" lang="nl-NL" sz="1600">
                <a:solidFill>
                  <a:srgbClr val="FF5B7F"/>
                </a:solidFill>
                <a:latin typeface="Roboto"/>
                <a:ea typeface="Roboto"/>
                <a:cs typeface="Roboto"/>
                <a:sym typeface="Roboto"/>
              </a:rPr>
              <a:t>Objective:</a:t>
            </a:r>
            <a:r>
              <a:rPr b="1" lang="nl-NL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Sustainable and federated infrastructures enable open sharing of scientific results</a:t>
            </a:r>
            <a:endParaRPr b="1"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41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600">
                <a:solidFill>
                  <a:srgbClr val="008691"/>
                </a:solidFill>
                <a:latin typeface="Roboto"/>
                <a:ea typeface="Roboto"/>
                <a:cs typeface="Roboto"/>
                <a:sym typeface="Roboto"/>
              </a:rPr>
              <a:t>EOSC4Cancer</a:t>
            </a:r>
            <a:r>
              <a:rPr lang="nl-NL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will: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marR="0" rtl="0" algn="l">
              <a:lnSpc>
                <a:spcPct val="141818"/>
              </a:lnSpc>
              <a:spcBef>
                <a:spcPts val="0"/>
              </a:spcBef>
              <a:spcAft>
                <a:spcPts val="0"/>
              </a:spcAft>
              <a:buClr>
                <a:srgbClr val="CE0E69"/>
              </a:buClr>
              <a:buSzPts val="1600"/>
              <a:buFont typeface="Roboto"/>
              <a:buChar char="○"/>
            </a:pPr>
            <a:r>
              <a:rPr lang="nl-NL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Entitle federated data analysis strategies by adopting existing standards and enabling the common portals deployed within the EOSC framework to orchestrate the FAIR analyses of data sources, centralised or federated, 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141818"/>
              </a:lnSpc>
              <a:spcBef>
                <a:spcPts val="0"/>
              </a:spcBef>
              <a:spcAft>
                <a:spcPts val="0"/>
              </a:spcAft>
              <a:buClr>
                <a:srgbClr val="CE0E69"/>
              </a:buClr>
              <a:buSzPts val="1600"/>
              <a:buFont typeface="Roboto"/>
              <a:buChar char="○"/>
            </a:pPr>
            <a:r>
              <a:rPr lang="nl-NL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Use and enhance commonly used analysis (i.e., Galaxy, openVRE) and visualization platforms (i.e., cBioPortal) 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41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g2524fd08750_0_83"/>
          <p:cNvSpPr txBox="1"/>
          <p:nvPr>
            <p:ph idx="11" type="ftr"/>
          </p:nvPr>
        </p:nvSpPr>
        <p:spPr>
          <a:xfrm>
            <a:off x="311426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15-16 | June | 2023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52837b181e_0_15"/>
          <p:cNvSpPr txBox="1"/>
          <p:nvPr>
            <p:ph type="title"/>
          </p:nvPr>
        </p:nvSpPr>
        <p:spPr>
          <a:xfrm>
            <a:off x="1721738" y="235633"/>
            <a:ext cx="98301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691"/>
              </a:buClr>
              <a:buSzPts val="3500"/>
              <a:buFont typeface="Roboto"/>
              <a:buNone/>
            </a:pPr>
            <a:r>
              <a:rPr lang="nl-NL"/>
              <a:t>Key impacts and deliverables</a:t>
            </a:r>
            <a:endParaRPr/>
          </a:p>
        </p:txBody>
      </p:sp>
      <p:sp>
        <p:nvSpPr>
          <p:cNvPr id="176" name="Google Shape;176;g252837b181e_0_15"/>
          <p:cNvSpPr txBox="1"/>
          <p:nvPr>
            <p:ph idx="12" type="sldNum"/>
          </p:nvPr>
        </p:nvSpPr>
        <p:spPr>
          <a:xfrm>
            <a:off x="10744200" y="6423497"/>
            <a:ext cx="12891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77" name="Google Shape;177;g252837b181e_0_15"/>
          <p:cNvSpPr txBox="1"/>
          <p:nvPr>
            <p:ph idx="2" type="body"/>
          </p:nvPr>
        </p:nvSpPr>
        <p:spPr>
          <a:xfrm>
            <a:off x="1721741" y="895137"/>
            <a:ext cx="98301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618"/>
              <a:buNone/>
            </a:pPr>
            <a:r>
              <a:rPr lang="nl-NL" sz="2417"/>
              <a:t>EOSC4Cancer</a:t>
            </a:r>
            <a:endParaRPr sz="3017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618"/>
              <a:buNone/>
            </a:pPr>
            <a:r>
              <a:t/>
            </a:r>
            <a:endParaRPr sz="617"/>
          </a:p>
        </p:txBody>
      </p:sp>
      <p:sp>
        <p:nvSpPr>
          <p:cNvPr id="178" name="Google Shape;178;g252837b181e_0_15"/>
          <p:cNvSpPr txBox="1"/>
          <p:nvPr/>
        </p:nvSpPr>
        <p:spPr>
          <a:xfrm>
            <a:off x="501600" y="1816500"/>
            <a:ext cx="11188800" cy="37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41818"/>
              </a:lnSpc>
              <a:spcBef>
                <a:spcPts val="0"/>
              </a:spcBef>
              <a:spcAft>
                <a:spcPts val="0"/>
              </a:spcAft>
              <a:buClr>
                <a:srgbClr val="CE0E69"/>
              </a:buClr>
              <a:buSzPts val="1500"/>
              <a:buFont typeface="Roboto"/>
              <a:buChar char="➔"/>
            </a:pPr>
            <a:r>
              <a:rPr lang="nl-NL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platform that will enable </a:t>
            </a:r>
            <a:r>
              <a:rPr b="1" lang="nl-NL" sz="1700">
                <a:solidFill>
                  <a:srgbClr val="008691"/>
                </a:solidFill>
                <a:latin typeface="Roboto"/>
                <a:ea typeface="Roboto"/>
                <a:cs typeface="Roboto"/>
                <a:sym typeface="Roboto"/>
              </a:rPr>
              <a:t>storage, sharing, access, and analysis </a:t>
            </a:r>
            <a:r>
              <a:rPr lang="nl-NL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of research data and other digital research objects 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lnSpc>
                <a:spcPct val="141818"/>
              </a:lnSpc>
              <a:spcBef>
                <a:spcPts val="0"/>
              </a:spcBef>
              <a:spcAft>
                <a:spcPts val="0"/>
              </a:spcAft>
              <a:buClr>
                <a:srgbClr val="CE0E69"/>
              </a:buClr>
              <a:buSzPts val="1700"/>
              <a:buFont typeface="Roboto"/>
              <a:buChar char="○"/>
            </a:pPr>
            <a:r>
              <a:rPr lang="nl-NL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Analysis systems made easily accessible to basic and clinical scientists in open cancer analysis portals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lnSpc>
                <a:spcPct val="141818"/>
              </a:lnSpc>
              <a:spcBef>
                <a:spcPts val="0"/>
              </a:spcBef>
              <a:spcAft>
                <a:spcPts val="0"/>
              </a:spcAft>
              <a:buClr>
                <a:srgbClr val="CE0E69"/>
              </a:buClr>
              <a:buSzPts val="1700"/>
              <a:buFont typeface="Roboto"/>
              <a:buChar char="○"/>
            </a:pPr>
            <a:r>
              <a:rPr lang="nl-NL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Reference installation of visualization platforms (i.e., cBioPortal), including new data types (e.g., images)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41818"/>
              </a:lnSpc>
              <a:spcBef>
                <a:spcPts val="0"/>
              </a:spcBef>
              <a:spcAft>
                <a:spcPts val="0"/>
              </a:spcAft>
              <a:buClr>
                <a:srgbClr val="CE0E69"/>
              </a:buClr>
              <a:buSzPts val="1500"/>
              <a:buFont typeface="Roboto"/>
              <a:buChar char="➔"/>
            </a:pPr>
            <a:r>
              <a:rPr b="1" lang="nl-NL" sz="1700">
                <a:solidFill>
                  <a:srgbClr val="008691"/>
                </a:solidFill>
                <a:latin typeface="Roboto"/>
                <a:ea typeface="Roboto"/>
                <a:cs typeface="Roboto"/>
                <a:sym typeface="Roboto"/>
              </a:rPr>
              <a:t>Mobilization, interconnection, and interoperation of datasets </a:t>
            </a:r>
            <a:r>
              <a:rPr lang="nl-NL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relevant in cancer research (</a:t>
            </a:r>
            <a:r>
              <a:rPr b="1" lang="nl-NL" sz="1700">
                <a:solidFill>
                  <a:srgbClr val="008691"/>
                </a:solidFill>
                <a:latin typeface="Roboto"/>
                <a:ea typeface="Roboto"/>
                <a:cs typeface="Roboto"/>
                <a:sym typeface="Roboto"/>
              </a:rPr>
              <a:t>FAIR</a:t>
            </a:r>
            <a:r>
              <a:rPr lang="nl-NL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principles)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lnSpc>
                <a:spcPct val="141818"/>
              </a:lnSpc>
              <a:spcBef>
                <a:spcPts val="0"/>
              </a:spcBef>
              <a:spcAft>
                <a:spcPts val="0"/>
              </a:spcAft>
              <a:buClr>
                <a:srgbClr val="CE0E69"/>
              </a:buClr>
              <a:buSzPts val="1700"/>
              <a:buFont typeface="Roboto"/>
              <a:buChar char="○"/>
            </a:pPr>
            <a:r>
              <a:rPr lang="nl-NL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Catalog of existing datasets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lnSpc>
                <a:spcPct val="141818"/>
              </a:lnSpc>
              <a:spcBef>
                <a:spcPts val="0"/>
              </a:spcBef>
              <a:spcAft>
                <a:spcPts val="0"/>
              </a:spcAft>
              <a:buClr>
                <a:srgbClr val="CE0E69"/>
              </a:buClr>
              <a:buSzPts val="1700"/>
              <a:buFont typeface="Roboto"/>
              <a:buChar char="○"/>
            </a:pPr>
            <a:r>
              <a:rPr lang="nl-NL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Use of common data models, harmonization of cancer-related datasets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41818"/>
              </a:lnSpc>
              <a:spcBef>
                <a:spcPts val="0"/>
              </a:spcBef>
              <a:spcAft>
                <a:spcPts val="0"/>
              </a:spcAft>
              <a:buClr>
                <a:srgbClr val="CE0E69"/>
              </a:buClr>
              <a:buSzPts val="1500"/>
              <a:buFont typeface="Roboto"/>
              <a:buChar char="➔"/>
            </a:pPr>
            <a:r>
              <a:rPr b="1" lang="nl-NL" sz="1700">
                <a:solidFill>
                  <a:srgbClr val="008691"/>
                </a:solidFill>
                <a:latin typeface="Roboto"/>
                <a:ea typeface="Roboto"/>
                <a:cs typeface="Roboto"/>
                <a:sym typeface="Roboto"/>
              </a:rPr>
              <a:t>Digital tools, data analytics, and Artificial Intelligence/Machine Learning methods</a:t>
            </a:r>
            <a:r>
              <a:rPr lang="nl-NL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for the analysis for cancer-related data 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lnSpc>
                <a:spcPct val="141818"/>
              </a:lnSpc>
              <a:spcBef>
                <a:spcPts val="0"/>
              </a:spcBef>
              <a:spcAft>
                <a:spcPts val="0"/>
              </a:spcAft>
              <a:buClr>
                <a:srgbClr val="CE0E69"/>
              </a:buClr>
              <a:buSzPts val="1500"/>
              <a:buChar char="○"/>
            </a:pPr>
            <a:r>
              <a:rPr lang="nl-NL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Integration in the cancer analysis environments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g252837b181e_0_15"/>
          <p:cNvSpPr txBox="1"/>
          <p:nvPr>
            <p:ph idx="11" type="ftr"/>
          </p:nvPr>
        </p:nvSpPr>
        <p:spPr>
          <a:xfrm>
            <a:off x="311426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15-16 | June | 2023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"/>
          <p:cNvSpPr txBox="1"/>
          <p:nvPr>
            <p:ph type="title"/>
          </p:nvPr>
        </p:nvSpPr>
        <p:spPr>
          <a:xfrm>
            <a:off x="1721738" y="235633"/>
            <a:ext cx="9830179" cy="603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691"/>
              </a:buClr>
              <a:buSzPts val="3500"/>
              <a:buFont typeface="Roboto"/>
              <a:buNone/>
            </a:pPr>
            <a:r>
              <a:rPr lang="nl-NL"/>
              <a:t>Key impacts and deliverables (II)</a:t>
            </a:r>
            <a:endParaRPr/>
          </a:p>
        </p:txBody>
      </p:sp>
      <p:sp>
        <p:nvSpPr>
          <p:cNvPr id="185" name="Google Shape;185;p4"/>
          <p:cNvSpPr txBox="1"/>
          <p:nvPr>
            <p:ph idx="12" type="sldNum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86" name="Google Shape;186;p4"/>
          <p:cNvSpPr txBox="1"/>
          <p:nvPr>
            <p:ph idx="2" type="body"/>
          </p:nvPr>
        </p:nvSpPr>
        <p:spPr>
          <a:xfrm>
            <a:off x="1721741" y="895137"/>
            <a:ext cx="9830176" cy="36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618"/>
              <a:buNone/>
            </a:pPr>
            <a:r>
              <a:rPr lang="nl-NL" sz="2417"/>
              <a:t>EOSC4Cancer</a:t>
            </a:r>
            <a:endParaRPr sz="3017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618"/>
              <a:buNone/>
            </a:pPr>
            <a:r>
              <a:t/>
            </a:r>
            <a:endParaRPr sz="617"/>
          </a:p>
        </p:txBody>
      </p:sp>
      <p:sp>
        <p:nvSpPr>
          <p:cNvPr id="187" name="Google Shape;187;p4"/>
          <p:cNvSpPr txBox="1"/>
          <p:nvPr/>
        </p:nvSpPr>
        <p:spPr>
          <a:xfrm>
            <a:off x="501600" y="2607150"/>
            <a:ext cx="11188800" cy="17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41818"/>
              </a:lnSpc>
              <a:spcBef>
                <a:spcPts val="0"/>
              </a:spcBef>
              <a:spcAft>
                <a:spcPts val="0"/>
              </a:spcAft>
              <a:buClr>
                <a:srgbClr val="CE0E69"/>
              </a:buClr>
              <a:buSzPts val="1600"/>
              <a:buFont typeface="Roboto"/>
              <a:buChar char="➔"/>
            </a:pPr>
            <a:r>
              <a:rPr b="1" lang="nl-NL" sz="1800">
                <a:solidFill>
                  <a:srgbClr val="008691"/>
                </a:solidFill>
                <a:latin typeface="Roboto"/>
                <a:ea typeface="Roboto"/>
                <a:cs typeface="Roboto"/>
                <a:sym typeface="Roboto"/>
              </a:rPr>
              <a:t>Roadmap for EOSC</a:t>
            </a:r>
            <a:r>
              <a:rPr lang="nl-NL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support to a </a:t>
            </a:r>
            <a:r>
              <a:rPr b="1" lang="nl-NL" sz="1800">
                <a:solidFill>
                  <a:srgbClr val="008691"/>
                </a:solidFill>
                <a:latin typeface="Roboto"/>
                <a:ea typeface="Roboto"/>
                <a:cs typeface="Roboto"/>
                <a:sym typeface="Roboto"/>
              </a:rPr>
              <a:t>European Cancer Data Space in the European Health Data Space (EHDS)</a:t>
            </a:r>
            <a:r>
              <a:rPr lang="nl-NL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in partnership with the </a:t>
            </a:r>
            <a:r>
              <a:rPr b="1" lang="nl-NL" sz="1800">
                <a:solidFill>
                  <a:srgbClr val="008691"/>
                </a:solidFill>
                <a:latin typeface="Roboto"/>
                <a:ea typeface="Roboto"/>
                <a:cs typeface="Roboto"/>
                <a:sym typeface="Roboto"/>
              </a:rPr>
              <a:t>Cancer Mission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just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CE0E69"/>
              </a:buClr>
              <a:buSzPts val="1800"/>
              <a:buChar char="○"/>
            </a:pPr>
            <a:r>
              <a:rPr lang="nl-NL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Contribution to the </a:t>
            </a:r>
            <a:r>
              <a:rPr b="1" lang="nl-NL" sz="1800">
                <a:solidFill>
                  <a:srgbClr val="008792"/>
                </a:solidFill>
                <a:latin typeface="Roboto"/>
                <a:ea typeface="Roboto"/>
                <a:cs typeface="Roboto"/>
                <a:sym typeface="Roboto"/>
              </a:rPr>
              <a:t>European Health Data Space (EHDS)</a:t>
            </a:r>
            <a:r>
              <a:rPr lang="nl-NL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and the </a:t>
            </a:r>
            <a:r>
              <a:rPr b="1" lang="nl-NL" sz="1800">
                <a:solidFill>
                  <a:srgbClr val="008792"/>
                </a:solidFill>
                <a:latin typeface="Roboto"/>
                <a:ea typeface="Roboto"/>
                <a:cs typeface="Roboto"/>
                <a:sym typeface="Roboto"/>
              </a:rPr>
              <a:t>EU Cancer Mission</a:t>
            </a:r>
            <a:r>
              <a:rPr lang="nl-NL" sz="1800">
                <a:solidFill>
                  <a:srgbClr val="00879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just">
              <a:lnSpc>
                <a:spcPct val="115000"/>
              </a:lnSpc>
              <a:spcBef>
                <a:spcPts val="900"/>
              </a:spcBef>
              <a:spcAft>
                <a:spcPts val="600"/>
              </a:spcAft>
              <a:buClr>
                <a:srgbClr val="CE0E69"/>
              </a:buClr>
              <a:buSzPts val="1800"/>
              <a:buFont typeface="Roboto"/>
              <a:buChar char="○"/>
            </a:pPr>
            <a:r>
              <a:rPr lang="nl-NL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Alignment with EU Cancer-related projects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4"/>
          <p:cNvSpPr txBox="1"/>
          <p:nvPr>
            <p:ph idx="11" type="ftr"/>
          </p:nvPr>
        </p:nvSpPr>
        <p:spPr>
          <a:xfrm>
            <a:off x="311426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15-16 | June | 2023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"/>
          <p:cNvSpPr txBox="1"/>
          <p:nvPr>
            <p:ph type="title"/>
          </p:nvPr>
        </p:nvSpPr>
        <p:spPr>
          <a:xfrm>
            <a:off x="1721738" y="235633"/>
            <a:ext cx="9830179" cy="603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691"/>
              </a:buClr>
              <a:buSzPts val="3500"/>
              <a:buFont typeface="Roboto"/>
              <a:buNone/>
            </a:pPr>
            <a:r>
              <a:rPr lang="nl-NL"/>
              <a:t>Dependencies and Collaborations</a:t>
            </a:r>
            <a:endParaRPr/>
          </a:p>
        </p:txBody>
      </p:sp>
      <p:sp>
        <p:nvSpPr>
          <p:cNvPr id="194" name="Google Shape;194;p5"/>
          <p:cNvSpPr txBox="1"/>
          <p:nvPr>
            <p:ph idx="12" type="sldNum"/>
          </p:nvPr>
        </p:nvSpPr>
        <p:spPr>
          <a:xfrm>
            <a:off x="10744200" y="6423497"/>
            <a:ext cx="12891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95" name="Google Shape;195;p5"/>
          <p:cNvSpPr txBox="1"/>
          <p:nvPr>
            <p:ph idx="2" type="body"/>
          </p:nvPr>
        </p:nvSpPr>
        <p:spPr>
          <a:xfrm>
            <a:off x="1721741" y="895137"/>
            <a:ext cx="9830176" cy="36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900"/>
              <a:buNone/>
            </a:pPr>
            <a:r>
              <a:rPr lang="nl-NL" sz="2400"/>
              <a:t>E</a:t>
            </a:r>
            <a:r>
              <a:rPr lang="nl-NL" sz="2400"/>
              <a:t>OSC4Cancer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900"/>
              <a:buNone/>
            </a:pPr>
            <a:r>
              <a:t/>
            </a:r>
            <a:endParaRPr/>
          </a:p>
        </p:txBody>
      </p:sp>
      <p:sp>
        <p:nvSpPr>
          <p:cNvPr id="196" name="Google Shape;196;p5"/>
          <p:cNvSpPr/>
          <p:nvPr/>
        </p:nvSpPr>
        <p:spPr>
          <a:xfrm>
            <a:off x="3548981" y="2768200"/>
            <a:ext cx="7885800" cy="1302900"/>
          </a:xfrm>
          <a:prstGeom prst="roundRect">
            <a:avLst>
              <a:gd fmla="val 7224" name="adj"/>
            </a:avLst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95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5"/>
          <p:cNvSpPr/>
          <p:nvPr/>
        </p:nvSpPr>
        <p:spPr>
          <a:xfrm>
            <a:off x="3726793" y="3016822"/>
            <a:ext cx="2241300" cy="846600"/>
          </a:xfrm>
          <a:prstGeom prst="rect">
            <a:avLst/>
          </a:prstGeom>
          <a:solidFill>
            <a:srgbClr val="00879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Standards, Services, Software &amp; Portals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" name="Google Shape;198;p5"/>
          <p:cNvSpPr/>
          <p:nvPr/>
        </p:nvSpPr>
        <p:spPr>
          <a:xfrm>
            <a:off x="6532103" y="3016822"/>
            <a:ext cx="2056800" cy="846600"/>
          </a:xfrm>
          <a:prstGeom prst="rect">
            <a:avLst/>
          </a:prstGeom>
          <a:solidFill>
            <a:srgbClr val="00879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Deployment of Infrastructure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9173471" y="3016822"/>
            <a:ext cx="2056800" cy="846600"/>
          </a:xfrm>
          <a:prstGeom prst="rect">
            <a:avLst/>
          </a:prstGeom>
          <a:solidFill>
            <a:srgbClr val="00879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Demonstration through use-cases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00" name="Google Shape;200;p5"/>
          <p:cNvGrpSpPr/>
          <p:nvPr/>
        </p:nvGrpSpPr>
        <p:grpSpPr>
          <a:xfrm>
            <a:off x="8589037" y="3093209"/>
            <a:ext cx="600299" cy="693968"/>
            <a:chOff x="5957463" y="2800350"/>
            <a:chExt cx="486900" cy="487200"/>
          </a:xfrm>
        </p:grpSpPr>
        <p:sp>
          <p:nvSpPr>
            <p:cNvPr id="201" name="Google Shape;201;p5"/>
            <p:cNvSpPr/>
            <p:nvPr/>
          </p:nvSpPr>
          <p:spPr>
            <a:xfrm>
              <a:off x="5957463" y="2800350"/>
              <a:ext cx="486900" cy="487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02" name="Google Shape;202;p5"/>
            <p:cNvCxnSpPr/>
            <p:nvPr/>
          </p:nvCxnSpPr>
          <p:spPr>
            <a:xfrm>
              <a:off x="6039957" y="2976066"/>
              <a:ext cx="323400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03" name="Google Shape;203;p5"/>
            <p:cNvCxnSpPr/>
            <p:nvPr/>
          </p:nvCxnSpPr>
          <p:spPr>
            <a:xfrm rot="10800000">
              <a:off x="6039171" y="3111726"/>
              <a:ext cx="323400" cy="0"/>
            </a:xfrm>
            <a:prstGeom prst="straightConnector1">
              <a:avLst/>
            </a:prstGeom>
            <a:noFill/>
            <a:ln cap="flat" cmpd="sng" w="28575">
              <a:solidFill>
                <a:srgbClr val="FFD966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204" name="Google Shape;204;p5"/>
          <p:cNvGrpSpPr/>
          <p:nvPr/>
        </p:nvGrpSpPr>
        <p:grpSpPr>
          <a:xfrm>
            <a:off x="5947422" y="3093209"/>
            <a:ext cx="600299" cy="693968"/>
            <a:chOff x="5957463" y="2800350"/>
            <a:chExt cx="486900" cy="487200"/>
          </a:xfrm>
        </p:grpSpPr>
        <p:sp>
          <p:nvSpPr>
            <p:cNvPr id="205" name="Google Shape;205;p5"/>
            <p:cNvSpPr/>
            <p:nvPr/>
          </p:nvSpPr>
          <p:spPr>
            <a:xfrm>
              <a:off x="5957463" y="2800350"/>
              <a:ext cx="486900" cy="487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06" name="Google Shape;206;p5"/>
            <p:cNvCxnSpPr/>
            <p:nvPr/>
          </p:nvCxnSpPr>
          <p:spPr>
            <a:xfrm>
              <a:off x="6039957" y="2976066"/>
              <a:ext cx="323400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07" name="Google Shape;207;p5"/>
            <p:cNvCxnSpPr/>
            <p:nvPr/>
          </p:nvCxnSpPr>
          <p:spPr>
            <a:xfrm rot="10800000">
              <a:off x="6039171" y="3111726"/>
              <a:ext cx="323400" cy="0"/>
            </a:xfrm>
            <a:prstGeom prst="straightConnector1">
              <a:avLst/>
            </a:prstGeom>
            <a:noFill/>
            <a:ln cap="flat" cmpd="sng" w="28575">
              <a:solidFill>
                <a:srgbClr val="FFD966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pic>
        <p:nvPicPr>
          <p:cNvPr id="208" name="Google Shape;20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501" y="4044290"/>
            <a:ext cx="2007772" cy="924198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5"/>
          <p:cNvSpPr/>
          <p:nvPr/>
        </p:nvSpPr>
        <p:spPr>
          <a:xfrm>
            <a:off x="868700" y="3016822"/>
            <a:ext cx="2241300" cy="846600"/>
          </a:xfrm>
          <a:prstGeom prst="rect">
            <a:avLst/>
          </a:prstGeom>
          <a:solidFill>
            <a:srgbClr val="00879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Data Generation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10" name="Google Shape;210;p5"/>
          <p:cNvGrpSpPr/>
          <p:nvPr/>
        </p:nvGrpSpPr>
        <p:grpSpPr>
          <a:xfrm>
            <a:off x="3129059" y="3093209"/>
            <a:ext cx="600299" cy="693968"/>
            <a:chOff x="5957463" y="2800350"/>
            <a:chExt cx="486900" cy="487200"/>
          </a:xfrm>
        </p:grpSpPr>
        <p:sp>
          <p:nvSpPr>
            <p:cNvPr id="211" name="Google Shape;211;p5"/>
            <p:cNvSpPr/>
            <p:nvPr/>
          </p:nvSpPr>
          <p:spPr>
            <a:xfrm>
              <a:off x="5957463" y="2800350"/>
              <a:ext cx="486900" cy="487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12" name="Google Shape;212;p5"/>
            <p:cNvCxnSpPr/>
            <p:nvPr/>
          </p:nvCxnSpPr>
          <p:spPr>
            <a:xfrm>
              <a:off x="6039957" y="2976066"/>
              <a:ext cx="323400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13" name="Google Shape;213;p5"/>
            <p:cNvCxnSpPr/>
            <p:nvPr/>
          </p:nvCxnSpPr>
          <p:spPr>
            <a:xfrm rot="10800000">
              <a:off x="6039171" y="3111726"/>
              <a:ext cx="323400" cy="0"/>
            </a:xfrm>
            <a:prstGeom prst="straightConnector1">
              <a:avLst/>
            </a:prstGeom>
            <a:noFill/>
            <a:ln cap="flat" cmpd="sng" w="28575">
              <a:solidFill>
                <a:srgbClr val="FFD966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pic>
        <p:nvPicPr>
          <p:cNvPr id="214" name="Google Shape;21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52874" y="1960248"/>
            <a:ext cx="807215" cy="68937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5"/>
          <p:cNvSpPr txBox="1"/>
          <p:nvPr>
            <p:ph idx="11" type="ftr"/>
          </p:nvPr>
        </p:nvSpPr>
        <p:spPr>
          <a:xfrm>
            <a:off x="311426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15-16 | June | 2023</a:t>
            </a:r>
            <a:endParaRPr/>
          </a:p>
        </p:txBody>
      </p:sp>
      <p:pic>
        <p:nvPicPr>
          <p:cNvPr id="216" name="Google Shape;216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9804" y="2072800"/>
            <a:ext cx="3397134" cy="46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57675" y="1215775"/>
            <a:ext cx="475297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08494" y="2136200"/>
            <a:ext cx="1868705" cy="33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359544" y="2002987"/>
            <a:ext cx="900724" cy="6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5"/>
          <p:cNvSpPr/>
          <p:nvPr/>
        </p:nvSpPr>
        <p:spPr>
          <a:xfrm flipH="1" rot="10800000">
            <a:off x="6111125" y="4624145"/>
            <a:ext cx="2188200" cy="1581000"/>
          </a:xfrm>
          <a:prstGeom prst="triangle">
            <a:avLst>
              <a:gd fmla="val 50000" name="adj"/>
            </a:avLst>
          </a:prstGeom>
          <a:noFill/>
          <a:ln cap="flat" cmpd="sng" w="114300">
            <a:solidFill>
              <a:srgbClr val="E4E9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1" name="Google Shape;221;p5"/>
          <p:cNvPicPr preferRelativeResize="0"/>
          <p:nvPr/>
        </p:nvPicPr>
        <p:blipFill rotWithShape="1">
          <a:blip r:embed="rId9">
            <a:alphaModFix/>
          </a:blip>
          <a:srcRect b="21498" l="22832" r="24178" t="19970"/>
          <a:stretch/>
        </p:blipFill>
        <p:spPr>
          <a:xfrm>
            <a:off x="6498479" y="5150935"/>
            <a:ext cx="1413491" cy="52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41398" y="4232423"/>
            <a:ext cx="1944373" cy="6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5"/>
          <p:cNvPicPr preferRelativeResize="0"/>
          <p:nvPr/>
        </p:nvPicPr>
        <p:blipFill rotWithShape="1">
          <a:blip r:embed="rId11">
            <a:alphaModFix/>
          </a:blip>
          <a:srcRect b="5606" l="0" r="3034" t="0"/>
          <a:stretch/>
        </p:blipFill>
        <p:spPr>
          <a:xfrm>
            <a:off x="4459550" y="4392675"/>
            <a:ext cx="1944374" cy="5133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5"/>
          <p:cNvGrpSpPr/>
          <p:nvPr/>
        </p:nvGrpSpPr>
        <p:grpSpPr>
          <a:xfrm>
            <a:off x="9937587" y="4346025"/>
            <a:ext cx="471187" cy="468317"/>
            <a:chOff x="2815920" y="103087"/>
            <a:chExt cx="6617800" cy="6577484"/>
          </a:xfrm>
        </p:grpSpPr>
        <p:sp>
          <p:nvSpPr>
            <p:cNvPr id="225" name="Google Shape;225;p5"/>
            <p:cNvSpPr/>
            <p:nvPr/>
          </p:nvSpPr>
          <p:spPr>
            <a:xfrm>
              <a:off x="3799078" y="2609718"/>
              <a:ext cx="729067" cy="922950"/>
            </a:xfrm>
            <a:custGeom>
              <a:rect b="b" l="l" r="r" t="t"/>
              <a:pathLst>
                <a:path extrusionOk="0" h="922950" w="729067">
                  <a:moveTo>
                    <a:pt x="729068" y="643161"/>
                  </a:moveTo>
                  <a:lnTo>
                    <a:pt x="729068" y="669877"/>
                  </a:lnTo>
                  <a:cubicBezTo>
                    <a:pt x="729068" y="821944"/>
                    <a:pt x="618817" y="922950"/>
                    <a:pt x="455087" y="922950"/>
                  </a:cubicBezTo>
                  <a:lnTo>
                    <a:pt x="75501" y="922950"/>
                  </a:lnTo>
                  <a:cubicBezTo>
                    <a:pt x="26716" y="922950"/>
                    <a:pt x="0" y="896235"/>
                    <a:pt x="0" y="847498"/>
                  </a:cubicBezTo>
                  <a:lnTo>
                    <a:pt x="0" y="75453"/>
                  </a:lnTo>
                  <a:cubicBezTo>
                    <a:pt x="0" y="26716"/>
                    <a:pt x="26716" y="0"/>
                    <a:pt x="75501" y="0"/>
                  </a:cubicBezTo>
                  <a:lnTo>
                    <a:pt x="431904" y="0"/>
                  </a:lnTo>
                  <a:cubicBezTo>
                    <a:pt x="596748" y="0"/>
                    <a:pt x="705885" y="98684"/>
                    <a:pt x="705885" y="248427"/>
                  </a:cubicBezTo>
                  <a:lnTo>
                    <a:pt x="705885" y="268174"/>
                  </a:lnTo>
                  <a:cubicBezTo>
                    <a:pt x="705885" y="349434"/>
                    <a:pt x="662908" y="412109"/>
                    <a:pt x="589730" y="448117"/>
                  </a:cubicBezTo>
                  <a:cubicBezTo>
                    <a:pt x="676846" y="482916"/>
                    <a:pt x="729068" y="552609"/>
                    <a:pt x="729068" y="643161"/>
                  </a:cubicBezTo>
                  <a:close/>
                  <a:moveTo>
                    <a:pt x="169538" y="380796"/>
                  </a:moveTo>
                  <a:lnTo>
                    <a:pt x="422612" y="380796"/>
                  </a:lnTo>
                  <a:cubicBezTo>
                    <a:pt x="491095" y="380796"/>
                    <a:pt x="536395" y="335495"/>
                    <a:pt x="536395" y="268174"/>
                  </a:cubicBezTo>
                  <a:lnTo>
                    <a:pt x="536395" y="257719"/>
                  </a:lnTo>
                  <a:cubicBezTo>
                    <a:pt x="536395" y="190398"/>
                    <a:pt x="491095" y="146404"/>
                    <a:pt x="422612" y="146404"/>
                  </a:cubicBezTo>
                  <a:lnTo>
                    <a:pt x="169538" y="146404"/>
                  </a:lnTo>
                  <a:close/>
                  <a:moveTo>
                    <a:pt x="559578" y="643161"/>
                  </a:moveTo>
                  <a:cubicBezTo>
                    <a:pt x="559578" y="573517"/>
                    <a:pt x="513164" y="525893"/>
                    <a:pt x="445843" y="525893"/>
                  </a:cubicBezTo>
                  <a:lnTo>
                    <a:pt x="169538" y="525893"/>
                  </a:lnTo>
                  <a:lnTo>
                    <a:pt x="169538" y="776643"/>
                  </a:lnTo>
                  <a:lnTo>
                    <a:pt x="445697" y="776643"/>
                  </a:lnTo>
                  <a:cubicBezTo>
                    <a:pt x="513019" y="776643"/>
                    <a:pt x="559433" y="730229"/>
                    <a:pt x="559433" y="660488"/>
                  </a:cubicBezTo>
                  <a:close/>
                </a:path>
              </a:pathLst>
            </a:custGeom>
            <a:solidFill>
              <a:srgbClr val="CE0E69"/>
            </a:solidFill>
            <a:ln>
              <a:noFill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9999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226" name="Google Shape;226;p5"/>
            <p:cNvGrpSpPr/>
            <p:nvPr/>
          </p:nvGrpSpPr>
          <p:grpSpPr>
            <a:xfrm>
              <a:off x="3727740" y="3614460"/>
              <a:ext cx="805487" cy="231624"/>
              <a:chOff x="3727740" y="3614460"/>
              <a:chExt cx="805487" cy="231624"/>
            </a:xfrm>
          </p:grpSpPr>
          <p:sp>
            <p:nvSpPr>
              <p:cNvPr id="227" name="Google Shape;227;p5"/>
              <p:cNvSpPr/>
              <p:nvPr/>
            </p:nvSpPr>
            <p:spPr>
              <a:xfrm>
                <a:off x="3727740" y="3616598"/>
                <a:ext cx="142966" cy="181044"/>
              </a:xfrm>
              <a:custGeom>
                <a:rect b="b" l="l" r="r" t="t"/>
                <a:pathLst>
                  <a:path extrusionOk="0" h="181044" w="142966">
                    <a:moveTo>
                      <a:pt x="142966" y="126118"/>
                    </a:moveTo>
                    <a:lnTo>
                      <a:pt x="142966" y="131345"/>
                    </a:lnTo>
                    <a:cubicBezTo>
                      <a:pt x="142966" y="161158"/>
                      <a:pt x="121332" y="180953"/>
                      <a:pt x="89293" y="180953"/>
                    </a:cubicBezTo>
                    <a:lnTo>
                      <a:pt x="14857" y="180953"/>
                    </a:lnTo>
                    <a:cubicBezTo>
                      <a:pt x="7556" y="181807"/>
                      <a:pt x="945" y="176582"/>
                      <a:pt x="90" y="169281"/>
                    </a:cubicBezTo>
                    <a:cubicBezTo>
                      <a:pt x="-32" y="168239"/>
                      <a:pt x="-30" y="167185"/>
                      <a:pt x="95" y="166143"/>
                    </a:cubicBezTo>
                    <a:lnTo>
                      <a:pt x="95" y="14851"/>
                    </a:lnTo>
                    <a:cubicBezTo>
                      <a:pt x="-756" y="7550"/>
                      <a:pt x="4473" y="941"/>
                      <a:pt x="11774" y="90"/>
                    </a:cubicBezTo>
                    <a:cubicBezTo>
                      <a:pt x="12798" y="-30"/>
                      <a:pt x="13833" y="-30"/>
                      <a:pt x="14857" y="90"/>
                    </a:cubicBezTo>
                    <a:lnTo>
                      <a:pt x="84695" y="90"/>
                    </a:lnTo>
                    <a:cubicBezTo>
                      <a:pt x="117025" y="90"/>
                      <a:pt x="138417" y="19449"/>
                      <a:pt x="138417" y="48778"/>
                    </a:cubicBezTo>
                    <a:lnTo>
                      <a:pt x="138417" y="52650"/>
                    </a:lnTo>
                    <a:cubicBezTo>
                      <a:pt x="138604" y="67898"/>
                      <a:pt x="129643" y="81777"/>
                      <a:pt x="115670" y="87884"/>
                    </a:cubicBezTo>
                    <a:cubicBezTo>
                      <a:pt x="132049" y="93425"/>
                      <a:pt x="143045" y="108827"/>
                      <a:pt x="142966" y="126118"/>
                    </a:cubicBezTo>
                    <a:close/>
                    <a:moveTo>
                      <a:pt x="33296" y="74719"/>
                    </a:moveTo>
                    <a:lnTo>
                      <a:pt x="82904" y="74719"/>
                    </a:lnTo>
                    <a:cubicBezTo>
                      <a:pt x="94455" y="75459"/>
                      <a:pt x="104417" y="66694"/>
                      <a:pt x="105157" y="55144"/>
                    </a:cubicBezTo>
                    <a:cubicBezTo>
                      <a:pt x="105210" y="54314"/>
                      <a:pt x="105213" y="53481"/>
                      <a:pt x="105167" y="52650"/>
                    </a:cubicBezTo>
                    <a:lnTo>
                      <a:pt x="105167" y="50569"/>
                    </a:lnTo>
                    <a:cubicBezTo>
                      <a:pt x="105787" y="39118"/>
                      <a:pt x="97006" y="29334"/>
                      <a:pt x="85556" y="28715"/>
                    </a:cubicBezTo>
                    <a:cubicBezTo>
                      <a:pt x="84673" y="28667"/>
                      <a:pt x="83787" y="28676"/>
                      <a:pt x="82904" y="28741"/>
                    </a:cubicBezTo>
                    <a:lnTo>
                      <a:pt x="33296" y="28741"/>
                    </a:lnTo>
                    <a:close/>
                    <a:moveTo>
                      <a:pt x="109765" y="126118"/>
                    </a:moveTo>
                    <a:cubicBezTo>
                      <a:pt x="110548" y="114222"/>
                      <a:pt x="101539" y="103944"/>
                      <a:pt x="89644" y="103162"/>
                    </a:cubicBezTo>
                    <a:cubicBezTo>
                      <a:pt x="88915" y="103114"/>
                      <a:pt x="88184" y="103103"/>
                      <a:pt x="87454" y="103129"/>
                    </a:cubicBezTo>
                    <a:lnTo>
                      <a:pt x="33296" y="103129"/>
                    </a:lnTo>
                    <a:lnTo>
                      <a:pt x="33296" y="152301"/>
                    </a:lnTo>
                    <a:lnTo>
                      <a:pt x="87454" y="152301"/>
                    </a:lnTo>
                    <a:cubicBezTo>
                      <a:pt x="99284" y="152806"/>
                      <a:pt x="109284" y="143626"/>
                      <a:pt x="109790" y="131796"/>
                    </a:cubicBezTo>
                    <a:cubicBezTo>
                      <a:pt x="109823" y="131032"/>
                      <a:pt x="109814" y="130268"/>
                      <a:pt x="109765" y="129506"/>
                    </a:cubicBezTo>
                    <a:close/>
                  </a:path>
                </a:pathLst>
              </a:custGeom>
              <a:solidFill>
                <a:srgbClr val="CE0066"/>
              </a:solidFill>
              <a:ln>
                <a:noFill/>
              </a:ln>
            </p:spPr>
            <p:txBody>
              <a:bodyPr anchorCtr="0" anchor="ctr" bIns="25700" lIns="51425" spcFirstLastPara="1" rIns="51425" wrap="square" tIns="2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009999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3886146" y="3666537"/>
                <a:ext cx="117724" cy="133529"/>
              </a:xfrm>
              <a:custGeom>
                <a:rect b="b" l="l" r="r" t="t"/>
                <a:pathLst>
                  <a:path extrusionOk="0" h="133529" w="117724">
                    <a:moveTo>
                      <a:pt x="117656" y="55270"/>
                    </a:moveTo>
                    <a:lnTo>
                      <a:pt x="117656" y="63450"/>
                    </a:lnTo>
                    <a:cubicBezTo>
                      <a:pt x="118362" y="70041"/>
                      <a:pt x="113591" y="75957"/>
                      <a:pt x="106999" y="76662"/>
                    </a:cubicBezTo>
                    <a:cubicBezTo>
                      <a:pt x="106150" y="76753"/>
                      <a:pt x="105293" y="76753"/>
                      <a:pt x="104443" y="76662"/>
                    </a:cubicBezTo>
                    <a:lnTo>
                      <a:pt x="31846" y="76662"/>
                    </a:lnTo>
                    <a:lnTo>
                      <a:pt x="31846" y="78937"/>
                    </a:lnTo>
                    <a:cubicBezTo>
                      <a:pt x="31846" y="97135"/>
                      <a:pt x="42977" y="109186"/>
                      <a:pt x="59578" y="109186"/>
                    </a:cubicBezTo>
                    <a:cubicBezTo>
                      <a:pt x="69688" y="109134"/>
                      <a:pt x="79263" y="104638"/>
                      <a:pt x="85761" y="96893"/>
                    </a:cubicBezTo>
                    <a:cubicBezTo>
                      <a:pt x="89517" y="93014"/>
                      <a:pt x="95185" y="91672"/>
                      <a:pt x="100281" y="93457"/>
                    </a:cubicBezTo>
                    <a:cubicBezTo>
                      <a:pt x="111461" y="96893"/>
                      <a:pt x="113929" y="105991"/>
                      <a:pt x="110541" y="111702"/>
                    </a:cubicBezTo>
                    <a:cubicBezTo>
                      <a:pt x="102362" y="125786"/>
                      <a:pt x="81502" y="133530"/>
                      <a:pt x="59578" y="133530"/>
                    </a:cubicBezTo>
                    <a:cubicBezTo>
                      <a:pt x="23860" y="133530"/>
                      <a:pt x="0" y="111460"/>
                      <a:pt x="0" y="78260"/>
                    </a:cubicBezTo>
                    <a:lnTo>
                      <a:pt x="0" y="55270"/>
                    </a:lnTo>
                    <a:cubicBezTo>
                      <a:pt x="0" y="22069"/>
                      <a:pt x="23425" y="0"/>
                      <a:pt x="58658" y="0"/>
                    </a:cubicBezTo>
                    <a:cubicBezTo>
                      <a:pt x="93892" y="0"/>
                      <a:pt x="117656" y="21828"/>
                      <a:pt x="117656" y="55270"/>
                    </a:cubicBezTo>
                    <a:close/>
                    <a:moveTo>
                      <a:pt x="85810" y="54593"/>
                    </a:moveTo>
                    <a:cubicBezTo>
                      <a:pt x="85810" y="36395"/>
                      <a:pt x="74872" y="24344"/>
                      <a:pt x="58707" y="24344"/>
                    </a:cubicBezTo>
                    <a:cubicBezTo>
                      <a:pt x="42542" y="24344"/>
                      <a:pt x="31894" y="36395"/>
                      <a:pt x="31894" y="54593"/>
                    </a:cubicBezTo>
                    <a:lnTo>
                      <a:pt x="31894" y="54593"/>
                    </a:lnTo>
                    <a:lnTo>
                      <a:pt x="85810" y="54593"/>
                    </a:lnTo>
                    <a:close/>
                  </a:path>
                </a:pathLst>
              </a:custGeom>
              <a:solidFill>
                <a:srgbClr val="CE0066"/>
              </a:solidFill>
              <a:ln>
                <a:noFill/>
              </a:ln>
            </p:spPr>
            <p:txBody>
              <a:bodyPr anchorCtr="0" anchor="ctr" bIns="25700" lIns="51425" spcFirstLastPara="1" rIns="51425" wrap="square" tIns="2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009999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>
                <a:off x="4013715" y="3665923"/>
                <a:ext cx="113793" cy="180161"/>
              </a:xfrm>
              <a:custGeom>
                <a:rect b="b" l="l" r="r" t="t"/>
                <a:pathLst>
                  <a:path extrusionOk="0" h="180161" w="113793">
                    <a:moveTo>
                      <a:pt x="112485" y="22006"/>
                    </a:moveTo>
                    <a:lnTo>
                      <a:pt x="69702" y="140291"/>
                    </a:lnTo>
                    <a:cubicBezTo>
                      <a:pt x="61038" y="164490"/>
                      <a:pt x="42841" y="180123"/>
                      <a:pt x="17819" y="180123"/>
                    </a:cubicBezTo>
                    <a:cubicBezTo>
                      <a:pt x="11291" y="180649"/>
                      <a:pt x="5573" y="175784"/>
                      <a:pt x="5046" y="169257"/>
                    </a:cubicBezTo>
                    <a:cubicBezTo>
                      <a:pt x="4983" y="168475"/>
                      <a:pt x="4998" y="167689"/>
                      <a:pt x="5090" y="166910"/>
                    </a:cubicBezTo>
                    <a:cubicBezTo>
                      <a:pt x="5090" y="159166"/>
                      <a:pt x="8962" y="154859"/>
                      <a:pt x="16028" y="154859"/>
                    </a:cubicBezTo>
                    <a:cubicBezTo>
                      <a:pt x="25443" y="154887"/>
                      <a:pt x="33839" y="148940"/>
                      <a:pt x="36936" y="140049"/>
                    </a:cubicBezTo>
                    <a:lnTo>
                      <a:pt x="41243" y="128240"/>
                    </a:lnTo>
                    <a:lnTo>
                      <a:pt x="1460" y="21764"/>
                    </a:lnTo>
                    <a:cubicBezTo>
                      <a:pt x="-2170" y="11746"/>
                      <a:pt x="976" y="4244"/>
                      <a:pt x="10801" y="1292"/>
                    </a:cubicBezTo>
                    <a:cubicBezTo>
                      <a:pt x="18108" y="-2010"/>
                      <a:pt x="26709" y="1237"/>
                      <a:pt x="30011" y="8544"/>
                    </a:cubicBezTo>
                    <a:cubicBezTo>
                      <a:pt x="30474" y="9568"/>
                      <a:pt x="30816" y="10643"/>
                      <a:pt x="31031" y="11746"/>
                    </a:cubicBezTo>
                    <a:lnTo>
                      <a:pt x="58086" y="90925"/>
                    </a:lnTo>
                    <a:lnTo>
                      <a:pt x="82914" y="12424"/>
                    </a:lnTo>
                    <a:cubicBezTo>
                      <a:pt x="85866" y="2211"/>
                      <a:pt x="93126" y="-2096"/>
                      <a:pt x="102903" y="1292"/>
                    </a:cubicBezTo>
                    <a:cubicBezTo>
                      <a:pt x="112679" y="4680"/>
                      <a:pt x="115873" y="12327"/>
                      <a:pt x="112485" y="22006"/>
                    </a:cubicBezTo>
                    <a:close/>
                  </a:path>
                </a:pathLst>
              </a:custGeom>
              <a:solidFill>
                <a:srgbClr val="CE0066"/>
              </a:solidFill>
              <a:ln>
                <a:noFill/>
              </a:ln>
            </p:spPr>
            <p:txBody>
              <a:bodyPr anchorCtr="0" anchor="ctr" bIns="25700" lIns="51425" spcFirstLastPara="1" rIns="51425" wrap="square" tIns="2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009999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4137331" y="3666295"/>
                <a:ext cx="120366" cy="133529"/>
              </a:xfrm>
              <a:custGeom>
                <a:rect b="b" l="l" r="r" t="t"/>
                <a:pathLst>
                  <a:path extrusionOk="0" h="133529" w="120366">
                    <a:moveTo>
                      <a:pt x="0" y="77533"/>
                    </a:moveTo>
                    <a:lnTo>
                      <a:pt x="0" y="55948"/>
                    </a:lnTo>
                    <a:cubicBezTo>
                      <a:pt x="0" y="22069"/>
                      <a:pt x="24199" y="0"/>
                      <a:pt x="60304" y="0"/>
                    </a:cubicBezTo>
                    <a:cubicBezTo>
                      <a:pt x="96409" y="0"/>
                      <a:pt x="120366" y="22263"/>
                      <a:pt x="120366" y="55948"/>
                    </a:cubicBezTo>
                    <a:lnTo>
                      <a:pt x="120366" y="77533"/>
                    </a:lnTo>
                    <a:cubicBezTo>
                      <a:pt x="120366" y="111412"/>
                      <a:pt x="96457" y="133530"/>
                      <a:pt x="60304" y="133530"/>
                    </a:cubicBezTo>
                    <a:cubicBezTo>
                      <a:pt x="24151" y="133530"/>
                      <a:pt x="0" y="111219"/>
                      <a:pt x="0" y="77533"/>
                    </a:cubicBezTo>
                    <a:close/>
                    <a:moveTo>
                      <a:pt x="88472" y="76662"/>
                    </a:moveTo>
                    <a:lnTo>
                      <a:pt x="88472" y="56868"/>
                    </a:lnTo>
                    <a:cubicBezTo>
                      <a:pt x="88472" y="39347"/>
                      <a:pt x="77340" y="27490"/>
                      <a:pt x="60304" y="27490"/>
                    </a:cubicBezTo>
                    <a:cubicBezTo>
                      <a:pt x="43268" y="27490"/>
                      <a:pt x="31846" y="39347"/>
                      <a:pt x="31846" y="56868"/>
                    </a:cubicBezTo>
                    <a:lnTo>
                      <a:pt x="31846" y="76662"/>
                    </a:lnTo>
                    <a:cubicBezTo>
                      <a:pt x="31846" y="94182"/>
                      <a:pt x="43220" y="105701"/>
                      <a:pt x="60304" y="105701"/>
                    </a:cubicBezTo>
                    <a:cubicBezTo>
                      <a:pt x="77389" y="105701"/>
                      <a:pt x="88472" y="94231"/>
                      <a:pt x="88472" y="76662"/>
                    </a:cubicBezTo>
                    <a:close/>
                  </a:path>
                </a:pathLst>
              </a:custGeom>
              <a:solidFill>
                <a:srgbClr val="CE0066"/>
              </a:solidFill>
              <a:ln>
                <a:noFill/>
              </a:ln>
            </p:spPr>
            <p:txBody>
              <a:bodyPr anchorCtr="0" anchor="ctr" bIns="25700" lIns="51425" spcFirstLastPara="1" rIns="51425" wrap="square" tIns="2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009999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4278170" y="3666261"/>
                <a:ext cx="114654" cy="133321"/>
              </a:xfrm>
              <a:custGeom>
                <a:rect b="b" l="l" r="r" t="t"/>
                <a:pathLst>
                  <a:path extrusionOk="0" h="133321" w="114654">
                    <a:moveTo>
                      <a:pt x="114655" y="48916"/>
                    </a:moveTo>
                    <a:lnTo>
                      <a:pt x="114655" y="116963"/>
                    </a:lnTo>
                    <a:cubicBezTo>
                      <a:pt x="114655" y="127417"/>
                      <a:pt x="109186" y="133322"/>
                      <a:pt x="98732" y="133322"/>
                    </a:cubicBezTo>
                    <a:cubicBezTo>
                      <a:pt x="88278" y="133322"/>
                      <a:pt x="82809" y="127417"/>
                      <a:pt x="82809" y="116963"/>
                    </a:cubicBezTo>
                    <a:lnTo>
                      <a:pt x="82809" y="54046"/>
                    </a:lnTo>
                    <a:cubicBezTo>
                      <a:pt x="82809" y="38123"/>
                      <a:pt x="72549" y="27620"/>
                      <a:pt x="57303" y="27620"/>
                    </a:cubicBezTo>
                    <a:cubicBezTo>
                      <a:pt x="43707" y="27129"/>
                      <a:pt x="32287" y="37753"/>
                      <a:pt x="31796" y="51350"/>
                    </a:cubicBezTo>
                    <a:cubicBezTo>
                      <a:pt x="31763" y="52249"/>
                      <a:pt x="31780" y="53149"/>
                      <a:pt x="31846" y="54046"/>
                    </a:cubicBezTo>
                    <a:lnTo>
                      <a:pt x="31846" y="116963"/>
                    </a:lnTo>
                    <a:cubicBezTo>
                      <a:pt x="31846" y="127417"/>
                      <a:pt x="26377" y="133322"/>
                      <a:pt x="15923" y="133322"/>
                    </a:cubicBezTo>
                    <a:cubicBezTo>
                      <a:pt x="5469" y="133322"/>
                      <a:pt x="0" y="127417"/>
                      <a:pt x="0" y="116963"/>
                    </a:cubicBezTo>
                    <a:lnTo>
                      <a:pt x="0" y="16828"/>
                    </a:lnTo>
                    <a:cubicBezTo>
                      <a:pt x="0" y="6374"/>
                      <a:pt x="5227" y="421"/>
                      <a:pt x="14761" y="421"/>
                    </a:cubicBezTo>
                    <a:cubicBezTo>
                      <a:pt x="24296" y="421"/>
                      <a:pt x="29281" y="6132"/>
                      <a:pt x="29765" y="16586"/>
                    </a:cubicBezTo>
                    <a:lnTo>
                      <a:pt x="29765" y="16828"/>
                    </a:lnTo>
                    <a:cubicBezTo>
                      <a:pt x="38889" y="5698"/>
                      <a:pt x="52698" y="-517"/>
                      <a:pt x="67080" y="34"/>
                    </a:cubicBezTo>
                    <a:cubicBezTo>
                      <a:pt x="95780" y="34"/>
                      <a:pt x="114655" y="19586"/>
                      <a:pt x="114655" y="48916"/>
                    </a:cubicBezTo>
                    <a:close/>
                  </a:path>
                </a:pathLst>
              </a:custGeom>
              <a:solidFill>
                <a:srgbClr val="CE0066"/>
              </a:solidFill>
              <a:ln>
                <a:noFill/>
              </a:ln>
            </p:spPr>
            <p:txBody>
              <a:bodyPr anchorCtr="0" anchor="ctr" bIns="25700" lIns="51425" spcFirstLastPara="1" rIns="51425" wrap="square" tIns="2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009999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4412523" y="3614460"/>
                <a:ext cx="120704" cy="185393"/>
              </a:xfrm>
              <a:custGeom>
                <a:rect b="b" l="l" r="r" t="t"/>
                <a:pathLst>
                  <a:path extrusionOk="0" h="185393" w="120704">
                    <a:moveTo>
                      <a:pt x="120124" y="16310"/>
                    </a:moveTo>
                    <a:lnTo>
                      <a:pt x="120705" y="168522"/>
                    </a:lnTo>
                    <a:cubicBezTo>
                      <a:pt x="120705" y="178976"/>
                      <a:pt x="115865" y="184929"/>
                      <a:pt x="106185" y="184977"/>
                    </a:cubicBezTo>
                    <a:cubicBezTo>
                      <a:pt x="96506" y="185026"/>
                      <a:pt x="91375" y="179073"/>
                      <a:pt x="90891" y="168861"/>
                    </a:cubicBezTo>
                    <a:lnTo>
                      <a:pt x="90891" y="166586"/>
                    </a:lnTo>
                    <a:cubicBezTo>
                      <a:pt x="81462" y="178903"/>
                      <a:pt x="66659" y="185899"/>
                      <a:pt x="51157" y="185365"/>
                    </a:cubicBezTo>
                    <a:cubicBezTo>
                      <a:pt x="20424" y="185365"/>
                      <a:pt x="97" y="164215"/>
                      <a:pt x="0" y="132127"/>
                    </a:cubicBezTo>
                    <a:lnTo>
                      <a:pt x="0" y="105508"/>
                    </a:lnTo>
                    <a:cubicBezTo>
                      <a:pt x="0" y="73420"/>
                      <a:pt x="20037" y="51980"/>
                      <a:pt x="50769" y="51835"/>
                    </a:cubicBezTo>
                    <a:cubicBezTo>
                      <a:pt x="65007" y="51273"/>
                      <a:pt x="78762" y="57051"/>
                      <a:pt x="88326" y="67613"/>
                    </a:cubicBezTo>
                    <a:lnTo>
                      <a:pt x="88326" y="16455"/>
                    </a:lnTo>
                    <a:cubicBezTo>
                      <a:pt x="88326" y="6002"/>
                      <a:pt x="93989" y="49"/>
                      <a:pt x="104201" y="0"/>
                    </a:cubicBezTo>
                    <a:cubicBezTo>
                      <a:pt x="114413" y="-48"/>
                      <a:pt x="120124" y="5711"/>
                      <a:pt x="120124" y="16310"/>
                    </a:cubicBezTo>
                    <a:close/>
                    <a:moveTo>
                      <a:pt x="88762" y="128352"/>
                    </a:moveTo>
                    <a:lnTo>
                      <a:pt x="88762" y="108605"/>
                    </a:lnTo>
                    <a:cubicBezTo>
                      <a:pt x="88762" y="91085"/>
                      <a:pt x="77292" y="79276"/>
                      <a:pt x="60255" y="79567"/>
                    </a:cubicBezTo>
                    <a:cubicBezTo>
                      <a:pt x="43219" y="79857"/>
                      <a:pt x="32088" y="91521"/>
                      <a:pt x="32136" y="109041"/>
                    </a:cubicBezTo>
                    <a:lnTo>
                      <a:pt x="32136" y="128836"/>
                    </a:lnTo>
                    <a:cubicBezTo>
                      <a:pt x="32136" y="146356"/>
                      <a:pt x="43365" y="157875"/>
                      <a:pt x="60449" y="157875"/>
                    </a:cubicBezTo>
                    <a:cubicBezTo>
                      <a:pt x="77534" y="157875"/>
                      <a:pt x="88762" y="146066"/>
                      <a:pt x="88762" y="128352"/>
                    </a:cubicBezTo>
                    <a:close/>
                  </a:path>
                </a:pathLst>
              </a:custGeom>
              <a:solidFill>
                <a:srgbClr val="CE0066"/>
              </a:solidFill>
              <a:ln>
                <a:noFill/>
              </a:ln>
            </p:spPr>
            <p:txBody>
              <a:bodyPr anchorCtr="0" anchor="ctr" bIns="25700" lIns="51425" spcFirstLastPara="1" rIns="51425" wrap="square" tIns="2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009999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233" name="Google Shape;233;p5"/>
            <p:cNvSpPr/>
            <p:nvPr/>
          </p:nvSpPr>
          <p:spPr>
            <a:xfrm>
              <a:off x="2815920" y="103087"/>
              <a:ext cx="6617800" cy="6577484"/>
            </a:xfrm>
            <a:custGeom>
              <a:rect b="b" l="l" r="r" t="t"/>
              <a:pathLst>
                <a:path extrusionOk="0" h="6577484" w="6617800">
                  <a:moveTo>
                    <a:pt x="3308876" y="0"/>
                  </a:moveTo>
                  <a:cubicBezTo>
                    <a:pt x="1481415" y="0"/>
                    <a:pt x="0" y="1472413"/>
                    <a:pt x="0" y="3288743"/>
                  </a:cubicBezTo>
                  <a:cubicBezTo>
                    <a:pt x="0" y="5105072"/>
                    <a:pt x="1481415" y="6577485"/>
                    <a:pt x="3308876" y="6577485"/>
                  </a:cubicBezTo>
                  <a:cubicBezTo>
                    <a:pt x="5136338" y="6577485"/>
                    <a:pt x="6617801" y="5105072"/>
                    <a:pt x="6617801" y="3288743"/>
                  </a:cubicBezTo>
                  <a:cubicBezTo>
                    <a:pt x="6617801" y="1472413"/>
                    <a:pt x="5136144" y="0"/>
                    <a:pt x="3308876" y="0"/>
                  </a:cubicBezTo>
                  <a:close/>
                  <a:moveTo>
                    <a:pt x="3308876" y="55029"/>
                  </a:moveTo>
                  <a:cubicBezTo>
                    <a:pt x="4562095" y="55029"/>
                    <a:pt x="5648776" y="767883"/>
                    <a:pt x="6185558" y="1810231"/>
                  </a:cubicBezTo>
                  <a:cubicBezTo>
                    <a:pt x="6112283" y="1838544"/>
                    <a:pt x="6065144" y="1896380"/>
                    <a:pt x="6025215" y="1959926"/>
                  </a:cubicBezTo>
                  <a:cubicBezTo>
                    <a:pt x="5970864" y="2046559"/>
                    <a:pt x="5939599" y="2144081"/>
                    <a:pt x="5901171" y="2238167"/>
                  </a:cubicBezTo>
                  <a:cubicBezTo>
                    <a:pt x="5900778" y="2239114"/>
                    <a:pt x="5900326" y="2240036"/>
                    <a:pt x="5899816" y="2240925"/>
                  </a:cubicBezTo>
                  <a:lnTo>
                    <a:pt x="5797309" y="2416756"/>
                  </a:lnTo>
                  <a:cubicBezTo>
                    <a:pt x="5796784" y="2417674"/>
                    <a:pt x="5796185" y="2418548"/>
                    <a:pt x="5795518" y="2419369"/>
                  </a:cubicBezTo>
                  <a:cubicBezTo>
                    <a:pt x="5756134" y="2467982"/>
                    <a:pt x="5712851" y="2513303"/>
                    <a:pt x="5666102" y="2554883"/>
                  </a:cubicBezTo>
                  <a:cubicBezTo>
                    <a:pt x="5664010" y="2556822"/>
                    <a:pt x="5661538" y="2558305"/>
                    <a:pt x="5658842" y="2559239"/>
                  </a:cubicBezTo>
                  <a:cubicBezTo>
                    <a:pt x="5613639" y="2575162"/>
                    <a:pt x="5568483" y="2591279"/>
                    <a:pt x="5519407" y="2578599"/>
                  </a:cubicBezTo>
                  <a:cubicBezTo>
                    <a:pt x="5517434" y="2578098"/>
                    <a:pt x="5515543" y="2577316"/>
                    <a:pt x="5513793" y="2576276"/>
                  </a:cubicBezTo>
                  <a:lnTo>
                    <a:pt x="5370971" y="2492305"/>
                  </a:lnTo>
                  <a:cubicBezTo>
                    <a:pt x="5368591" y="2490891"/>
                    <a:pt x="5366518" y="2489015"/>
                    <a:pt x="5364873" y="2486787"/>
                  </a:cubicBezTo>
                  <a:cubicBezTo>
                    <a:pt x="5316136" y="2422225"/>
                    <a:pt x="5249347" y="2400687"/>
                    <a:pt x="5171281" y="2410657"/>
                  </a:cubicBezTo>
                  <a:cubicBezTo>
                    <a:pt x="5128400" y="2416126"/>
                    <a:pt x="5086149" y="2411383"/>
                    <a:pt x="5043704" y="2408963"/>
                  </a:cubicBezTo>
                  <a:cubicBezTo>
                    <a:pt x="5022602" y="2394444"/>
                    <a:pt x="5006050" y="2383119"/>
                    <a:pt x="4984900" y="2368648"/>
                  </a:cubicBezTo>
                  <a:cubicBezTo>
                    <a:pt x="4976430" y="2349579"/>
                    <a:pt x="4967089" y="2330462"/>
                    <a:pt x="4946182" y="2324218"/>
                  </a:cubicBezTo>
                  <a:cubicBezTo>
                    <a:pt x="4921982" y="2316814"/>
                    <a:pt x="4906640" y="2342222"/>
                    <a:pt x="4887088" y="2352676"/>
                  </a:cubicBezTo>
                  <a:cubicBezTo>
                    <a:pt x="4851660" y="2371552"/>
                    <a:pt x="4817201" y="2370777"/>
                    <a:pt x="4782064" y="2346820"/>
                  </a:cubicBezTo>
                  <a:cubicBezTo>
                    <a:pt x="4734682" y="2314490"/>
                    <a:pt x="4685268" y="2284774"/>
                    <a:pt x="4636047" y="2255687"/>
                  </a:cubicBezTo>
                  <a:cubicBezTo>
                    <a:pt x="4572404" y="2218178"/>
                    <a:pt x="4558029" y="2221518"/>
                    <a:pt x="4506969" y="2279886"/>
                  </a:cubicBezTo>
                  <a:cubicBezTo>
                    <a:pt x="4449182" y="2345852"/>
                    <a:pt x="4384232" y="2389411"/>
                    <a:pt x="4293582" y="2353596"/>
                  </a:cubicBezTo>
                  <a:cubicBezTo>
                    <a:pt x="4290139" y="2352202"/>
                    <a:pt x="4287120" y="2349933"/>
                    <a:pt x="4284822" y="2347014"/>
                  </a:cubicBezTo>
                  <a:lnTo>
                    <a:pt x="4163827" y="2194270"/>
                  </a:lnTo>
                  <a:cubicBezTo>
                    <a:pt x="4163252" y="2193543"/>
                    <a:pt x="4162719" y="2192783"/>
                    <a:pt x="4162230" y="2191995"/>
                  </a:cubicBezTo>
                  <a:cubicBezTo>
                    <a:pt x="4103185" y="2093166"/>
                    <a:pt x="4044768" y="1993999"/>
                    <a:pt x="3984658" y="1895847"/>
                  </a:cubicBezTo>
                  <a:cubicBezTo>
                    <a:pt x="3968009" y="1868648"/>
                    <a:pt x="3955619" y="1837237"/>
                    <a:pt x="3927258" y="1818798"/>
                  </a:cubicBezTo>
                  <a:cubicBezTo>
                    <a:pt x="3924583" y="1817074"/>
                    <a:pt x="3922293" y="1814817"/>
                    <a:pt x="3920530" y="1812167"/>
                  </a:cubicBezTo>
                  <a:cubicBezTo>
                    <a:pt x="3884038" y="1755493"/>
                    <a:pt x="3826687" y="1729891"/>
                    <a:pt x="3765366" y="1709999"/>
                  </a:cubicBezTo>
                  <a:cubicBezTo>
                    <a:pt x="3708063" y="1689817"/>
                    <a:pt x="3648292" y="1686090"/>
                    <a:pt x="3588714" y="1681589"/>
                  </a:cubicBezTo>
                  <a:cubicBezTo>
                    <a:pt x="3560187" y="1679406"/>
                    <a:pt x="3532228" y="1672453"/>
                    <a:pt x="3506001" y="1661020"/>
                  </a:cubicBezTo>
                  <a:lnTo>
                    <a:pt x="3406060" y="1617462"/>
                  </a:lnTo>
                  <a:cubicBezTo>
                    <a:pt x="3405143" y="1617053"/>
                    <a:pt x="3404254" y="1616584"/>
                    <a:pt x="3403398" y="1616058"/>
                  </a:cubicBezTo>
                  <a:cubicBezTo>
                    <a:pt x="3283032" y="1541574"/>
                    <a:pt x="3162908" y="1466799"/>
                    <a:pt x="3057303" y="1371552"/>
                  </a:cubicBezTo>
                  <a:lnTo>
                    <a:pt x="2885297" y="1164941"/>
                  </a:lnTo>
                  <a:cubicBezTo>
                    <a:pt x="2819766" y="1061466"/>
                    <a:pt x="2766528" y="951408"/>
                    <a:pt x="2717791" y="838980"/>
                  </a:cubicBezTo>
                  <a:cubicBezTo>
                    <a:pt x="2717348" y="837859"/>
                    <a:pt x="2716976" y="836711"/>
                    <a:pt x="2716678" y="835543"/>
                  </a:cubicBezTo>
                  <a:cubicBezTo>
                    <a:pt x="2714549" y="827074"/>
                    <a:pt x="2712467" y="818556"/>
                    <a:pt x="2710386" y="810086"/>
                  </a:cubicBezTo>
                  <a:cubicBezTo>
                    <a:pt x="2686445" y="718324"/>
                    <a:pt x="2662521" y="626561"/>
                    <a:pt x="2638612" y="534798"/>
                  </a:cubicBezTo>
                  <a:cubicBezTo>
                    <a:pt x="2637354" y="527345"/>
                    <a:pt x="2636095" y="519988"/>
                    <a:pt x="2634788" y="512535"/>
                  </a:cubicBezTo>
                  <a:cubicBezTo>
                    <a:pt x="2628948" y="441551"/>
                    <a:pt x="2623076" y="370487"/>
                    <a:pt x="2617172" y="299342"/>
                  </a:cubicBezTo>
                  <a:lnTo>
                    <a:pt x="2626319" y="127335"/>
                  </a:lnTo>
                  <a:cubicBezTo>
                    <a:pt x="2850644" y="79181"/>
                    <a:pt x="3079441" y="54943"/>
                    <a:pt x="3308876" y="55029"/>
                  </a:cubicBezTo>
                  <a:close/>
                  <a:moveTo>
                    <a:pt x="1030975" y="993563"/>
                  </a:moveTo>
                  <a:cubicBezTo>
                    <a:pt x="1033210" y="996898"/>
                    <a:pt x="1036373" y="999506"/>
                    <a:pt x="1040074" y="1001065"/>
                  </a:cubicBezTo>
                  <a:cubicBezTo>
                    <a:pt x="1092214" y="1023037"/>
                    <a:pt x="1144049" y="1046107"/>
                    <a:pt x="1195576" y="1070274"/>
                  </a:cubicBezTo>
                  <a:cubicBezTo>
                    <a:pt x="1432340" y="1180912"/>
                    <a:pt x="1614655" y="1348853"/>
                    <a:pt x="1755687" y="1565192"/>
                  </a:cubicBezTo>
                  <a:cubicBezTo>
                    <a:pt x="1765994" y="1582031"/>
                    <a:pt x="1775443" y="1599380"/>
                    <a:pt x="1784000" y="1617172"/>
                  </a:cubicBezTo>
                  <a:cubicBezTo>
                    <a:pt x="1857710" y="1760043"/>
                    <a:pt x="1865405" y="1810473"/>
                    <a:pt x="1900155" y="1909544"/>
                  </a:cubicBezTo>
                  <a:cubicBezTo>
                    <a:pt x="1976285" y="2127674"/>
                    <a:pt x="2023860" y="2349966"/>
                    <a:pt x="2009050" y="2582954"/>
                  </a:cubicBezTo>
                  <a:cubicBezTo>
                    <a:pt x="2005192" y="2641331"/>
                    <a:pt x="1996155" y="2699249"/>
                    <a:pt x="1982044" y="2756026"/>
                  </a:cubicBezTo>
                  <a:cubicBezTo>
                    <a:pt x="1976721" y="2777853"/>
                    <a:pt x="1964621" y="2795809"/>
                    <a:pt x="1952376" y="2814103"/>
                  </a:cubicBezTo>
                  <a:cubicBezTo>
                    <a:pt x="1938438" y="2834576"/>
                    <a:pt x="1923773" y="2854515"/>
                    <a:pt x="1910028" y="2875085"/>
                  </a:cubicBezTo>
                  <a:cubicBezTo>
                    <a:pt x="1882054" y="2917046"/>
                    <a:pt x="1877021" y="2961330"/>
                    <a:pt x="1897541" y="3007937"/>
                  </a:cubicBezTo>
                  <a:lnTo>
                    <a:pt x="2026958" y="3301955"/>
                  </a:lnTo>
                  <a:cubicBezTo>
                    <a:pt x="2061708" y="3380892"/>
                    <a:pt x="2096651" y="3459685"/>
                    <a:pt x="2126803" y="3540654"/>
                  </a:cubicBezTo>
                  <a:cubicBezTo>
                    <a:pt x="2140548" y="3577534"/>
                    <a:pt x="2132562" y="3605895"/>
                    <a:pt x="2106573" y="3632611"/>
                  </a:cubicBezTo>
                  <a:cubicBezTo>
                    <a:pt x="2070393" y="3669533"/>
                    <a:pt x="2027418" y="3699114"/>
                    <a:pt x="1980012" y="3719727"/>
                  </a:cubicBezTo>
                  <a:cubicBezTo>
                    <a:pt x="1970042" y="3724083"/>
                    <a:pt x="1959781" y="3727809"/>
                    <a:pt x="1949569" y="3731682"/>
                  </a:cubicBezTo>
                  <a:cubicBezTo>
                    <a:pt x="1867873" y="3762559"/>
                    <a:pt x="1859839" y="3776014"/>
                    <a:pt x="1872132" y="3862356"/>
                  </a:cubicBezTo>
                  <a:cubicBezTo>
                    <a:pt x="1876972" y="3897638"/>
                    <a:pt x="1884135" y="3932824"/>
                    <a:pt x="1880892" y="3968832"/>
                  </a:cubicBezTo>
                  <a:cubicBezTo>
                    <a:pt x="1877311" y="4008857"/>
                    <a:pt x="1860420" y="4039251"/>
                    <a:pt x="1818798" y="4049995"/>
                  </a:cubicBezTo>
                  <a:cubicBezTo>
                    <a:pt x="1793292" y="4056577"/>
                    <a:pt x="1783032" y="4072694"/>
                    <a:pt x="1785306" y="4098151"/>
                  </a:cubicBezTo>
                  <a:cubicBezTo>
                    <a:pt x="1786032" y="4106040"/>
                    <a:pt x="1785694" y="4114074"/>
                    <a:pt x="1787000" y="4121866"/>
                  </a:cubicBezTo>
                  <a:cubicBezTo>
                    <a:pt x="1797164" y="4182509"/>
                    <a:pt x="1767351" y="4222292"/>
                    <a:pt x="1715904" y="4244991"/>
                  </a:cubicBezTo>
                  <a:cubicBezTo>
                    <a:pt x="1674717" y="4262414"/>
                    <a:pt x="1661165" y="4291453"/>
                    <a:pt x="1658794" y="4332640"/>
                  </a:cubicBezTo>
                  <a:cubicBezTo>
                    <a:pt x="1656775" y="4367275"/>
                    <a:pt x="1657422" y="4402014"/>
                    <a:pt x="1660730" y="4436550"/>
                  </a:cubicBezTo>
                  <a:cubicBezTo>
                    <a:pt x="1667312" y="4501162"/>
                    <a:pt x="1644613" y="4557545"/>
                    <a:pt x="1610977" y="4610396"/>
                  </a:cubicBezTo>
                  <a:cubicBezTo>
                    <a:pt x="1586778" y="4647905"/>
                    <a:pt x="1547672" y="4663247"/>
                    <a:pt x="1505421" y="4670313"/>
                  </a:cubicBezTo>
                  <a:cubicBezTo>
                    <a:pt x="1433501" y="4682364"/>
                    <a:pt x="1362308" y="4673797"/>
                    <a:pt x="1293776" y="4652793"/>
                  </a:cubicBezTo>
                  <a:cubicBezTo>
                    <a:pt x="1178008" y="4617365"/>
                    <a:pt x="1062240" y="4583583"/>
                    <a:pt x="940954" y="4572452"/>
                  </a:cubicBezTo>
                  <a:cubicBezTo>
                    <a:pt x="747120" y="4554642"/>
                    <a:pt x="561272" y="4574049"/>
                    <a:pt x="388588" y="4651679"/>
                  </a:cubicBezTo>
                  <a:cubicBezTo>
                    <a:pt x="386313" y="4657778"/>
                    <a:pt x="384571" y="4662327"/>
                    <a:pt x="382828" y="4667022"/>
                  </a:cubicBezTo>
                  <a:cubicBezTo>
                    <a:pt x="179573" y="4236013"/>
                    <a:pt x="74492" y="3765272"/>
                    <a:pt x="75162" y="3288742"/>
                  </a:cubicBezTo>
                  <a:cubicBezTo>
                    <a:pt x="75162" y="2391395"/>
                    <a:pt x="440712" y="1579421"/>
                    <a:pt x="1030975" y="993563"/>
                  </a:cubicBezTo>
                  <a:close/>
                  <a:moveTo>
                    <a:pt x="3308876" y="6522602"/>
                  </a:moveTo>
                  <a:cubicBezTo>
                    <a:pt x="3043214" y="6522756"/>
                    <a:pt x="2778540" y="6490247"/>
                    <a:pt x="2520811" y="6425806"/>
                  </a:cubicBezTo>
                  <a:cubicBezTo>
                    <a:pt x="2541768" y="6406447"/>
                    <a:pt x="2561901" y="6386313"/>
                    <a:pt x="2581744" y="6365792"/>
                  </a:cubicBezTo>
                  <a:lnTo>
                    <a:pt x="2582616" y="6364921"/>
                  </a:lnTo>
                  <a:cubicBezTo>
                    <a:pt x="2620150" y="6331527"/>
                    <a:pt x="2654827" y="6295053"/>
                    <a:pt x="2686284" y="6255881"/>
                  </a:cubicBezTo>
                  <a:cubicBezTo>
                    <a:pt x="2686516" y="6255553"/>
                    <a:pt x="2686775" y="6255245"/>
                    <a:pt x="2687058" y="6254961"/>
                  </a:cubicBezTo>
                  <a:cubicBezTo>
                    <a:pt x="2719243" y="6219388"/>
                    <a:pt x="2750653" y="6183332"/>
                    <a:pt x="2764834" y="6136385"/>
                  </a:cubicBezTo>
                  <a:lnTo>
                    <a:pt x="2774514" y="6110251"/>
                  </a:lnTo>
                  <a:cubicBezTo>
                    <a:pt x="2797261" y="6058368"/>
                    <a:pt x="2819717" y="6006340"/>
                    <a:pt x="2854951" y="5961233"/>
                  </a:cubicBezTo>
                  <a:cubicBezTo>
                    <a:pt x="2855744" y="5960213"/>
                    <a:pt x="2856619" y="5959258"/>
                    <a:pt x="2857564" y="5958378"/>
                  </a:cubicBezTo>
                  <a:cubicBezTo>
                    <a:pt x="2893137" y="5925225"/>
                    <a:pt x="2938147" y="5908044"/>
                    <a:pt x="2980496" y="5886459"/>
                  </a:cubicBezTo>
                  <a:cubicBezTo>
                    <a:pt x="2981692" y="5885878"/>
                    <a:pt x="2982940" y="5885408"/>
                    <a:pt x="2984222" y="5885055"/>
                  </a:cubicBezTo>
                  <a:cubicBezTo>
                    <a:pt x="3109186" y="5851176"/>
                    <a:pt x="3171813" y="5768416"/>
                    <a:pt x="3164941" y="5645339"/>
                  </a:cubicBezTo>
                  <a:cubicBezTo>
                    <a:pt x="3160682" y="5568338"/>
                    <a:pt x="3133240" y="5499032"/>
                    <a:pt x="3091859" y="5434711"/>
                  </a:cubicBezTo>
                  <a:cubicBezTo>
                    <a:pt x="3084600" y="5422176"/>
                    <a:pt x="3077872" y="5409254"/>
                    <a:pt x="3069984" y="5397106"/>
                  </a:cubicBezTo>
                  <a:cubicBezTo>
                    <a:pt x="2998161" y="5286419"/>
                    <a:pt x="2911722" y="5183719"/>
                    <a:pt x="2881231" y="5050624"/>
                  </a:cubicBezTo>
                  <a:cubicBezTo>
                    <a:pt x="2881231" y="5049947"/>
                    <a:pt x="2880941" y="5049221"/>
                    <a:pt x="2880844" y="5048544"/>
                  </a:cubicBezTo>
                  <a:cubicBezTo>
                    <a:pt x="2871455" y="4986497"/>
                    <a:pt x="2875327" y="4926096"/>
                    <a:pt x="2903252" y="4868648"/>
                  </a:cubicBezTo>
                  <a:cubicBezTo>
                    <a:pt x="2905127" y="4868354"/>
                    <a:pt x="2906409" y="4866595"/>
                    <a:pt x="2906115" y="4864721"/>
                  </a:cubicBezTo>
                  <a:cubicBezTo>
                    <a:pt x="2906113" y="4864707"/>
                    <a:pt x="2906110" y="4864693"/>
                    <a:pt x="2906108" y="4864680"/>
                  </a:cubicBezTo>
                  <a:cubicBezTo>
                    <a:pt x="2934227" y="4826348"/>
                    <a:pt x="2969025" y="4798810"/>
                    <a:pt x="3015100" y="4788065"/>
                  </a:cubicBezTo>
                  <a:lnTo>
                    <a:pt x="3067031" y="4784919"/>
                  </a:lnTo>
                  <a:cubicBezTo>
                    <a:pt x="3098219" y="4787979"/>
                    <a:pt x="3129669" y="4787085"/>
                    <a:pt x="3160633" y="4782258"/>
                  </a:cubicBezTo>
                  <a:cubicBezTo>
                    <a:pt x="3217549" y="4772965"/>
                    <a:pt x="3254622" y="4736473"/>
                    <a:pt x="3264060" y="4679847"/>
                  </a:cubicBezTo>
                  <a:cubicBezTo>
                    <a:pt x="3268914" y="4655764"/>
                    <a:pt x="3269324" y="4630997"/>
                    <a:pt x="3265270" y="4606766"/>
                  </a:cubicBezTo>
                  <a:cubicBezTo>
                    <a:pt x="3264876" y="4604939"/>
                    <a:pt x="3264746" y="4603065"/>
                    <a:pt x="3264882" y="4601200"/>
                  </a:cubicBezTo>
                  <a:cubicBezTo>
                    <a:pt x="3268609" y="4552512"/>
                    <a:pt x="3272868" y="4503969"/>
                    <a:pt x="3311635" y="4464428"/>
                  </a:cubicBezTo>
                  <a:lnTo>
                    <a:pt x="3349192" y="4438922"/>
                  </a:lnTo>
                  <a:lnTo>
                    <a:pt x="3392411" y="4419562"/>
                  </a:lnTo>
                  <a:cubicBezTo>
                    <a:pt x="3396524" y="4417710"/>
                    <a:pt x="3401130" y="4417252"/>
                    <a:pt x="3405527" y="4418256"/>
                  </a:cubicBezTo>
                  <a:cubicBezTo>
                    <a:pt x="3465057" y="4431372"/>
                    <a:pt x="3466170" y="4429920"/>
                    <a:pt x="3463218" y="4381522"/>
                  </a:cubicBezTo>
                  <a:cubicBezTo>
                    <a:pt x="3463798" y="4373004"/>
                    <a:pt x="3464331" y="4364534"/>
                    <a:pt x="3464911" y="4356016"/>
                  </a:cubicBezTo>
                  <a:cubicBezTo>
                    <a:pt x="3477204" y="4299052"/>
                    <a:pt x="3514713" y="4268125"/>
                    <a:pt x="3571387" y="4256800"/>
                  </a:cubicBezTo>
                  <a:cubicBezTo>
                    <a:pt x="3572344" y="4256600"/>
                    <a:pt x="3573315" y="4256471"/>
                    <a:pt x="3574291" y="4256413"/>
                  </a:cubicBezTo>
                  <a:cubicBezTo>
                    <a:pt x="3626851" y="4253025"/>
                    <a:pt x="3674184" y="4239328"/>
                    <a:pt x="3703756" y="4190446"/>
                  </a:cubicBezTo>
                  <a:cubicBezTo>
                    <a:pt x="3732794" y="4151437"/>
                    <a:pt x="3737392" y="4109525"/>
                    <a:pt x="3718856" y="4064611"/>
                  </a:cubicBezTo>
                  <a:lnTo>
                    <a:pt x="3667893" y="3928468"/>
                  </a:lnTo>
                  <a:cubicBezTo>
                    <a:pt x="3667220" y="3926593"/>
                    <a:pt x="3666781" y="3924642"/>
                    <a:pt x="3666586" y="3922660"/>
                  </a:cubicBezTo>
                  <a:cubicBezTo>
                    <a:pt x="3663916" y="3895105"/>
                    <a:pt x="3669492" y="3867378"/>
                    <a:pt x="3682606" y="3842997"/>
                  </a:cubicBezTo>
                  <a:cubicBezTo>
                    <a:pt x="3683444" y="3841470"/>
                    <a:pt x="3684450" y="3840041"/>
                    <a:pt x="3685606" y="3838738"/>
                  </a:cubicBezTo>
                  <a:cubicBezTo>
                    <a:pt x="3713871" y="3806892"/>
                    <a:pt x="3751137" y="3795567"/>
                    <a:pt x="3791017" y="3790340"/>
                  </a:cubicBezTo>
                  <a:lnTo>
                    <a:pt x="3901558" y="3800552"/>
                  </a:lnTo>
                  <a:cubicBezTo>
                    <a:pt x="3927866" y="3808523"/>
                    <a:pt x="3955185" y="3812663"/>
                    <a:pt x="3982673" y="3812845"/>
                  </a:cubicBezTo>
                  <a:lnTo>
                    <a:pt x="3984706" y="3812845"/>
                  </a:lnTo>
                  <a:cubicBezTo>
                    <a:pt x="4103233" y="3829349"/>
                    <a:pt x="4222873" y="3828235"/>
                    <a:pt x="4342029" y="3835205"/>
                  </a:cubicBezTo>
                  <a:cubicBezTo>
                    <a:pt x="4343556" y="3835306"/>
                    <a:pt x="4345066" y="3835582"/>
                    <a:pt x="4346530" y="3836027"/>
                  </a:cubicBezTo>
                  <a:cubicBezTo>
                    <a:pt x="4364647" y="3841088"/>
                    <a:pt x="4383439" y="3843309"/>
                    <a:pt x="4402236" y="3842609"/>
                  </a:cubicBezTo>
                  <a:cubicBezTo>
                    <a:pt x="4403865" y="3842583"/>
                    <a:pt x="4405491" y="3842761"/>
                    <a:pt x="4407076" y="3843142"/>
                  </a:cubicBezTo>
                  <a:cubicBezTo>
                    <a:pt x="4444778" y="3851854"/>
                    <a:pt x="4482674" y="3858097"/>
                    <a:pt x="4521537" y="3852822"/>
                  </a:cubicBezTo>
                  <a:lnTo>
                    <a:pt x="4523425" y="3852822"/>
                  </a:lnTo>
                  <a:cubicBezTo>
                    <a:pt x="4588230" y="3851902"/>
                    <a:pt x="4635176" y="3819379"/>
                    <a:pt x="4664699" y="3756026"/>
                  </a:cubicBezTo>
                  <a:lnTo>
                    <a:pt x="4728100" y="3663634"/>
                  </a:lnTo>
                  <a:lnTo>
                    <a:pt x="4742619" y="3649114"/>
                  </a:lnTo>
                  <a:cubicBezTo>
                    <a:pt x="4743779" y="3647995"/>
                    <a:pt x="4745043" y="3646990"/>
                    <a:pt x="4746395" y="3646114"/>
                  </a:cubicBezTo>
                  <a:cubicBezTo>
                    <a:pt x="4780384" y="3623963"/>
                    <a:pt x="4817871" y="3607714"/>
                    <a:pt x="4857274" y="3598055"/>
                  </a:cubicBezTo>
                  <a:cubicBezTo>
                    <a:pt x="4914723" y="3584309"/>
                    <a:pt x="4973768" y="3577098"/>
                    <a:pt x="5029959" y="3557981"/>
                  </a:cubicBezTo>
                  <a:cubicBezTo>
                    <a:pt x="5030637" y="3557736"/>
                    <a:pt x="5031333" y="3557542"/>
                    <a:pt x="5032040" y="3557400"/>
                  </a:cubicBezTo>
                  <a:cubicBezTo>
                    <a:pt x="5080517" y="3546761"/>
                    <a:pt x="5128256" y="3533004"/>
                    <a:pt x="5174960" y="3516213"/>
                  </a:cubicBezTo>
                  <a:lnTo>
                    <a:pt x="5318943" y="3470623"/>
                  </a:lnTo>
                  <a:cubicBezTo>
                    <a:pt x="5414287" y="3444584"/>
                    <a:pt x="5510115" y="3420627"/>
                    <a:pt x="5607250" y="3402285"/>
                  </a:cubicBezTo>
                  <a:lnTo>
                    <a:pt x="5793631" y="3382393"/>
                  </a:lnTo>
                  <a:lnTo>
                    <a:pt x="5828235" y="3381377"/>
                  </a:lnTo>
                  <a:lnTo>
                    <a:pt x="5947101" y="3387717"/>
                  </a:lnTo>
                  <a:lnTo>
                    <a:pt x="6041622" y="3400542"/>
                  </a:lnTo>
                  <a:lnTo>
                    <a:pt x="6136095" y="3422031"/>
                  </a:lnTo>
                  <a:lnTo>
                    <a:pt x="6243442" y="3456587"/>
                  </a:lnTo>
                  <a:lnTo>
                    <a:pt x="6331623" y="3492159"/>
                  </a:lnTo>
                  <a:lnTo>
                    <a:pt x="6417724" y="3534363"/>
                  </a:lnTo>
                  <a:lnTo>
                    <a:pt x="6418885" y="3534992"/>
                  </a:lnTo>
                  <a:cubicBezTo>
                    <a:pt x="6455635" y="3555674"/>
                    <a:pt x="6491902" y="3577050"/>
                    <a:pt x="6527684" y="3599119"/>
                  </a:cubicBezTo>
                  <a:cubicBezTo>
                    <a:pt x="6371697" y="5239377"/>
                    <a:pt x="4990175" y="6522602"/>
                    <a:pt x="3308876" y="6522602"/>
                  </a:cubicBez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9999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234" name="Google Shape;234;p5"/>
            <p:cNvGrpSpPr/>
            <p:nvPr/>
          </p:nvGrpSpPr>
          <p:grpSpPr>
            <a:xfrm>
              <a:off x="4894497" y="2614364"/>
              <a:ext cx="2492519" cy="1182653"/>
              <a:chOff x="4894497" y="2614364"/>
              <a:chExt cx="2492519" cy="1182653"/>
            </a:xfrm>
          </p:grpSpPr>
          <p:sp>
            <p:nvSpPr>
              <p:cNvPr id="235" name="Google Shape;235;p5"/>
              <p:cNvSpPr/>
              <p:nvPr/>
            </p:nvSpPr>
            <p:spPr>
              <a:xfrm>
                <a:off x="4894497" y="2614800"/>
                <a:ext cx="488841" cy="939405"/>
              </a:xfrm>
              <a:custGeom>
                <a:rect b="b" l="l" r="r" t="t"/>
                <a:pathLst>
                  <a:path extrusionOk="0" h="939405" w="488841">
                    <a:moveTo>
                      <a:pt x="488842" y="109331"/>
                    </a:moveTo>
                    <a:lnTo>
                      <a:pt x="488842" y="853499"/>
                    </a:lnTo>
                    <a:cubicBezTo>
                      <a:pt x="488842" y="909205"/>
                      <a:pt x="458641" y="939406"/>
                      <a:pt x="404097" y="939406"/>
                    </a:cubicBezTo>
                    <a:cubicBezTo>
                      <a:pt x="348391" y="939406"/>
                      <a:pt x="319352" y="909205"/>
                      <a:pt x="319352" y="853499"/>
                    </a:cubicBezTo>
                    <a:lnTo>
                      <a:pt x="319352" y="192914"/>
                    </a:lnTo>
                    <a:lnTo>
                      <a:pt x="124308" y="360081"/>
                    </a:lnTo>
                    <a:cubicBezTo>
                      <a:pt x="87187" y="392605"/>
                      <a:pt x="50017" y="387958"/>
                      <a:pt x="19817" y="351950"/>
                    </a:cubicBezTo>
                    <a:cubicBezTo>
                      <a:pt x="-9222" y="315991"/>
                      <a:pt x="-6851" y="279982"/>
                      <a:pt x="30271" y="247459"/>
                    </a:cubicBezTo>
                    <a:lnTo>
                      <a:pt x="278698" y="33879"/>
                    </a:lnTo>
                    <a:cubicBezTo>
                      <a:pt x="307736" y="9680"/>
                      <a:pt x="334452" y="0"/>
                      <a:pt x="371574" y="0"/>
                    </a:cubicBezTo>
                    <a:lnTo>
                      <a:pt x="379704" y="0"/>
                    </a:lnTo>
                    <a:cubicBezTo>
                      <a:pt x="449397" y="193"/>
                      <a:pt x="488842" y="39686"/>
                      <a:pt x="488842" y="1093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5700" lIns="51425" spcFirstLastPara="1" rIns="51425" wrap="square" tIns="2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009999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>
                <a:off x="5545375" y="2614993"/>
                <a:ext cx="915303" cy="939212"/>
              </a:xfrm>
              <a:custGeom>
                <a:rect b="b" l="l" r="r" t="t"/>
                <a:pathLst>
                  <a:path extrusionOk="0" h="939212" w="915303">
                    <a:moveTo>
                      <a:pt x="915303" y="110299"/>
                    </a:moveTo>
                    <a:lnTo>
                      <a:pt x="915303" y="853306"/>
                    </a:lnTo>
                    <a:cubicBezTo>
                      <a:pt x="915303" y="909012"/>
                      <a:pt x="886265" y="939212"/>
                      <a:pt x="831720" y="939212"/>
                    </a:cubicBezTo>
                    <a:cubicBezTo>
                      <a:pt x="777176" y="939212"/>
                      <a:pt x="748137" y="909012"/>
                      <a:pt x="748137" y="853306"/>
                    </a:cubicBezTo>
                    <a:lnTo>
                      <a:pt x="753945" y="253170"/>
                    </a:lnTo>
                    <a:lnTo>
                      <a:pt x="526474" y="630675"/>
                    </a:lnTo>
                    <a:cubicBezTo>
                      <a:pt x="505614" y="665521"/>
                      <a:pt x="484706" y="681783"/>
                      <a:pt x="457991" y="681783"/>
                    </a:cubicBezTo>
                    <a:cubicBezTo>
                      <a:pt x="431275" y="681783"/>
                      <a:pt x="407850" y="665231"/>
                      <a:pt x="388491" y="630384"/>
                    </a:cubicBezTo>
                    <a:lnTo>
                      <a:pt x="161020" y="254235"/>
                    </a:lnTo>
                    <a:lnTo>
                      <a:pt x="165860" y="853306"/>
                    </a:lnTo>
                    <a:cubicBezTo>
                      <a:pt x="167022" y="909012"/>
                      <a:pt x="138031" y="939212"/>
                      <a:pt x="83583" y="939212"/>
                    </a:cubicBezTo>
                    <a:cubicBezTo>
                      <a:pt x="30346" y="939212"/>
                      <a:pt x="0" y="909012"/>
                      <a:pt x="0" y="853306"/>
                    </a:cubicBezTo>
                    <a:lnTo>
                      <a:pt x="0" y="110299"/>
                    </a:lnTo>
                    <a:cubicBezTo>
                      <a:pt x="0" y="39493"/>
                      <a:pt x="39493" y="0"/>
                      <a:pt x="110299" y="0"/>
                    </a:cubicBezTo>
                    <a:lnTo>
                      <a:pt x="119592" y="0"/>
                    </a:lnTo>
                    <a:cubicBezTo>
                      <a:pt x="164844" y="0"/>
                      <a:pt x="198529" y="22069"/>
                      <a:pt x="224083" y="64999"/>
                    </a:cubicBezTo>
                    <a:lnTo>
                      <a:pt x="458571" y="457410"/>
                    </a:lnTo>
                    <a:lnTo>
                      <a:pt x="691947" y="64999"/>
                    </a:lnTo>
                    <a:cubicBezTo>
                      <a:pt x="716146" y="22069"/>
                      <a:pt x="751137" y="0"/>
                      <a:pt x="796438" y="0"/>
                    </a:cubicBezTo>
                    <a:lnTo>
                      <a:pt x="805682" y="0"/>
                    </a:lnTo>
                    <a:cubicBezTo>
                      <a:pt x="875859" y="0"/>
                      <a:pt x="915303" y="39493"/>
                      <a:pt x="915303" y="1102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5700" lIns="51425" spcFirstLastPara="1" rIns="51425" wrap="square" tIns="2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009999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grpSp>
            <p:nvGrpSpPr>
              <p:cNvPr id="237" name="Google Shape;237;p5"/>
              <p:cNvGrpSpPr/>
              <p:nvPr/>
            </p:nvGrpSpPr>
            <p:grpSpPr>
              <a:xfrm>
                <a:off x="5613932" y="3611944"/>
                <a:ext cx="659879" cy="185073"/>
                <a:chOff x="5613932" y="3611944"/>
                <a:chExt cx="659879" cy="185073"/>
              </a:xfrm>
            </p:grpSpPr>
            <p:sp>
              <p:nvSpPr>
                <p:cNvPr id="238" name="Google Shape;238;p5"/>
                <p:cNvSpPr/>
                <p:nvPr/>
              </p:nvSpPr>
              <p:spPr>
                <a:xfrm>
                  <a:off x="5613932" y="3612620"/>
                  <a:ext cx="169394" cy="183575"/>
                </a:xfrm>
                <a:custGeom>
                  <a:rect b="b" l="l" r="r" t="t"/>
                  <a:pathLst>
                    <a:path extrusionOk="0" h="183575" w="169394">
                      <a:moveTo>
                        <a:pt x="169319" y="13553"/>
                      </a:moveTo>
                      <a:lnTo>
                        <a:pt x="169319" y="173266"/>
                      </a:lnTo>
                      <a:cubicBezTo>
                        <a:pt x="169319" y="178799"/>
                        <a:pt x="164834" y="183285"/>
                        <a:pt x="159301" y="183285"/>
                      </a:cubicBezTo>
                      <a:cubicBezTo>
                        <a:pt x="153768" y="183285"/>
                        <a:pt x="149282" y="178799"/>
                        <a:pt x="149282" y="173266"/>
                      </a:cubicBezTo>
                      <a:lnTo>
                        <a:pt x="149960" y="31121"/>
                      </a:lnTo>
                      <a:lnTo>
                        <a:pt x="93770" y="120948"/>
                      </a:lnTo>
                      <a:cubicBezTo>
                        <a:pt x="91946" y="125973"/>
                        <a:pt x="86394" y="128568"/>
                        <a:pt x="81369" y="126744"/>
                      </a:cubicBezTo>
                      <a:cubicBezTo>
                        <a:pt x="78673" y="125766"/>
                        <a:pt x="76550" y="123643"/>
                        <a:pt x="75572" y="120948"/>
                      </a:cubicBezTo>
                      <a:lnTo>
                        <a:pt x="19866" y="31750"/>
                      </a:lnTo>
                      <a:lnTo>
                        <a:pt x="20302" y="173460"/>
                      </a:lnTo>
                      <a:cubicBezTo>
                        <a:pt x="20302" y="179047"/>
                        <a:pt x="15773" y="183575"/>
                        <a:pt x="10187" y="183575"/>
                      </a:cubicBezTo>
                      <a:cubicBezTo>
                        <a:pt x="4600" y="183575"/>
                        <a:pt x="71" y="179047"/>
                        <a:pt x="71" y="173460"/>
                      </a:cubicBezTo>
                      <a:lnTo>
                        <a:pt x="71" y="13746"/>
                      </a:lnTo>
                      <a:cubicBezTo>
                        <a:pt x="-650" y="7050"/>
                        <a:pt x="4194" y="1035"/>
                        <a:pt x="10890" y="314"/>
                      </a:cubicBezTo>
                      <a:cubicBezTo>
                        <a:pt x="11686" y="228"/>
                        <a:pt x="12487" y="221"/>
                        <a:pt x="13284" y="292"/>
                      </a:cubicBezTo>
                      <a:lnTo>
                        <a:pt x="14639" y="292"/>
                      </a:lnTo>
                      <a:cubicBezTo>
                        <a:pt x="19845" y="372"/>
                        <a:pt x="24610" y="3235"/>
                        <a:pt x="27126" y="7793"/>
                      </a:cubicBezTo>
                      <a:lnTo>
                        <a:pt x="84913" y="100863"/>
                      </a:lnTo>
                      <a:lnTo>
                        <a:pt x="142458" y="7551"/>
                      </a:lnTo>
                      <a:cubicBezTo>
                        <a:pt x="144983" y="2978"/>
                        <a:pt x="149770" y="113"/>
                        <a:pt x="154994" y="50"/>
                      </a:cubicBezTo>
                      <a:lnTo>
                        <a:pt x="156107" y="50"/>
                      </a:lnTo>
                      <a:cubicBezTo>
                        <a:pt x="162815" y="-553"/>
                        <a:pt x="168743" y="4396"/>
                        <a:pt x="169346" y="11105"/>
                      </a:cubicBezTo>
                      <a:cubicBezTo>
                        <a:pt x="169419" y="11920"/>
                        <a:pt x="169410" y="12740"/>
                        <a:pt x="169319" y="1355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25700" lIns="51425" spcFirstLastPara="1" rIns="51425" wrap="square" tIns="2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rgbClr val="009999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  <p:sp>
              <p:nvSpPr>
                <p:cNvPr id="239" name="Google Shape;239;p5"/>
                <p:cNvSpPr/>
                <p:nvPr/>
              </p:nvSpPr>
              <p:spPr>
                <a:xfrm>
                  <a:off x="5818969" y="3611944"/>
                  <a:ext cx="19359" cy="183815"/>
                </a:xfrm>
                <a:custGeom>
                  <a:rect b="b" l="l" r="r" t="t"/>
                  <a:pathLst>
                    <a:path extrusionOk="0" h="183815" w="19359">
                      <a:moveTo>
                        <a:pt x="0" y="17907"/>
                      </a:moveTo>
                      <a:lnTo>
                        <a:pt x="0" y="9680"/>
                      </a:lnTo>
                      <a:cubicBezTo>
                        <a:pt x="0" y="4334"/>
                        <a:pt x="4334" y="0"/>
                        <a:pt x="9680" y="0"/>
                      </a:cubicBezTo>
                      <a:cubicBezTo>
                        <a:pt x="15025" y="0"/>
                        <a:pt x="19359" y="4334"/>
                        <a:pt x="19359" y="9680"/>
                      </a:cubicBezTo>
                      <a:lnTo>
                        <a:pt x="19359" y="17907"/>
                      </a:lnTo>
                      <a:cubicBezTo>
                        <a:pt x="19359" y="23253"/>
                        <a:pt x="15025" y="27587"/>
                        <a:pt x="9680" y="27587"/>
                      </a:cubicBezTo>
                      <a:cubicBezTo>
                        <a:pt x="4334" y="27587"/>
                        <a:pt x="0" y="23253"/>
                        <a:pt x="0" y="17907"/>
                      </a:cubicBezTo>
                      <a:close/>
                      <a:moveTo>
                        <a:pt x="0" y="173943"/>
                      </a:moveTo>
                      <a:lnTo>
                        <a:pt x="0" y="63111"/>
                      </a:lnTo>
                      <a:cubicBezTo>
                        <a:pt x="0" y="57765"/>
                        <a:pt x="4334" y="53432"/>
                        <a:pt x="9680" y="53432"/>
                      </a:cubicBezTo>
                      <a:cubicBezTo>
                        <a:pt x="15025" y="53432"/>
                        <a:pt x="19359" y="57765"/>
                        <a:pt x="19359" y="63111"/>
                      </a:cubicBezTo>
                      <a:lnTo>
                        <a:pt x="19359" y="174136"/>
                      </a:lnTo>
                      <a:cubicBezTo>
                        <a:pt x="19359" y="179482"/>
                        <a:pt x="15025" y="183816"/>
                        <a:pt x="9680" y="183816"/>
                      </a:cubicBezTo>
                      <a:cubicBezTo>
                        <a:pt x="4334" y="183816"/>
                        <a:pt x="0" y="179482"/>
                        <a:pt x="0" y="1741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25700" lIns="51425" spcFirstLastPara="1" rIns="51425" wrap="square" tIns="2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rgbClr val="009999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  <p:sp>
              <p:nvSpPr>
                <p:cNvPr id="240" name="Google Shape;240;p5"/>
                <p:cNvSpPr/>
                <p:nvPr/>
              </p:nvSpPr>
              <p:spPr>
                <a:xfrm>
                  <a:off x="5870610" y="3612815"/>
                  <a:ext cx="33249" cy="183525"/>
                </a:xfrm>
                <a:custGeom>
                  <a:rect b="b" l="l" r="r" t="t"/>
                  <a:pathLst>
                    <a:path extrusionOk="0" h="183525" w="33249">
                      <a:moveTo>
                        <a:pt x="0" y="159181"/>
                      </a:moveTo>
                      <a:lnTo>
                        <a:pt x="0" y="9680"/>
                      </a:lnTo>
                      <a:cubicBezTo>
                        <a:pt x="0" y="4334"/>
                        <a:pt x="4334" y="0"/>
                        <a:pt x="9680" y="0"/>
                      </a:cubicBezTo>
                      <a:cubicBezTo>
                        <a:pt x="15025" y="0"/>
                        <a:pt x="19359" y="4334"/>
                        <a:pt x="19359" y="9680"/>
                      </a:cubicBezTo>
                      <a:lnTo>
                        <a:pt x="19359" y="156664"/>
                      </a:lnTo>
                      <a:cubicBezTo>
                        <a:pt x="18981" y="161871"/>
                        <a:pt x="22319" y="166626"/>
                        <a:pt x="27345" y="168038"/>
                      </a:cubicBezTo>
                      <a:cubicBezTo>
                        <a:pt x="30814" y="168868"/>
                        <a:pt x="33258" y="171973"/>
                        <a:pt x="33249" y="175539"/>
                      </a:cubicBezTo>
                      <a:cubicBezTo>
                        <a:pt x="33249" y="180380"/>
                        <a:pt x="28942" y="183526"/>
                        <a:pt x="22796" y="183526"/>
                      </a:cubicBezTo>
                      <a:cubicBezTo>
                        <a:pt x="9341" y="183526"/>
                        <a:pt x="0" y="173701"/>
                        <a:pt x="0" y="1591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25700" lIns="51425" spcFirstLastPara="1" rIns="51425" wrap="square" tIns="2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rgbClr val="009999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  <p:sp>
              <p:nvSpPr>
                <p:cNvPr id="241" name="Google Shape;241;p5"/>
                <p:cNvSpPr/>
                <p:nvPr/>
              </p:nvSpPr>
              <p:spPr>
                <a:xfrm>
                  <a:off x="5925445" y="3612815"/>
                  <a:ext cx="33684" cy="183525"/>
                </a:xfrm>
                <a:custGeom>
                  <a:rect b="b" l="l" r="r" t="t"/>
                  <a:pathLst>
                    <a:path extrusionOk="0" h="183525" w="33684">
                      <a:moveTo>
                        <a:pt x="0" y="159181"/>
                      </a:moveTo>
                      <a:lnTo>
                        <a:pt x="0" y="9680"/>
                      </a:lnTo>
                      <a:cubicBezTo>
                        <a:pt x="0" y="4334"/>
                        <a:pt x="4334" y="0"/>
                        <a:pt x="9680" y="0"/>
                      </a:cubicBezTo>
                      <a:cubicBezTo>
                        <a:pt x="15025" y="0"/>
                        <a:pt x="19359" y="4334"/>
                        <a:pt x="19359" y="9680"/>
                      </a:cubicBezTo>
                      <a:lnTo>
                        <a:pt x="19359" y="156664"/>
                      </a:lnTo>
                      <a:cubicBezTo>
                        <a:pt x="19005" y="162005"/>
                        <a:pt x="22569" y="166818"/>
                        <a:pt x="27780" y="168038"/>
                      </a:cubicBezTo>
                      <a:cubicBezTo>
                        <a:pt x="31249" y="168868"/>
                        <a:pt x="33693" y="171973"/>
                        <a:pt x="33685" y="175539"/>
                      </a:cubicBezTo>
                      <a:cubicBezTo>
                        <a:pt x="33685" y="180380"/>
                        <a:pt x="29329" y="183526"/>
                        <a:pt x="23231" y="183526"/>
                      </a:cubicBezTo>
                      <a:cubicBezTo>
                        <a:pt x="9292" y="183526"/>
                        <a:pt x="0" y="173701"/>
                        <a:pt x="0" y="1591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25700" lIns="51425" spcFirstLastPara="1" rIns="51425" wrap="square" tIns="2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rgbClr val="009999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  <p:sp>
              <p:nvSpPr>
                <p:cNvPr id="242" name="Google Shape;242;p5"/>
                <p:cNvSpPr/>
                <p:nvPr/>
              </p:nvSpPr>
              <p:spPr>
                <a:xfrm>
                  <a:off x="5980957" y="3611944"/>
                  <a:ext cx="19359" cy="183815"/>
                </a:xfrm>
                <a:custGeom>
                  <a:rect b="b" l="l" r="r" t="t"/>
                  <a:pathLst>
                    <a:path extrusionOk="0" h="183815" w="19359">
                      <a:moveTo>
                        <a:pt x="0" y="17907"/>
                      </a:moveTo>
                      <a:lnTo>
                        <a:pt x="0" y="9680"/>
                      </a:lnTo>
                      <a:cubicBezTo>
                        <a:pt x="0" y="4334"/>
                        <a:pt x="4334" y="0"/>
                        <a:pt x="9680" y="0"/>
                      </a:cubicBezTo>
                      <a:cubicBezTo>
                        <a:pt x="15025" y="0"/>
                        <a:pt x="19359" y="4334"/>
                        <a:pt x="19359" y="9680"/>
                      </a:cubicBezTo>
                      <a:lnTo>
                        <a:pt x="19359" y="17907"/>
                      </a:lnTo>
                      <a:cubicBezTo>
                        <a:pt x="19359" y="23253"/>
                        <a:pt x="15025" y="27587"/>
                        <a:pt x="9680" y="27587"/>
                      </a:cubicBezTo>
                      <a:cubicBezTo>
                        <a:pt x="4334" y="27587"/>
                        <a:pt x="0" y="23253"/>
                        <a:pt x="0" y="17907"/>
                      </a:cubicBezTo>
                      <a:close/>
                      <a:moveTo>
                        <a:pt x="0" y="173943"/>
                      </a:moveTo>
                      <a:lnTo>
                        <a:pt x="0" y="63111"/>
                      </a:lnTo>
                      <a:cubicBezTo>
                        <a:pt x="0" y="57765"/>
                        <a:pt x="4334" y="53432"/>
                        <a:pt x="9680" y="53432"/>
                      </a:cubicBezTo>
                      <a:cubicBezTo>
                        <a:pt x="15025" y="53432"/>
                        <a:pt x="19359" y="57765"/>
                        <a:pt x="19359" y="63111"/>
                      </a:cubicBezTo>
                      <a:lnTo>
                        <a:pt x="19359" y="174136"/>
                      </a:lnTo>
                      <a:cubicBezTo>
                        <a:pt x="19359" y="179482"/>
                        <a:pt x="15025" y="183816"/>
                        <a:pt x="9680" y="183816"/>
                      </a:cubicBezTo>
                      <a:cubicBezTo>
                        <a:pt x="4334" y="183816"/>
                        <a:pt x="0" y="179482"/>
                        <a:pt x="0" y="1741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25700" lIns="51425" spcFirstLastPara="1" rIns="51425" wrap="square" tIns="2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rgbClr val="009999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  <p:sp>
              <p:nvSpPr>
                <p:cNvPr id="243" name="Google Shape;243;p5"/>
                <p:cNvSpPr/>
                <p:nvPr/>
              </p:nvSpPr>
              <p:spPr>
                <a:xfrm>
                  <a:off x="6027129" y="3664359"/>
                  <a:ext cx="112622" cy="132658"/>
                </a:xfrm>
                <a:custGeom>
                  <a:rect b="b" l="l" r="r" t="t"/>
                  <a:pathLst>
                    <a:path extrusionOk="0" h="132658" w="112622">
                      <a:moveTo>
                        <a:pt x="0" y="78066"/>
                      </a:moveTo>
                      <a:lnTo>
                        <a:pt x="0" y="54593"/>
                      </a:lnTo>
                      <a:cubicBezTo>
                        <a:pt x="0" y="21876"/>
                        <a:pt x="22505" y="0"/>
                        <a:pt x="56432" y="0"/>
                      </a:cubicBezTo>
                      <a:cubicBezTo>
                        <a:pt x="90359" y="0"/>
                        <a:pt x="112622" y="21876"/>
                        <a:pt x="112622" y="54593"/>
                      </a:cubicBezTo>
                      <a:lnTo>
                        <a:pt x="112622" y="78066"/>
                      </a:lnTo>
                      <a:cubicBezTo>
                        <a:pt x="112622" y="110783"/>
                        <a:pt x="90069" y="132659"/>
                        <a:pt x="56432" y="132659"/>
                      </a:cubicBezTo>
                      <a:cubicBezTo>
                        <a:pt x="22795" y="132659"/>
                        <a:pt x="0" y="110686"/>
                        <a:pt x="0" y="78066"/>
                      </a:cubicBezTo>
                      <a:close/>
                      <a:moveTo>
                        <a:pt x="93021" y="77146"/>
                      </a:moveTo>
                      <a:lnTo>
                        <a:pt x="93021" y="55319"/>
                      </a:lnTo>
                      <a:cubicBezTo>
                        <a:pt x="93021" y="32523"/>
                        <a:pt x="78501" y="17327"/>
                        <a:pt x="56432" y="17327"/>
                      </a:cubicBezTo>
                      <a:cubicBezTo>
                        <a:pt x="34362" y="17327"/>
                        <a:pt x="19553" y="32523"/>
                        <a:pt x="19553" y="55319"/>
                      </a:cubicBezTo>
                      <a:lnTo>
                        <a:pt x="19553" y="77146"/>
                      </a:lnTo>
                      <a:cubicBezTo>
                        <a:pt x="19553" y="100136"/>
                        <a:pt x="34362" y="115333"/>
                        <a:pt x="56432" y="115333"/>
                      </a:cubicBezTo>
                      <a:cubicBezTo>
                        <a:pt x="78501" y="115333"/>
                        <a:pt x="93021" y="100136"/>
                        <a:pt x="93021" y="771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25700" lIns="51425" spcFirstLastPara="1" rIns="51425" wrap="square" tIns="2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rgbClr val="009999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  <p:sp>
              <p:nvSpPr>
                <p:cNvPr id="244" name="Google Shape;244;p5"/>
                <p:cNvSpPr/>
                <p:nvPr/>
              </p:nvSpPr>
              <p:spPr>
                <a:xfrm>
                  <a:off x="6167156" y="3664322"/>
                  <a:ext cx="106655" cy="132052"/>
                </a:xfrm>
                <a:custGeom>
                  <a:rect b="b" l="l" r="r" t="t"/>
                  <a:pathLst>
                    <a:path extrusionOk="0" h="132052" w="106655">
                      <a:moveTo>
                        <a:pt x="106561" y="49404"/>
                      </a:moveTo>
                      <a:lnTo>
                        <a:pt x="106561" y="121759"/>
                      </a:lnTo>
                      <a:cubicBezTo>
                        <a:pt x="107274" y="126679"/>
                        <a:pt x="103864" y="131246"/>
                        <a:pt x="98944" y="131959"/>
                      </a:cubicBezTo>
                      <a:cubicBezTo>
                        <a:pt x="98261" y="132058"/>
                        <a:pt x="97569" y="132078"/>
                        <a:pt x="96882" y="132019"/>
                      </a:cubicBezTo>
                      <a:cubicBezTo>
                        <a:pt x="91812" y="132322"/>
                        <a:pt x="87457" y="128457"/>
                        <a:pt x="87155" y="123388"/>
                      </a:cubicBezTo>
                      <a:cubicBezTo>
                        <a:pt x="87122" y="122844"/>
                        <a:pt x="87138" y="122299"/>
                        <a:pt x="87202" y="121759"/>
                      </a:cubicBezTo>
                      <a:lnTo>
                        <a:pt x="87202" y="52162"/>
                      </a:lnTo>
                      <a:cubicBezTo>
                        <a:pt x="87202" y="31206"/>
                        <a:pt x="73554" y="17364"/>
                        <a:pt x="53324" y="17364"/>
                      </a:cubicBezTo>
                      <a:cubicBezTo>
                        <a:pt x="33093" y="17364"/>
                        <a:pt x="19445" y="31206"/>
                        <a:pt x="19445" y="52162"/>
                      </a:cubicBezTo>
                      <a:lnTo>
                        <a:pt x="19445" y="121759"/>
                      </a:lnTo>
                      <a:cubicBezTo>
                        <a:pt x="19445" y="127104"/>
                        <a:pt x="15111" y="131438"/>
                        <a:pt x="9765" y="131438"/>
                      </a:cubicBezTo>
                      <a:cubicBezTo>
                        <a:pt x="4419" y="131438"/>
                        <a:pt x="86" y="127104"/>
                        <a:pt x="86" y="121759"/>
                      </a:cubicBezTo>
                      <a:lnTo>
                        <a:pt x="86" y="10734"/>
                      </a:lnTo>
                      <a:cubicBezTo>
                        <a:pt x="-587" y="5916"/>
                        <a:pt x="2774" y="1465"/>
                        <a:pt x="7591" y="792"/>
                      </a:cubicBezTo>
                      <a:cubicBezTo>
                        <a:pt x="8119" y="718"/>
                        <a:pt x="8652" y="693"/>
                        <a:pt x="9184" y="715"/>
                      </a:cubicBezTo>
                      <a:cubicBezTo>
                        <a:pt x="15138" y="715"/>
                        <a:pt x="18283" y="4393"/>
                        <a:pt x="18526" y="10734"/>
                      </a:cubicBezTo>
                      <a:lnTo>
                        <a:pt x="18526" y="17364"/>
                      </a:lnTo>
                      <a:cubicBezTo>
                        <a:pt x="28275" y="5839"/>
                        <a:pt x="42789" y="-552"/>
                        <a:pt x="57873" y="38"/>
                      </a:cubicBezTo>
                      <a:cubicBezTo>
                        <a:pt x="86767" y="38"/>
                        <a:pt x="106561" y="19832"/>
                        <a:pt x="106561" y="4940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25700" lIns="51425" spcFirstLastPara="1" rIns="51425" wrap="square" tIns="2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rgbClr val="009999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</p:grpSp>
          <p:grpSp>
            <p:nvGrpSpPr>
              <p:cNvPr id="245" name="Google Shape;245;p5"/>
              <p:cNvGrpSpPr/>
              <p:nvPr/>
            </p:nvGrpSpPr>
            <p:grpSpPr>
              <a:xfrm>
                <a:off x="6366932" y="3611605"/>
                <a:ext cx="1020084" cy="185412"/>
                <a:chOff x="6366932" y="3611605"/>
                <a:chExt cx="1020084" cy="185412"/>
              </a:xfrm>
            </p:grpSpPr>
            <p:sp>
              <p:nvSpPr>
                <p:cNvPr id="246" name="Google Shape;246;p5"/>
                <p:cNvSpPr/>
                <p:nvPr/>
              </p:nvSpPr>
              <p:spPr>
                <a:xfrm>
                  <a:off x="6366932" y="3611605"/>
                  <a:ext cx="140427" cy="185412"/>
                </a:xfrm>
                <a:custGeom>
                  <a:rect b="b" l="l" r="r" t="t"/>
                  <a:pathLst>
                    <a:path extrusionOk="0" h="185412" w="140427">
                      <a:moveTo>
                        <a:pt x="140354" y="91230"/>
                      </a:moveTo>
                      <a:lnTo>
                        <a:pt x="140354" y="117365"/>
                      </a:lnTo>
                      <a:cubicBezTo>
                        <a:pt x="140354" y="158117"/>
                        <a:pt x="112380" y="185413"/>
                        <a:pt x="70516" y="185413"/>
                      </a:cubicBezTo>
                      <a:cubicBezTo>
                        <a:pt x="28652" y="185413"/>
                        <a:pt x="0" y="158117"/>
                        <a:pt x="0" y="116930"/>
                      </a:cubicBezTo>
                      <a:lnTo>
                        <a:pt x="0" y="70081"/>
                      </a:lnTo>
                      <a:cubicBezTo>
                        <a:pt x="0" y="27974"/>
                        <a:pt x="28216" y="0"/>
                        <a:pt x="70758" y="0"/>
                      </a:cubicBezTo>
                      <a:cubicBezTo>
                        <a:pt x="98732" y="0"/>
                        <a:pt x="122834" y="14519"/>
                        <a:pt x="132659" y="35960"/>
                      </a:cubicBezTo>
                      <a:cubicBezTo>
                        <a:pt x="135030" y="40571"/>
                        <a:pt x="133213" y="46232"/>
                        <a:pt x="128602" y="48603"/>
                      </a:cubicBezTo>
                      <a:cubicBezTo>
                        <a:pt x="128208" y="48805"/>
                        <a:pt x="127801" y="48979"/>
                        <a:pt x="127384" y="49124"/>
                      </a:cubicBezTo>
                      <a:cubicBezTo>
                        <a:pt x="122827" y="50878"/>
                        <a:pt x="117662" y="49277"/>
                        <a:pt x="114897" y="45252"/>
                      </a:cubicBezTo>
                      <a:cubicBezTo>
                        <a:pt x="106382" y="28713"/>
                        <a:pt x="89360" y="18298"/>
                        <a:pt x="70758" y="18246"/>
                      </a:cubicBezTo>
                      <a:cubicBezTo>
                        <a:pt x="40509" y="18246"/>
                        <a:pt x="20473" y="39396"/>
                        <a:pt x="20473" y="71000"/>
                      </a:cubicBezTo>
                      <a:lnTo>
                        <a:pt x="20473" y="115575"/>
                      </a:lnTo>
                      <a:cubicBezTo>
                        <a:pt x="20473" y="146307"/>
                        <a:pt x="40509" y="166780"/>
                        <a:pt x="70516" y="166780"/>
                      </a:cubicBezTo>
                      <a:cubicBezTo>
                        <a:pt x="100523" y="166780"/>
                        <a:pt x="119882" y="146549"/>
                        <a:pt x="119882" y="116059"/>
                      </a:cubicBezTo>
                      <a:lnTo>
                        <a:pt x="119882" y="99652"/>
                      </a:lnTo>
                      <a:lnTo>
                        <a:pt x="73468" y="99652"/>
                      </a:lnTo>
                      <a:cubicBezTo>
                        <a:pt x="68965" y="100256"/>
                        <a:pt x="64824" y="97096"/>
                        <a:pt x="64219" y="92592"/>
                      </a:cubicBezTo>
                      <a:cubicBezTo>
                        <a:pt x="64139" y="91996"/>
                        <a:pt x="64124" y="91394"/>
                        <a:pt x="64176" y="90795"/>
                      </a:cubicBezTo>
                      <a:cubicBezTo>
                        <a:pt x="63714" y="86221"/>
                        <a:pt x="67048" y="82138"/>
                        <a:pt x="71622" y="81676"/>
                      </a:cubicBezTo>
                      <a:cubicBezTo>
                        <a:pt x="72236" y="81614"/>
                        <a:pt x="72856" y="81621"/>
                        <a:pt x="73468" y="81696"/>
                      </a:cubicBezTo>
                      <a:lnTo>
                        <a:pt x="131062" y="81696"/>
                      </a:lnTo>
                      <a:cubicBezTo>
                        <a:pt x="135713" y="81201"/>
                        <a:pt x="139885" y="84570"/>
                        <a:pt x="140380" y="89222"/>
                      </a:cubicBezTo>
                      <a:cubicBezTo>
                        <a:pt x="140451" y="89890"/>
                        <a:pt x="140443" y="90564"/>
                        <a:pt x="140355" y="912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25700" lIns="51425" spcFirstLastPara="1" rIns="51425" wrap="square" tIns="2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rgbClr val="009999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  <p:sp>
              <p:nvSpPr>
                <p:cNvPr id="247" name="Google Shape;247;p5"/>
                <p:cNvSpPr/>
                <p:nvPr/>
              </p:nvSpPr>
              <p:spPr>
                <a:xfrm>
                  <a:off x="6666236" y="3664320"/>
                  <a:ext cx="106655" cy="132053"/>
                </a:xfrm>
                <a:custGeom>
                  <a:rect b="b" l="l" r="r" t="t"/>
                  <a:pathLst>
                    <a:path extrusionOk="0" h="132053" w="106655">
                      <a:moveTo>
                        <a:pt x="106561" y="49405"/>
                      </a:moveTo>
                      <a:lnTo>
                        <a:pt x="106561" y="121760"/>
                      </a:lnTo>
                      <a:cubicBezTo>
                        <a:pt x="107274" y="126681"/>
                        <a:pt x="103864" y="131247"/>
                        <a:pt x="98944" y="131961"/>
                      </a:cubicBezTo>
                      <a:cubicBezTo>
                        <a:pt x="98261" y="132060"/>
                        <a:pt x="97569" y="132080"/>
                        <a:pt x="96882" y="132021"/>
                      </a:cubicBezTo>
                      <a:cubicBezTo>
                        <a:pt x="91812" y="132323"/>
                        <a:pt x="87457" y="128459"/>
                        <a:pt x="87155" y="123389"/>
                      </a:cubicBezTo>
                      <a:cubicBezTo>
                        <a:pt x="87122" y="122846"/>
                        <a:pt x="87138" y="122301"/>
                        <a:pt x="87202" y="121760"/>
                      </a:cubicBezTo>
                      <a:lnTo>
                        <a:pt x="87202" y="52164"/>
                      </a:lnTo>
                      <a:cubicBezTo>
                        <a:pt x="87202" y="31208"/>
                        <a:pt x="73554" y="17366"/>
                        <a:pt x="53324" y="17366"/>
                      </a:cubicBezTo>
                      <a:cubicBezTo>
                        <a:pt x="33093" y="17366"/>
                        <a:pt x="19445" y="31208"/>
                        <a:pt x="19445" y="52164"/>
                      </a:cubicBezTo>
                      <a:lnTo>
                        <a:pt x="19445" y="121760"/>
                      </a:lnTo>
                      <a:cubicBezTo>
                        <a:pt x="19445" y="127106"/>
                        <a:pt x="15111" y="131440"/>
                        <a:pt x="9765" y="131440"/>
                      </a:cubicBezTo>
                      <a:cubicBezTo>
                        <a:pt x="4419" y="131440"/>
                        <a:pt x="86" y="127106"/>
                        <a:pt x="86" y="121760"/>
                      </a:cubicBezTo>
                      <a:lnTo>
                        <a:pt x="86" y="10735"/>
                      </a:lnTo>
                      <a:cubicBezTo>
                        <a:pt x="-587" y="5917"/>
                        <a:pt x="2774" y="1466"/>
                        <a:pt x="7591" y="794"/>
                      </a:cubicBezTo>
                      <a:cubicBezTo>
                        <a:pt x="8119" y="720"/>
                        <a:pt x="8652" y="695"/>
                        <a:pt x="9184" y="717"/>
                      </a:cubicBezTo>
                      <a:cubicBezTo>
                        <a:pt x="15089" y="717"/>
                        <a:pt x="18283" y="4395"/>
                        <a:pt x="18525" y="10735"/>
                      </a:cubicBezTo>
                      <a:lnTo>
                        <a:pt x="18525" y="17366"/>
                      </a:lnTo>
                      <a:cubicBezTo>
                        <a:pt x="28265" y="5829"/>
                        <a:pt x="42786" y="-565"/>
                        <a:pt x="57873" y="39"/>
                      </a:cubicBezTo>
                      <a:cubicBezTo>
                        <a:pt x="86766" y="39"/>
                        <a:pt x="106561" y="19834"/>
                        <a:pt x="106561" y="494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25700" lIns="51425" spcFirstLastPara="1" rIns="51425" wrap="square" tIns="2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rgbClr val="009999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  <p:sp>
              <p:nvSpPr>
                <p:cNvPr id="248" name="Google Shape;248;p5"/>
                <p:cNvSpPr/>
                <p:nvPr/>
              </p:nvSpPr>
              <p:spPr>
                <a:xfrm>
                  <a:off x="6798255" y="3664359"/>
                  <a:ext cx="112622" cy="132658"/>
                </a:xfrm>
                <a:custGeom>
                  <a:rect b="b" l="l" r="r" t="t"/>
                  <a:pathLst>
                    <a:path extrusionOk="0" h="132658" w="112622">
                      <a:moveTo>
                        <a:pt x="0" y="78066"/>
                      </a:moveTo>
                      <a:lnTo>
                        <a:pt x="0" y="54593"/>
                      </a:lnTo>
                      <a:cubicBezTo>
                        <a:pt x="0" y="21876"/>
                        <a:pt x="22554" y="0"/>
                        <a:pt x="56432" y="0"/>
                      </a:cubicBezTo>
                      <a:cubicBezTo>
                        <a:pt x="90311" y="0"/>
                        <a:pt x="112622" y="21876"/>
                        <a:pt x="112622" y="54593"/>
                      </a:cubicBezTo>
                      <a:lnTo>
                        <a:pt x="112622" y="78066"/>
                      </a:lnTo>
                      <a:cubicBezTo>
                        <a:pt x="112622" y="110783"/>
                        <a:pt x="90117" y="132659"/>
                        <a:pt x="56432" y="132659"/>
                      </a:cubicBezTo>
                      <a:cubicBezTo>
                        <a:pt x="22747" y="132659"/>
                        <a:pt x="0" y="110686"/>
                        <a:pt x="0" y="78066"/>
                      </a:cubicBezTo>
                      <a:close/>
                      <a:moveTo>
                        <a:pt x="93070" y="77146"/>
                      </a:moveTo>
                      <a:lnTo>
                        <a:pt x="93070" y="55319"/>
                      </a:lnTo>
                      <a:cubicBezTo>
                        <a:pt x="93070" y="32523"/>
                        <a:pt x="78550" y="17327"/>
                        <a:pt x="56432" y="17327"/>
                      </a:cubicBezTo>
                      <a:cubicBezTo>
                        <a:pt x="34314" y="17327"/>
                        <a:pt x="19601" y="32523"/>
                        <a:pt x="19601" y="55319"/>
                      </a:cubicBezTo>
                      <a:lnTo>
                        <a:pt x="19601" y="77146"/>
                      </a:lnTo>
                      <a:cubicBezTo>
                        <a:pt x="19601" y="100136"/>
                        <a:pt x="34363" y="115333"/>
                        <a:pt x="56432" y="115333"/>
                      </a:cubicBezTo>
                      <a:cubicBezTo>
                        <a:pt x="78502" y="115333"/>
                        <a:pt x="93070" y="100136"/>
                        <a:pt x="93070" y="771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25700" lIns="51425" spcFirstLastPara="1" rIns="51425" wrap="square" tIns="2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rgbClr val="009999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  <p:sp>
              <p:nvSpPr>
                <p:cNvPr id="249" name="Google Shape;249;p5"/>
                <p:cNvSpPr/>
                <p:nvPr/>
              </p:nvSpPr>
              <p:spPr>
                <a:xfrm>
                  <a:off x="6938225" y="3664320"/>
                  <a:ext cx="189910" cy="132053"/>
                </a:xfrm>
                <a:custGeom>
                  <a:rect b="b" l="l" r="r" t="t"/>
                  <a:pathLst>
                    <a:path extrusionOk="0" h="132053" w="189910">
                      <a:moveTo>
                        <a:pt x="189911" y="48292"/>
                      </a:moveTo>
                      <a:lnTo>
                        <a:pt x="189911" y="121760"/>
                      </a:lnTo>
                      <a:cubicBezTo>
                        <a:pt x="189911" y="127106"/>
                        <a:pt x="185577" y="131440"/>
                        <a:pt x="180231" y="131440"/>
                      </a:cubicBezTo>
                      <a:cubicBezTo>
                        <a:pt x="174885" y="131440"/>
                        <a:pt x="170552" y="127106"/>
                        <a:pt x="170552" y="121760"/>
                      </a:cubicBezTo>
                      <a:lnTo>
                        <a:pt x="170552" y="51002"/>
                      </a:lnTo>
                      <a:cubicBezTo>
                        <a:pt x="170552" y="30772"/>
                        <a:pt x="157339" y="17366"/>
                        <a:pt x="137544" y="17366"/>
                      </a:cubicBezTo>
                      <a:cubicBezTo>
                        <a:pt x="117749" y="17366"/>
                        <a:pt x="104585" y="30772"/>
                        <a:pt x="104585" y="51002"/>
                      </a:cubicBezTo>
                      <a:lnTo>
                        <a:pt x="104585" y="121760"/>
                      </a:lnTo>
                      <a:cubicBezTo>
                        <a:pt x="105298" y="126681"/>
                        <a:pt x="101888" y="131247"/>
                        <a:pt x="96968" y="131961"/>
                      </a:cubicBezTo>
                      <a:cubicBezTo>
                        <a:pt x="96285" y="132060"/>
                        <a:pt x="95593" y="132080"/>
                        <a:pt x="94905" y="132021"/>
                      </a:cubicBezTo>
                      <a:cubicBezTo>
                        <a:pt x="89836" y="132323"/>
                        <a:pt x="85481" y="128459"/>
                        <a:pt x="85178" y="123389"/>
                      </a:cubicBezTo>
                      <a:cubicBezTo>
                        <a:pt x="85146" y="122846"/>
                        <a:pt x="85162" y="122301"/>
                        <a:pt x="85226" y="121760"/>
                      </a:cubicBezTo>
                      <a:lnTo>
                        <a:pt x="85226" y="51002"/>
                      </a:lnTo>
                      <a:cubicBezTo>
                        <a:pt x="85226" y="30772"/>
                        <a:pt x="72013" y="17366"/>
                        <a:pt x="52460" y="17366"/>
                      </a:cubicBezTo>
                      <a:cubicBezTo>
                        <a:pt x="32908" y="17366"/>
                        <a:pt x="19453" y="30772"/>
                        <a:pt x="19453" y="51002"/>
                      </a:cubicBezTo>
                      <a:lnTo>
                        <a:pt x="19453" y="121760"/>
                      </a:lnTo>
                      <a:cubicBezTo>
                        <a:pt x="19453" y="127106"/>
                        <a:pt x="15119" y="131440"/>
                        <a:pt x="9773" y="131440"/>
                      </a:cubicBezTo>
                      <a:cubicBezTo>
                        <a:pt x="4427" y="131440"/>
                        <a:pt x="94" y="127106"/>
                        <a:pt x="94" y="121760"/>
                      </a:cubicBezTo>
                      <a:lnTo>
                        <a:pt x="94" y="10735"/>
                      </a:lnTo>
                      <a:cubicBezTo>
                        <a:pt x="-607" y="5948"/>
                        <a:pt x="2705" y="1499"/>
                        <a:pt x="7492" y="799"/>
                      </a:cubicBezTo>
                      <a:cubicBezTo>
                        <a:pt x="8055" y="716"/>
                        <a:pt x="8624" y="689"/>
                        <a:pt x="9192" y="717"/>
                      </a:cubicBezTo>
                      <a:cubicBezTo>
                        <a:pt x="15097" y="717"/>
                        <a:pt x="18291" y="4395"/>
                        <a:pt x="18533" y="10735"/>
                      </a:cubicBezTo>
                      <a:lnTo>
                        <a:pt x="18533" y="16688"/>
                      </a:lnTo>
                      <a:cubicBezTo>
                        <a:pt x="28040" y="5582"/>
                        <a:pt x="42112" y="-553"/>
                        <a:pt x="56719" y="39"/>
                      </a:cubicBezTo>
                      <a:cubicBezTo>
                        <a:pt x="76078" y="39"/>
                        <a:pt x="90598" y="8460"/>
                        <a:pt x="98584" y="22593"/>
                      </a:cubicBezTo>
                      <a:cubicBezTo>
                        <a:pt x="107005" y="8460"/>
                        <a:pt x="122250" y="39"/>
                        <a:pt x="142142" y="39"/>
                      </a:cubicBezTo>
                      <a:cubicBezTo>
                        <a:pt x="170600" y="39"/>
                        <a:pt x="189911" y="19398"/>
                        <a:pt x="189911" y="4829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25700" lIns="51425" spcFirstLastPara="1" rIns="51425" wrap="square" tIns="2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rgbClr val="009999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  <p:sp>
              <p:nvSpPr>
                <p:cNvPr id="250" name="Google Shape;250;p5"/>
                <p:cNvSpPr/>
                <p:nvPr/>
              </p:nvSpPr>
              <p:spPr>
                <a:xfrm>
                  <a:off x="7153932" y="3664262"/>
                  <a:ext cx="110304" cy="132755"/>
                </a:xfrm>
                <a:custGeom>
                  <a:rect b="b" l="l" r="r" t="t"/>
                  <a:pathLst>
                    <a:path extrusionOk="0" h="132755" w="110304">
                      <a:moveTo>
                        <a:pt x="110251" y="54254"/>
                      </a:moveTo>
                      <a:lnTo>
                        <a:pt x="110251" y="64515"/>
                      </a:lnTo>
                      <a:cubicBezTo>
                        <a:pt x="110751" y="68762"/>
                        <a:pt x="107713" y="72611"/>
                        <a:pt x="103466" y="73111"/>
                      </a:cubicBezTo>
                      <a:cubicBezTo>
                        <a:pt x="102923" y="73175"/>
                        <a:pt x="102374" y="73181"/>
                        <a:pt x="101829" y="73130"/>
                      </a:cubicBezTo>
                      <a:lnTo>
                        <a:pt x="19553" y="73129"/>
                      </a:lnTo>
                      <a:lnTo>
                        <a:pt x="19553" y="78356"/>
                      </a:lnTo>
                      <a:cubicBezTo>
                        <a:pt x="19553" y="100668"/>
                        <a:pt x="34072" y="115429"/>
                        <a:pt x="55948" y="115429"/>
                      </a:cubicBezTo>
                      <a:cubicBezTo>
                        <a:pt x="69405" y="116005"/>
                        <a:pt x="82274" y="109880"/>
                        <a:pt x="90311" y="99071"/>
                      </a:cubicBezTo>
                      <a:cubicBezTo>
                        <a:pt x="92461" y="96478"/>
                        <a:pt x="96034" y="95560"/>
                        <a:pt x="99168" y="96796"/>
                      </a:cubicBezTo>
                      <a:cubicBezTo>
                        <a:pt x="106427" y="98635"/>
                        <a:pt x="108847" y="104540"/>
                        <a:pt x="105991" y="108847"/>
                      </a:cubicBezTo>
                      <a:cubicBezTo>
                        <a:pt x="98006" y="124093"/>
                        <a:pt x="79131" y="132756"/>
                        <a:pt x="55948" y="132756"/>
                      </a:cubicBezTo>
                      <a:cubicBezTo>
                        <a:pt x="22069" y="132756"/>
                        <a:pt x="0" y="111122"/>
                        <a:pt x="0" y="78356"/>
                      </a:cubicBezTo>
                      <a:lnTo>
                        <a:pt x="0" y="54157"/>
                      </a:lnTo>
                      <a:cubicBezTo>
                        <a:pt x="0" y="21634"/>
                        <a:pt x="22021" y="0"/>
                        <a:pt x="55270" y="0"/>
                      </a:cubicBezTo>
                      <a:cubicBezTo>
                        <a:pt x="88520" y="0"/>
                        <a:pt x="110251" y="21731"/>
                        <a:pt x="110251" y="54254"/>
                      </a:cubicBezTo>
                      <a:close/>
                      <a:moveTo>
                        <a:pt x="90891" y="54254"/>
                      </a:moveTo>
                      <a:cubicBezTo>
                        <a:pt x="90891" y="31943"/>
                        <a:pt x="76808" y="17181"/>
                        <a:pt x="55416" y="17181"/>
                      </a:cubicBezTo>
                      <a:cubicBezTo>
                        <a:pt x="34024" y="17181"/>
                        <a:pt x="19698" y="31701"/>
                        <a:pt x="19698" y="54254"/>
                      </a:cubicBezTo>
                      <a:lnTo>
                        <a:pt x="19698" y="56965"/>
                      </a:lnTo>
                      <a:lnTo>
                        <a:pt x="90891" y="569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25700" lIns="51425" spcFirstLastPara="1" rIns="51425" wrap="square" tIns="2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rgbClr val="009999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  <p:sp>
              <p:nvSpPr>
                <p:cNvPr id="251" name="Google Shape;251;p5"/>
                <p:cNvSpPr/>
                <p:nvPr/>
              </p:nvSpPr>
              <p:spPr>
                <a:xfrm>
                  <a:off x="7283863" y="3664359"/>
                  <a:ext cx="103153" cy="132658"/>
                </a:xfrm>
                <a:custGeom>
                  <a:rect b="b" l="l" r="r" t="t"/>
                  <a:pathLst>
                    <a:path extrusionOk="0" h="132658" w="103153">
                      <a:moveTo>
                        <a:pt x="1034" y="108750"/>
                      </a:moveTo>
                      <a:cubicBezTo>
                        <a:pt x="-1677" y="104443"/>
                        <a:pt x="1034" y="98538"/>
                        <a:pt x="8100" y="96699"/>
                      </a:cubicBezTo>
                      <a:cubicBezTo>
                        <a:pt x="11236" y="95510"/>
                        <a:pt x="14781" y="96420"/>
                        <a:pt x="16956" y="98974"/>
                      </a:cubicBezTo>
                      <a:cubicBezTo>
                        <a:pt x="25005" y="109504"/>
                        <a:pt x="37583" y="115577"/>
                        <a:pt x="50835" y="115332"/>
                      </a:cubicBezTo>
                      <a:cubicBezTo>
                        <a:pt x="70630" y="115333"/>
                        <a:pt x="84036" y="106960"/>
                        <a:pt x="84036" y="94183"/>
                      </a:cubicBezTo>
                      <a:lnTo>
                        <a:pt x="84036" y="93505"/>
                      </a:lnTo>
                      <a:cubicBezTo>
                        <a:pt x="84036" y="57352"/>
                        <a:pt x="791" y="92392"/>
                        <a:pt x="791" y="38476"/>
                      </a:cubicBezTo>
                      <a:lnTo>
                        <a:pt x="791" y="36879"/>
                      </a:lnTo>
                      <a:cubicBezTo>
                        <a:pt x="791" y="13890"/>
                        <a:pt x="21022" y="0"/>
                        <a:pt x="51319" y="0"/>
                      </a:cubicBezTo>
                      <a:cubicBezTo>
                        <a:pt x="72469" y="0"/>
                        <a:pt x="89747" y="8421"/>
                        <a:pt x="97684" y="23473"/>
                      </a:cubicBezTo>
                      <a:cubicBezTo>
                        <a:pt x="100201" y="27780"/>
                        <a:pt x="97684" y="33685"/>
                        <a:pt x="90667" y="35524"/>
                      </a:cubicBezTo>
                      <a:cubicBezTo>
                        <a:pt x="87406" y="36667"/>
                        <a:pt x="83778" y="35663"/>
                        <a:pt x="81568" y="33007"/>
                      </a:cubicBezTo>
                      <a:cubicBezTo>
                        <a:pt x="74824" y="22832"/>
                        <a:pt x="63276" y="16894"/>
                        <a:pt x="51077" y="17326"/>
                      </a:cubicBezTo>
                      <a:cubicBezTo>
                        <a:pt x="32202" y="17327"/>
                        <a:pt x="19667" y="25022"/>
                        <a:pt x="19667" y="37557"/>
                      </a:cubicBezTo>
                      <a:lnTo>
                        <a:pt x="19667" y="37799"/>
                      </a:lnTo>
                      <a:cubicBezTo>
                        <a:pt x="19667" y="72791"/>
                        <a:pt x="103153" y="38235"/>
                        <a:pt x="103153" y="92585"/>
                      </a:cubicBezTo>
                      <a:lnTo>
                        <a:pt x="103153" y="94425"/>
                      </a:lnTo>
                      <a:cubicBezTo>
                        <a:pt x="103153" y="118091"/>
                        <a:pt x="82003" y="132659"/>
                        <a:pt x="50399" y="132659"/>
                      </a:cubicBezTo>
                      <a:cubicBezTo>
                        <a:pt x="28330" y="132659"/>
                        <a:pt x="9455" y="123754"/>
                        <a:pt x="1034" y="1087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25700" lIns="51425" spcFirstLastPara="1" rIns="51425" wrap="square" tIns="2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rgbClr val="009999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  <p:sp>
              <p:nvSpPr>
                <p:cNvPr id="252" name="Google Shape;252;p5"/>
                <p:cNvSpPr/>
                <p:nvPr/>
              </p:nvSpPr>
              <p:spPr>
                <a:xfrm>
                  <a:off x="6527903" y="3664262"/>
                  <a:ext cx="110304" cy="132755"/>
                </a:xfrm>
                <a:custGeom>
                  <a:rect b="b" l="l" r="r" t="t"/>
                  <a:pathLst>
                    <a:path extrusionOk="0" h="132755" w="110304">
                      <a:moveTo>
                        <a:pt x="110251" y="54254"/>
                      </a:moveTo>
                      <a:lnTo>
                        <a:pt x="110251" y="64515"/>
                      </a:lnTo>
                      <a:cubicBezTo>
                        <a:pt x="110751" y="68762"/>
                        <a:pt x="107713" y="72611"/>
                        <a:pt x="103466" y="73111"/>
                      </a:cubicBezTo>
                      <a:cubicBezTo>
                        <a:pt x="102923" y="73175"/>
                        <a:pt x="102374" y="73181"/>
                        <a:pt x="101830" y="73130"/>
                      </a:cubicBezTo>
                      <a:lnTo>
                        <a:pt x="19553" y="73129"/>
                      </a:lnTo>
                      <a:lnTo>
                        <a:pt x="19553" y="78356"/>
                      </a:lnTo>
                      <a:cubicBezTo>
                        <a:pt x="19553" y="100668"/>
                        <a:pt x="34072" y="115429"/>
                        <a:pt x="55948" y="115429"/>
                      </a:cubicBezTo>
                      <a:cubicBezTo>
                        <a:pt x="69407" y="116014"/>
                        <a:pt x="82279" y="109886"/>
                        <a:pt x="90311" y="99071"/>
                      </a:cubicBezTo>
                      <a:cubicBezTo>
                        <a:pt x="92469" y="96491"/>
                        <a:pt x="96033" y="95576"/>
                        <a:pt x="99168" y="96796"/>
                      </a:cubicBezTo>
                      <a:cubicBezTo>
                        <a:pt x="106476" y="98635"/>
                        <a:pt x="108847" y="104540"/>
                        <a:pt x="105992" y="108847"/>
                      </a:cubicBezTo>
                      <a:cubicBezTo>
                        <a:pt x="98054" y="124093"/>
                        <a:pt x="79179" y="132756"/>
                        <a:pt x="55948" y="132756"/>
                      </a:cubicBezTo>
                      <a:cubicBezTo>
                        <a:pt x="22311" y="132756"/>
                        <a:pt x="0" y="111122"/>
                        <a:pt x="0" y="78356"/>
                      </a:cubicBezTo>
                      <a:lnTo>
                        <a:pt x="0" y="54157"/>
                      </a:lnTo>
                      <a:cubicBezTo>
                        <a:pt x="0" y="21634"/>
                        <a:pt x="22069" y="0"/>
                        <a:pt x="55270" y="0"/>
                      </a:cubicBezTo>
                      <a:cubicBezTo>
                        <a:pt x="88472" y="0"/>
                        <a:pt x="110251" y="21731"/>
                        <a:pt x="110251" y="54254"/>
                      </a:cubicBezTo>
                      <a:close/>
                      <a:moveTo>
                        <a:pt x="90892" y="54254"/>
                      </a:moveTo>
                      <a:cubicBezTo>
                        <a:pt x="90892" y="31943"/>
                        <a:pt x="76808" y="17181"/>
                        <a:pt x="55416" y="17181"/>
                      </a:cubicBezTo>
                      <a:cubicBezTo>
                        <a:pt x="34024" y="17181"/>
                        <a:pt x="19698" y="31701"/>
                        <a:pt x="19698" y="54254"/>
                      </a:cubicBezTo>
                      <a:lnTo>
                        <a:pt x="19698" y="56965"/>
                      </a:lnTo>
                      <a:lnTo>
                        <a:pt x="90892" y="569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25700" lIns="51425" spcFirstLastPara="1" rIns="51425" wrap="square" tIns="2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rgbClr val="009999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</p:grpSp>
          <p:grpSp>
            <p:nvGrpSpPr>
              <p:cNvPr id="253" name="Google Shape;253;p5"/>
              <p:cNvGrpSpPr/>
              <p:nvPr/>
            </p:nvGrpSpPr>
            <p:grpSpPr>
              <a:xfrm>
                <a:off x="5121554" y="3663923"/>
                <a:ext cx="383898" cy="133094"/>
                <a:chOff x="5121554" y="3663923"/>
                <a:chExt cx="383898" cy="133094"/>
              </a:xfrm>
            </p:grpSpPr>
            <p:sp>
              <p:nvSpPr>
                <p:cNvPr id="254" name="Google Shape;254;p5"/>
                <p:cNvSpPr/>
                <p:nvPr/>
              </p:nvSpPr>
              <p:spPr>
                <a:xfrm>
                  <a:off x="5121554" y="3664359"/>
                  <a:ext cx="112622" cy="132658"/>
                </a:xfrm>
                <a:custGeom>
                  <a:rect b="b" l="l" r="r" t="t"/>
                  <a:pathLst>
                    <a:path extrusionOk="0" h="132658" w="112622">
                      <a:moveTo>
                        <a:pt x="0" y="78066"/>
                      </a:moveTo>
                      <a:lnTo>
                        <a:pt x="0" y="54593"/>
                      </a:lnTo>
                      <a:cubicBezTo>
                        <a:pt x="0" y="21876"/>
                        <a:pt x="22553" y="0"/>
                        <a:pt x="56432" y="0"/>
                      </a:cubicBezTo>
                      <a:cubicBezTo>
                        <a:pt x="90311" y="0"/>
                        <a:pt x="112622" y="21876"/>
                        <a:pt x="112622" y="54593"/>
                      </a:cubicBezTo>
                      <a:lnTo>
                        <a:pt x="112622" y="78066"/>
                      </a:lnTo>
                      <a:cubicBezTo>
                        <a:pt x="112622" y="110783"/>
                        <a:pt x="90117" y="132659"/>
                        <a:pt x="56432" y="132659"/>
                      </a:cubicBezTo>
                      <a:cubicBezTo>
                        <a:pt x="22747" y="132659"/>
                        <a:pt x="0" y="110686"/>
                        <a:pt x="0" y="78066"/>
                      </a:cubicBezTo>
                      <a:close/>
                      <a:moveTo>
                        <a:pt x="93069" y="77146"/>
                      </a:moveTo>
                      <a:lnTo>
                        <a:pt x="93069" y="55319"/>
                      </a:lnTo>
                      <a:cubicBezTo>
                        <a:pt x="93069" y="32523"/>
                        <a:pt x="78550" y="17327"/>
                        <a:pt x="56432" y="17327"/>
                      </a:cubicBezTo>
                      <a:cubicBezTo>
                        <a:pt x="34314" y="17327"/>
                        <a:pt x="19553" y="32523"/>
                        <a:pt x="19553" y="55319"/>
                      </a:cubicBezTo>
                      <a:lnTo>
                        <a:pt x="19553" y="77146"/>
                      </a:lnTo>
                      <a:cubicBezTo>
                        <a:pt x="19553" y="100136"/>
                        <a:pt x="34363" y="115333"/>
                        <a:pt x="56432" y="115333"/>
                      </a:cubicBezTo>
                      <a:cubicBezTo>
                        <a:pt x="78502" y="115333"/>
                        <a:pt x="93069" y="100136"/>
                        <a:pt x="93069" y="771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25700" lIns="51425" spcFirstLastPara="1" rIns="51425" wrap="square" tIns="2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rgbClr val="009999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  <p:sp>
              <p:nvSpPr>
                <p:cNvPr id="255" name="Google Shape;255;p5"/>
                <p:cNvSpPr/>
                <p:nvPr/>
              </p:nvSpPr>
              <p:spPr>
                <a:xfrm>
                  <a:off x="5261040" y="3664322"/>
                  <a:ext cx="107236" cy="132047"/>
                </a:xfrm>
                <a:custGeom>
                  <a:rect b="b" l="l" r="r" t="t"/>
                  <a:pathLst>
                    <a:path extrusionOk="0" h="132047" w="107236">
                      <a:moveTo>
                        <a:pt x="107150" y="49404"/>
                      </a:moveTo>
                      <a:lnTo>
                        <a:pt x="107150" y="121759"/>
                      </a:lnTo>
                      <a:cubicBezTo>
                        <a:pt x="107834" y="126710"/>
                        <a:pt x="104374" y="131279"/>
                        <a:pt x="99423" y="131962"/>
                      </a:cubicBezTo>
                      <a:cubicBezTo>
                        <a:pt x="98776" y="132052"/>
                        <a:pt x="98121" y="132071"/>
                        <a:pt x="97470" y="132019"/>
                      </a:cubicBezTo>
                      <a:cubicBezTo>
                        <a:pt x="92372" y="132292"/>
                        <a:pt x="88019" y="128380"/>
                        <a:pt x="87746" y="123282"/>
                      </a:cubicBezTo>
                      <a:cubicBezTo>
                        <a:pt x="87719" y="122774"/>
                        <a:pt x="87734" y="122264"/>
                        <a:pt x="87791" y="121759"/>
                      </a:cubicBezTo>
                      <a:lnTo>
                        <a:pt x="87791" y="52162"/>
                      </a:lnTo>
                      <a:cubicBezTo>
                        <a:pt x="87791" y="31206"/>
                        <a:pt x="74142" y="17364"/>
                        <a:pt x="53912" y="17364"/>
                      </a:cubicBezTo>
                      <a:cubicBezTo>
                        <a:pt x="33682" y="17364"/>
                        <a:pt x="19453" y="31206"/>
                        <a:pt x="19453" y="52162"/>
                      </a:cubicBezTo>
                      <a:lnTo>
                        <a:pt x="19453" y="121759"/>
                      </a:lnTo>
                      <a:cubicBezTo>
                        <a:pt x="19453" y="127105"/>
                        <a:pt x="15119" y="131438"/>
                        <a:pt x="9773" y="131438"/>
                      </a:cubicBezTo>
                      <a:cubicBezTo>
                        <a:pt x="4427" y="131438"/>
                        <a:pt x="94" y="127105"/>
                        <a:pt x="94" y="121759"/>
                      </a:cubicBezTo>
                      <a:lnTo>
                        <a:pt x="94" y="10734"/>
                      </a:lnTo>
                      <a:cubicBezTo>
                        <a:pt x="-607" y="5947"/>
                        <a:pt x="2705" y="1498"/>
                        <a:pt x="7492" y="797"/>
                      </a:cubicBezTo>
                      <a:cubicBezTo>
                        <a:pt x="8055" y="715"/>
                        <a:pt x="8624" y="687"/>
                        <a:pt x="9192" y="715"/>
                      </a:cubicBezTo>
                      <a:cubicBezTo>
                        <a:pt x="15097" y="715"/>
                        <a:pt x="18291" y="4394"/>
                        <a:pt x="18485" y="10734"/>
                      </a:cubicBezTo>
                      <a:lnTo>
                        <a:pt x="18485" y="17364"/>
                      </a:lnTo>
                      <a:cubicBezTo>
                        <a:pt x="28253" y="5837"/>
                        <a:pt x="42783" y="-553"/>
                        <a:pt x="57881" y="38"/>
                      </a:cubicBezTo>
                      <a:cubicBezTo>
                        <a:pt x="87210" y="38"/>
                        <a:pt x="107150" y="19832"/>
                        <a:pt x="107150" y="4940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25700" lIns="51425" spcFirstLastPara="1" rIns="51425" wrap="square" tIns="2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rgbClr val="009999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  <p:sp>
              <p:nvSpPr>
                <p:cNvPr id="256" name="Google Shape;256;p5"/>
                <p:cNvSpPr/>
                <p:nvPr/>
              </p:nvSpPr>
              <p:spPr>
                <a:xfrm>
                  <a:off x="5395148" y="3663923"/>
                  <a:ext cx="110304" cy="132755"/>
                </a:xfrm>
                <a:custGeom>
                  <a:rect b="b" l="l" r="r" t="t"/>
                  <a:pathLst>
                    <a:path extrusionOk="0" h="132755" w="110304">
                      <a:moveTo>
                        <a:pt x="110251" y="54254"/>
                      </a:moveTo>
                      <a:lnTo>
                        <a:pt x="110251" y="64515"/>
                      </a:lnTo>
                      <a:cubicBezTo>
                        <a:pt x="110751" y="68762"/>
                        <a:pt x="107713" y="72611"/>
                        <a:pt x="103466" y="73111"/>
                      </a:cubicBezTo>
                      <a:cubicBezTo>
                        <a:pt x="102923" y="73175"/>
                        <a:pt x="102374" y="73181"/>
                        <a:pt x="101829" y="73130"/>
                      </a:cubicBezTo>
                      <a:lnTo>
                        <a:pt x="19553" y="73130"/>
                      </a:lnTo>
                      <a:lnTo>
                        <a:pt x="19553" y="78356"/>
                      </a:lnTo>
                      <a:cubicBezTo>
                        <a:pt x="19553" y="100668"/>
                        <a:pt x="34072" y="115429"/>
                        <a:pt x="55948" y="115429"/>
                      </a:cubicBezTo>
                      <a:cubicBezTo>
                        <a:pt x="69400" y="115980"/>
                        <a:pt x="82257" y="109859"/>
                        <a:pt x="90311" y="99071"/>
                      </a:cubicBezTo>
                      <a:cubicBezTo>
                        <a:pt x="92452" y="96464"/>
                        <a:pt x="96035" y="95544"/>
                        <a:pt x="99168" y="96796"/>
                      </a:cubicBezTo>
                      <a:cubicBezTo>
                        <a:pt x="106427" y="98635"/>
                        <a:pt x="108847" y="104540"/>
                        <a:pt x="105992" y="108847"/>
                      </a:cubicBezTo>
                      <a:cubicBezTo>
                        <a:pt x="98006" y="124093"/>
                        <a:pt x="79131" y="132756"/>
                        <a:pt x="55948" y="132756"/>
                      </a:cubicBezTo>
                      <a:cubicBezTo>
                        <a:pt x="22069" y="132756"/>
                        <a:pt x="0" y="111122"/>
                        <a:pt x="0" y="78356"/>
                      </a:cubicBezTo>
                      <a:lnTo>
                        <a:pt x="0" y="54157"/>
                      </a:lnTo>
                      <a:cubicBezTo>
                        <a:pt x="0" y="21634"/>
                        <a:pt x="22069" y="0"/>
                        <a:pt x="55270" y="0"/>
                      </a:cubicBezTo>
                      <a:cubicBezTo>
                        <a:pt x="88471" y="0"/>
                        <a:pt x="110251" y="21731"/>
                        <a:pt x="110251" y="54254"/>
                      </a:cubicBezTo>
                      <a:close/>
                      <a:moveTo>
                        <a:pt x="90891" y="54254"/>
                      </a:moveTo>
                      <a:cubicBezTo>
                        <a:pt x="90891" y="31943"/>
                        <a:pt x="76808" y="17182"/>
                        <a:pt x="55416" y="17182"/>
                      </a:cubicBezTo>
                      <a:cubicBezTo>
                        <a:pt x="34024" y="17182"/>
                        <a:pt x="19698" y="31943"/>
                        <a:pt x="19698" y="54254"/>
                      </a:cubicBezTo>
                      <a:lnTo>
                        <a:pt x="19698" y="56965"/>
                      </a:lnTo>
                      <a:lnTo>
                        <a:pt x="90891" y="569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25700" lIns="51425" spcFirstLastPara="1" rIns="51425" wrap="square" tIns="2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rgbClr val="009999"/>
                    </a:solidFill>
                    <a:latin typeface="Trebuchet MS"/>
                    <a:ea typeface="Trebuchet MS"/>
                    <a:cs typeface="Trebuchet MS"/>
                    <a:sym typeface="Trebuchet MS"/>
                  </a:endParaRPr>
                </a:p>
              </p:txBody>
            </p:sp>
          </p:grpSp>
          <p:sp>
            <p:nvSpPr>
              <p:cNvPr id="257" name="Google Shape;257;p5"/>
              <p:cNvSpPr/>
              <p:nvPr/>
            </p:nvSpPr>
            <p:spPr>
              <a:xfrm>
                <a:off x="6602388" y="2614364"/>
                <a:ext cx="758106" cy="940470"/>
              </a:xfrm>
              <a:custGeom>
                <a:rect b="b" l="l" r="r" t="t"/>
                <a:pathLst>
                  <a:path extrusionOk="0" h="940470" w="758106">
                    <a:moveTo>
                      <a:pt x="758107" y="463750"/>
                    </a:moveTo>
                    <a:lnTo>
                      <a:pt x="758107" y="586197"/>
                    </a:lnTo>
                    <a:cubicBezTo>
                      <a:pt x="758107" y="798519"/>
                      <a:pt x="606960" y="940470"/>
                      <a:pt x="379634" y="940470"/>
                    </a:cubicBezTo>
                    <a:cubicBezTo>
                      <a:pt x="152308" y="940470"/>
                      <a:pt x="0" y="797357"/>
                      <a:pt x="0" y="581599"/>
                    </a:cubicBezTo>
                    <a:lnTo>
                      <a:pt x="0" y="362356"/>
                    </a:lnTo>
                    <a:cubicBezTo>
                      <a:pt x="0" y="144275"/>
                      <a:pt x="153470" y="0"/>
                      <a:pt x="384232" y="0"/>
                    </a:cubicBezTo>
                    <a:cubicBezTo>
                      <a:pt x="514907" y="0"/>
                      <a:pt x="640403" y="55416"/>
                      <a:pt x="696980" y="158116"/>
                    </a:cubicBezTo>
                    <a:cubicBezTo>
                      <a:pt x="713096" y="187155"/>
                      <a:pt x="709660" y="243490"/>
                      <a:pt x="657729" y="263092"/>
                    </a:cubicBezTo>
                    <a:cubicBezTo>
                      <a:pt x="610396" y="280418"/>
                      <a:pt x="575791" y="261930"/>
                      <a:pt x="558513" y="242329"/>
                    </a:cubicBezTo>
                    <a:cubicBezTo>
                      <a:pt x="507695" y="176556"/>
                      <a:pt x="440809" y="148872"/>
                      <a:pt x="384280" y="148872"/>
                    </a:cubicBezTo>
                    <a:cubicBezTo>
                      <a:pt x="255058" y="148872"/>
                      <a:pt x="168522" y="237731"/>
                      <a:pt x="168522" y="371503"/>
                    </a:cubicBezTo>
                    <a:lnTo>
                      <a:pt x="168522" y="572307"/>
                    </a:lnTo>
                    <a:cubicBezTo>
                      <a:pt x="168522" y="703852"/>
                      <a:pt x="253896" y="791550"/>
                      <a:pt x="379683" y="791550"/>
                    </a:cubicBezTo>
                    <a:cubicBezTo>
                      <a:pt x="511228" y="791550"/>
                      <a:pt x="589681" y="706176"/>
                      <a:pt x="589681" y="576905"/>
                    </a:cubicBezTo>
                    <a:lnTo>
                      <a:pt x="589681" y="534217"/>
                    </a:lnTo>
                    <a:lnTo>
                      <a:pt x="430452" y="534217"/>
                    </a:lnTo>
                    <a:cubicBezTo>
                      <a:pt x="383119" y="534217"/>
                      <a:pt x="356597" y="508857"/>
                      <a:pt x="356597" y="461620"/>
                    </a:cubicBezTo>
                    <a:cubicBezTo>
                      <a:pt x="356597" y="415449"/>
                      <a:pt x="383119" y="390088"/>
                      <a:pt x="430452" y="390088"/>
                    </a:cubicBezTo>
                    <a:lnTo>
                      <a:pt x="683186" y="390088"/>
                    </a:lnTo>
                    <a:cubicBezTo>
                      <a:pt x="731584" y="390040"/>
                      <a:pt x="758107" y="416562"/>
                      <a:pt x="758107" y="4637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5700" lIns="51425" spcFirstLastPara="1" rIns="51425" wrap="square" tIns="2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009999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pic>
        <p:nvPicPr>
          <p:cNvPr id="258" name="Google Shape;258;p5"/>
          <p:cNvPicPr preferRelativeResize="0"/>
          <p:nvPr/>
        </p:nvPicPr>
        <p:blipFill rotWithShape="1">
          <a:blip r:embed="rId12">
            <a:alphaModFix/>
          </a:blip>
          <a:srcRect b="28411" l="7215" r="7087" t="28259"/>
          <a:stretch/>
        </p:blipFill>
        <p:spPr>
          <a:xfrm>
            <a:off x="6357138" y="6013056"/>
            <a:ext cx="1696175" cy="390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"/>
          <p:cNvSpPr txBox="1"/>
          <p:nvPr>
            <p:ph type="title"/>
          </p:nvPr>
        </p:nvSpPr>
        <p:spPr>
          <a:xfrm>
            <a:off x="1721738" y="235633"/>
            <a:ext cx="9830179" cy="603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691"/>
              </a:buClr>
              <a:buSzPts val="3500"/>
              <a:buFont typeface="Roboto"/>
              <a:buNone/>
            </a:pPr>
            <a:r>
              <a:rPr lang="nl-NL"/>
              <a:t>Your vision</a:t>
            </a:r>
            <a:endParaRPr/>
          </a:p>
        </p:txBody>
      </p:sp>
      <p:sp>
        <p:nvSpPr>
          <p:cNvPr id="264" name="Google Shape;264;p6"/>
          <p:cNvSpPr txBox="1"/>
          <p:nvPr>
            <p:ph idx="12" type="sldNum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65" name="Google Shape;265;p6"/>
          <p:cNvSpPr txBox="1"/>
          <p:nvPr>
            <p:ph idx="2" type="body"/>
          </p:nvPr>
        </p:nvSpPr>
        <p:spPr>
          <a:xfrm>
            <a:off x="1721741" y="895137"/>
            <a:ext cx="98301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900"/>
              <a:buNone/>
            </a:pPr>
            <a:r>
              <a:rPr lang="nl-NL" sz="2400"/>
              <a:t>EOSC4Cancer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900"/>
              <a:buNone/>
            </a:pPr>
            <a:r>
              <a:t/>
            </a:r>
            <a:endParaRPr/>
          </a:p>
        </p:txBody>
      </p:sp>
      <p:pic>
        <p:nvPicPr>
          <p:cNvPr id="266" name="Google Shape;26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3954" y="4825760"/>
            <a:ext cx="3640845" cy="1634062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6"/>
          <p:cNvSpPr txBox="1"/>
          <p:nvPr/>
        </p:nvSpPr>
        <p:spPr>
          <a:xfrm>
            <a:off x="1350275" y="4909890"/>
            <a:ext cx="5989500" cy="14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nl-NL" sz="1800">
                <a:solidFill>
                  <a:srgbClr val="BEBF32"/>
                </a:solidFill>
                <a:latin typeface="Corbel"/>
                <a:ea typeface="Corbel"/>
                <a:cs typeface="Corbel"/>
                <a:sym typeface="Corbel"/>
              </a:rPr>
              <a:t>An </a:t>
            </a:r>
            <a:r>
              <a:rPr b="1" lang="nl-NL" sz="1800">
                <a:solidFill>
                  <a:srgbClr val="44546A"/>
                </a:solidFill>
                <a:latin typeface="Corbel"/>
                <a:ea typeface="Corbel"/>
                <a:cs typeface="Corbel"/>
                <a:sym typeface="Corbel"/>
              </a:rPr>
              <a:t>opportunity</a:t>
            </a:r>
            <a:r>
              <a:rPr b="1" lang="nl-NL" sz="1800">
                <a:solidFill>
                  <a:srgbClr val="BEBF32"/>
                </a:solidFill>
                <a:latin typeface="Corbel"/>
                <a:ea typeface="Corbel"/>
                <a:cs typeface="Corbel"/>
                <a:sym typeface="Corbel"/>
              </a:rPr>
              <a:t> towards enabling </a:t>
            </a:r>
            <a:r>
              <a:rPr b="1" lang="nl-NL" sz="1800">
                <a:solidFill>
                  <a:srgbClr val="FF5B7F"/>
                </a:solidFill>
                <a:latin typeface="Corbel"/>
                <a:ea typeface="Corbel"/>
                <a:cs typeface="Corbel"/>
                <a:sym typeface="Corbel"/>
              </a:rPr>
              <a:t>(re)use</a:t>
            </a:r>
            <a:r>
              <a:rPr b="1" lang="nl-NL" sz="1800">
                <a:solidFill>
                  <a:srgbClr val="BEBF32"/>
                </a:solidFill>
                <a:latin typeface="Corbel"/>
                <a:ea typeface="Corbel"/>
                <a:cs typeface="Corbel"/>
                <a:sym typeface="Corbel"/>
              </a:rPr>
              <a:t> health-related </a:t>
            </a:r>
            <a:r>
              <a:rPr b="1" lang="nl-NL" sz="1800">
                <a:solidFill>
                  <a:srgbClr val="FF5B7F"/>
                </a:solidFill>
                <a:latin typeface="Corbel"/>
                <a:ea typeface="Corbel"/>
                <a:cs typeface="Corbel"/>
                <a:sym typeface="Corbel"/>
              </a:rPr>
              <a:t>data</a:t>
            </a:r>
            <a:r>
              <a:rPr b="1" lang="nl-NL" sz="1800">
                <a:solidFill>
                  <a:srgbClr val="BEBF32"/>
                </a:solidFill>
                <a:latin typeface="Corbel"/>
                <a:ea typeface="Corbel"/>
                <a:cs typeface="Corbel"/>
                <a:sym typeface="Corbel"/>
              </a:rPr>
              <a:t> (genomics, clinical, imagining, …) to advance </a:t>
            </a:r>
            <a:r>
              <a:rPr b="1" lang="nl-NL" sz="1800">
                <a:solidFill>
                  <a:srgbClr val="44546A"/>
                </a:solidFill>
                <a:latin typeface="Corbel"/>
                <a:ea typeface="Corbel"/>
                <a:cs typeface="Corbel"/>
                <a:sym typeface="Corbel"/>
              </a:rPr>
              <a:t>research</a:t>
            </a:r>
            <a:r>
              <a:rPr b="1" lang="nl-NL" sz="1800">
                <a:solidFill>
                  <a:srgbClr val="BEBF32"/>
                </a:solidFill>
                <a:latin typeface="Corbel"/>
                <a:ea typeface="Corbel"/>
                <a:cs typeface="Corbel"/>
                <a:sym typeface="Corbel"/>
              </a:rPr>
              <a:t> and enable </a:t>
            </a:r>
            <a:r>
              <a:rPr b="1" lang="nl-NL" sz="1800">
                <a:solidFill>
                  <a:srgbClr val="44546A"/>
                </a:solidFill>
                <a:latin typeface="Corbel"/>
                <a:ea typeface="Corbel"/>
                <a:cs typeface="Corbel"/>
                <a:sym typeface="Corbel"/>
              </a:rPr>
              <a:t>translation </a:t>
            </a:r>
            <a:r>
              <a:rPr b="1" lang="nl-NL" sz="1800">
                <a:solidFill>
                  <a:srgbClr val="BEBF32"/>
                </a:solidFill>
                <a:latin typeface="Corbel"/>
                <a:ea typeface="Corbel"/>
                <a:cs typeface="Corbel"/>
                <a:sym typeface="Corbel"/>
              </a:rPr>
              <a:t>into clinical practice.</a:t>
            </a:r>
            <a:endParaRPr b="1" sz="1800">
              <a:solidFill>
                <a:srgbClr val="44546A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8" name="Google Shape;268;p6"/>
          <p:cNvSpPr txBox="1"/>
          <p:nvPr/>
        </p:nvSpPr>
        <p:spPr>
          <a:xfrm>
            <a:off x="673200" y="4385725"/>
            <a:ext cx="10845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400">
                <a:solidFill>
                  <a:srgbClr val="FF5B7F"/>
                </a:solidFill>
                <a:latin typeface="Corbel"/>
                <a:ea typeface="Corbel"/>
                <a:cs typeface="Corbel"/>
                <a:sym typeface="Corbel"/>
              </a:rPr>
              <a:t>Setting-up cross-walk collaborations to guarantee sustainable interoperability</a:t>
            </a:r>
            <a:endParaRPr b="1" sz="2400">
              <a:solidFill>
                <a:srgbClr val="FF5B7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9" name="Google Shape;269;p6"/>
          <p:cNvSpPr txBox="1"/>
          <p:nvPr/>
        </p:nvSpPr>
        <p:spPr>
          <a:xfrm>
            <a:off x="311425" y="1333875"/>
            <a:ext cx="11240400" cy="30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b="1" lang="nl-NL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echnical challenges in cancer research:</a:t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  <a:buClr>
                <a:srgbClr val="CE0E69"/>
              </a:buClr>
              <a:buSzPts val="1600"/>
              <a:buFont typeface="Roboto"/>
              <a:buChar char="➔"/>
            </a:pPr>
            <a:r>
              <a:rPr lang="nl-NL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Findability and a</a:t>
            </a:r>
            <a:r>
              <a:rPr lang="nl-NL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ccessibility of cancer-related datasets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  <a:buClr>
                <a:srgbClr val="CE0E69"/>
              </a:buClr>
              <a:buSzPts val="1600"/>
              <a:buFont typeface="Roboto"/>
              <a:buChar char="➔"/>
            </a:pPr>
            <a:r>
              <a:rPr lang="nl-NL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Harmonization and interoperability of cancer-data resources and analysis systems (FAIR principles)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  <a:buClr>
                <a:srgbClr val="CE0E69"/>
              </a:buClr>
              <a:buSzPts val="1600"/>
              <a:buFont typeface="Roboto"/>
              <a:buChar char="➔"/>
            </a:pPr>
            <a:r>
              <a:rPr lang="nl-NL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Integration of digital tools, data analytics, and Artificial Intelligence/Machine learning tools in the cancer analysis portals and federated systems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b="1" lang="nl-NL" sz="18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EOSC4Cancer’s developments will tackle these challenges, driven by </a:t>
            </a:r>
            <a:r>
              <a:rPr b="1" lang="nl-NL" sz="1800">
                <a:solidFill>
                  <a:srgbClr val="FF5B7F"/>
                </a:solidFill>
                <a:latin typeface="Roboto"/>
                <a:ea typeface="Roboto"/>
                <a:cs typeface="Roboto"/>
                <a:sym typeface="Roboto"/>
              </a:rPr>
              <a:t>five use cases</a:t>
            </a:r>
            <a:r>
              <a:rPr b="1" lang="nl-NL" sz="18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 covering the patient journey, and laying the foundation for prospective studies</a:t>
            </a:r>
            <a:endParaRPr sz="18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" name="Google Shape;270;p6"/>
          <p:cNvSpPr txBox="1"/>
          <p:nvPr>
            <p:ph idx="11" type="ftr"/>
          </p:nvPr>
        </p:nvSpPr>
        <p:spPr>
          <a:xfrm>
            <a:off x="311426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15-16 | June | 2023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737CA0440CB947B17CA0D6EBAF2777" ma:contentTypeVersion="0" ma:contentTypeDescription="Create a new document." ma:contentTypeScope="" ma:versionID="a0499d7623599626af3932435aec84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764bea3eb9b1a5be8fd57fac5fb459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0E03BC-8EA4-436D-A2C4-5159A9178727}"/>
</file>

<file path=customXml/itemProps2.xml><?xml version="1.0" encoding="utf-8"?>
<ds:datastoreItem xmlns:ds="http://schemas.openxmlformats.org/officeDocument/2006/customXml" ds:itemID="{E8679EFE-1C2C-4634-86C6-6690485BCF69}"/>
</file>

<file path=customXml/itemProps3.xml><?xml version="1.0" encoding="utf-8"?>
<ds:datastoreItem xmlns:ds="http://schemas.openxmlformats.org/officeDocument/2006/customXml" ds:itemID="{18B6F7EA-2C52-453C-8DE3-EC99AF61FD5C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Ute Gusenheimer</dc:creator>
  <dcterms:created xsi:type="dcterms:W3CDTF">2023-06-05T12:30:30Z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2023-06-09T10:04:54Z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26090116-f8b9-4873-bd6a-93203bebac80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0x0101005C737CA0440CB947B17CA0D6EBAF2777</vt:lpwstr>
  </property>
  <property fmtid="{D5CDD505-2E9C-101B-9397-08002B2CF9AE}" pid="10" name="Order">
    <vt:r8>436100</vt:r8>
  </property>
  <property fmtid="{D5CDD505-2E9C-101B-9397-08002B2CF9AE}" pid="11" name="xd_Signature">
    <vt:bool>false</vt:bool>
  </property>
  <property fmtid="{D5CDD505-2E9C-101B-9397-08002B2CF9AE}" pid="12" name="xd_ProgID">
    <vt:lpwstr/>
  </property>
  <property fmtid="{D5CDD505-2E9C-101B-9397-08002B2CF9AE}" pid="13" name="TriggerFlowInfo">
    <vt:lpwstr/>
  </property>
  <property fmtid="{D5CDD505-2E9C-101B-9397-08002B2CF9AE}" pid="14" name="_SourceUrl">
    <vt:lpwstr/>
  </property>
  <property fmtid="{D5CDD505-2E9C-101B-9397-08002B2CF9AE}" pid="15" name="_SharedFileIndex">
    <vt:lpwstr/>
  </property>
  <property fmtid="{D5CDD505-2E9C-101B-9397-08002B2CF9AE}" pid="16" name="ComplianceAssetId">
    <vt:lpwstr/>
  </property>
  <property fmtid="{D5CDD505-2E9C-101B-9397-08002B2CF9AE}" pid="17" name="TemplateUrl">
    <vt:lpwstr/>
  </property>
  <property fmtid="{D5CDD505-2E9C-101B-9397-08002B2CF9AE}" pid="18" name="_ExtendedDescription">
    <vt:lpwstr/>
  </property>
</Properties>
</file>