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3" r:id="rId4"/>
    <p:sldId id="266" r:id="rId5"/>
    <p:sldId id="26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1"/>
    <a:srgbClr val="9A2658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/>
    <p:restoredTop sz="96405"/>
  </p:normalViewPr>
  <p:slideViewPr>
    <p:cSldViewPr snapToGrid="0" snapToObjects="1">
      <p:cViewPr>
        <p:scale>
          <a:sx n="60" d="100"/>
          <a:sy n="60" d="100"/>
        </p:scale>
        <p:origin x="-966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525C6-FC1A-4C9F-87CB-85BB1E75749D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815703B-B63F-4FDD-B035-534614CCE82A}">
      <dgm:prSet phldrT="[Text]" custT="1"/>
      <dgm:spPr/>
      <dgm:t>
        <a:bodyPr/>
        <a:lstStyle/>
        <a:p>
          <a:r>
            <a:rPr lang="en-GB" sz="18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Creating a Robust </a:t>
          </a:r>
          <a:r>
            <a:rPr lang="en-GB" sz="1800" dirty="0" err="1" smtClean="0">
              <a:solidFill>
                <a:srgbClr val="FFCCCC"/>
              </a:solidFill>
              <a:latin typeface="Franklin Gothic Demi Cond" panose="020B0706030402020204" pitchFamily="34" charset="0"/>
            </a:rPr>
            <a:t>Accesible</a:t>
          </a:r>
          <a:r>
            <a:rPr lang="en-GB" sz="18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 Federated Technology for Open Access</a:t>
          </a:r>
          <a:endParaRPr lang="en-GB" sz="1800" dirty="0">
            <a:solidFill>
              <a:srgbClr val="FFCCCC"/>
            </a:solidFill>
            <a:latin typeface="Franklin Gothic Demi Cond" panose="020B0706030402020204" pitchFamily="34" charset="0"/>
          </a:endParaRPr>
        </a:p>
      </dgm:t>
    </dgm:pt>
    <dgm:pt modelId="{12644CA4-8262-4968-A9EA-45240B2D0A89}" type="parTrans" cxnId="{7DE61786-98EB-4816-847D-9992417A1E29}">
      <dgm:prSet/>
      <dgm:spPr/>
      <dgm:t>
        <a:bodyPr/>
        <a:lstStyle/>
        <a:p>
          <a:endParaRPr lang="en-GB"/>
        </a:p>
      </dgm:t>
    </dgm:pt>
    <dgm:pt modelId="{DF61F28F-A013-421B-9180-84EF364E2143}" type="sibTrans" cxnId="{7DE61786-98EB-4816-847D-9992417A1E29}">
      <dgm:prSet/>
      <dgm:spPr/>
      <dgm:t>
        <a:bodyPr/>
        <a:lstStyle/>
        <a:p>
          <a:endParaRPr lang="en-GB"/>
        </a:p>
      </dgm:t>
    </dgm:pt>
    <dgm:pt modelId="{E5391005-ADB8-40BE-9C5C-1E3A558FBB15}">
      <dgm:prSet phldrT="[Text]" custT="1"/>
      <dgm:spPr/>
      <dgm:t>
        <a:bodyPr/>
        <a:lstStyle/>
        <a:p>
          <a:r>
            <a:rPr lang="en-GB" sz="1500" b="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Provide </a:t>
          </a:r>
          <a:r>
            <a:rPr lang="en-GB" sz="1500" dirty="0" smtClean="0">
              <a:latin typeface="Franklin Gothic Demi Cond" panose="020B0706030402020204" pitchFamily="34" charset="0"/>
            </a:rPr>
            <a:t>technical improvements for journal platforms and journal software</a:t>
          </a:r>
          <a:endParaRPr lang="en-GB" sz="1500" dirty="0">
            <a:latin typeface="Franklin Gothic Demi Cond" panose="020B0706030402020204" pitchFamily="34" charset="0"/>
          </a:endParaRPr>
        </a:p>
      </dgm:t>
    </dgm:pt>
    <dgm:pt modelId="{CB6AACC8-1B36-429D-ABA3-BC68D0DEF08F}" type="parTrans" cxnId="{A67217C9-E0F8-44DF-AD9A-AEC95561BFEC}">
      <dgm:prSet/>
      <dgm:spPr/>
      <dgm:t>
        <a:bodyPr/>
        <a:lstStyle/>
        <a:p>
          <a:endParaRPr lang="en-GB"/>
        </a:p>
      </dgm:t>
    </dgm:pt>
    <dgm:pt modelId="{1C1679DB-98B4-40FC-89B9-BF96F9600864}" type="sibTrans" cxnId="{A67217C9-E0F8-44DF-AD9A-AEC95561BFEC}">
      <dgm:prSet/>
      <dgm:spPr/>
      <dgm:t>
        <a:bodyPr/>
        <a:lstStyle/>
        <a:p>
          <a:endParaRPr lang="en-GB"/>
        </a:p>
      </dgm:t>
    </dgm:pt>
    <dgm:pt modelId="{C384FB01-6612-4F6B-A658-8440EEE5E7AB}">
      <dgm:prSet phldrT="[Text]" custT="1"/>
      <dgm:spPr/>
      <dgm:t>
        <a:bodyPr/>
        <a:lstStyle/>
        <a:p>
          <a:r>
            <a:rPr lang="en-GB" sz="1500" b="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Build </a:t>
          </a:r>
          <a:r>
            <a:rPr lang="en-GB" sz="1500" dirty="0" smtClean="0">
              <a:latin typeface="Franklin Gothic Demi Cond" panose="020B0706030402020204" pitchFamily="34" charset="0"/>
            </a:rPr>
            <a:t>communities of practice to foster overall infrastructure improvement</a:t>
          </a:r>
          <a:endParaRPr lang="en-GB" sz="1500" dirty="0">
            <a:latin typeface="Franklin Gothic Demi Cond" panose="020B0706030402020204" pitchFamily="34" charset="0"/>
          </a:endParaRPr>
        </a:p>
      </dgm:t>
    </dgm:pt>
    <dgm:pt modelId="{5CFC7A90-557D-4D88-8D66-9344698E9099}" type="parTrans" cxnId="{1582B18E-2D59-4541-8F4E-6BE6F5491DF6}">
      <dgm:prSet/>
      <dgm:spPr/>
      <dgm:t>
        <a:bodyPr/>
        <a:lstStyle/>
        <a:p>
          <a:endParaRPr lang="en-GB"/>
        </a:p>
      </dgm:t>
    </dgm:pt>
    <dgm:pt modelId="{3C3CCEE0-FBFF-428E-9A58-2B48CEC80A5C}" type="sibTrans" cxnId="{1582B18E-2D59-4541-8F4E-6BE6F5491DF6}">
      <dgm:prSet/>
      <dgm:spPr/>
      <dgm:t>
        <a:bodyPr/>
        <a:lstStyle/>
        <a:p>
          <a:endParaRPr lang="en-GB"/>
        </a:p>
      </dgm:t>
    </dgm:pt>
    <dgm:pt modelId="{14B59696-B6BF-4C0A-975E-72F7A1B03A9D}">
      <dgm:prSet phldrT="[Text]" custT="1"/>
      <dgm:spPr/>
      <dgm:t>
        <a:bodyPr/>
        <a:lstStyle/>
        <a:p>
          <a:r>
            <a:rPr lang="en-GB" sz="1500" b="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Increase </a:t>
          </a:r>
          <a:r>
            <a:rPr lang="en-GB" sz="1500" dirty="0" smtClean="0">
              <a:latin typeface="Franklin Gothic Demi Cond" panose="020B0706030402020204" pitchFamily="34" charset="0"/>
            </a:rPr>
            <a:t>visibility, discoverability and recognition for Diamond OA publishing</a:t>
          </a:r>
          <a:endParaRPr lang="en-GB" sz="1500" dirty="0">
            <a:latin typeface="Franklin Gothic Demi Cond" panose="020B0706030402020204" pitchFamily="34" charset="0"/>
          </a:endParaRPr>
        </a:p>
      </dgm:t>
    </dgm:pt>
    <dgm:pt modelId="{36DCEC83-D6FC-4C45-945F-211675E516CB}" type="parTrans" cxnId="{9EC6DC53-D00F-4598-BCDB-80441292C332}">
      <dgm:prSet/>
      <dgm:spPr/>
      <dgm:t>
        <a:bodyPr/>
        <a:lstStyle/>
        <a:p>
          <a:endParaRPr lang="en-GB"/>
        </a:p>
      </dgm:t>
    </dgm:pt>
    <dgm:pt modelId="{DF27ADA0-A079-4DCB-975E-667635CA2CD1}" type="sibTrans" cxnId="{9EC6DC53-D00F-4598-BCDB-80441292C332}">
      <dgm:prSet/>
      <dgm:spPr/>
      <dgm:t>
        <a:bodyPr/>
        <a:lstStyle/>
        <a:p>
          <a:endParaRPr lang="en-GB"/>
        </a:p>
      </dgm:t>
    </dgm:pt>
    <dgm:pt modelId="{3AD6AADE-D22A-4570-8122-1489A60185FA}">
      <dgm:prSet phldrT="[Text]" custT="1"/>
      <dgm:spPr/>
      <dgm:t>
        <a:bodyPr/>
        <a:lstStyle/>
        <a:p>
          <a:r>
            <a:rPr lang="en-GB" sz="1500" b="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Integrate</a:t>
          </a:r>
          <a:r>
            <a:rPr lang="en-GB" sz="15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 </a:t>
          </a:r>
          <a:r>
            <a:rPr lang="en-GB" sz="1500" dirty="0" smtClean="0">
              <a:latin typeface="Franklin Gothic Demi Cond" panose="020B0706030402020204" pitchFamily="34" charset="0"/>
            </a:rPr>
            <a:t>Diamond OA publishing with EOSC and other large-scale data aggregators</a:t>
          </a:r>
          <a:endParaRPr lang="en-GB" sz="1500" dirty="0">
            <a:latin typeface="Franklin Gothic Demi Cond" panose="020B0706030402020204" pitchFamily="34" charset="0"/>
          </a:endParaRPr>
        </a:p>
      </dgm:t>
    </dgm:pt>
    <dgm:pt modelId="{0B60FA63-D808-4893-B7BC-7B306E5384F8}" type="parTrans" cxnId="{93E65538-B57F-4428-A892-1116581BE50F}">
      <dgm:prSet/>
      <dgm:spPr/>
      <dgm:t>
        <a:bodyPr/>
        <a:lstStyle/>
        <a:p>
          <a:endParaRPr lang="en-GB"/>
        </a:p>
      </dgm:t>
    </dgm:pt>
    <dgm:pt modelId="{12A32257-9B0B-418D-B085-3B25F3FA3234}" type="sibTrans" cxnId="{93E65538-B57F-4428-A892-1116581BE50F}">
      <dgm:prSet/>
      <dgm:spPr/>
      <dgm:t>
        <a:bodyPr/>
        <a:lstStyle/>
        <a:p>
          <a:endParaRPr lang="en-GB"/>
        </a:p>
      </dgm:t>
    </dgm:pt>
    <dgm:pt modelId="{60475862-7E14-4EE8-B2BF-F52EADC408AD}">
      <dgm:prSet/>
      <dgm:spPr/>
      <dgm:t>
        <a:bodyPr/>
        <a:lstStyle/>
        <a:p>
          <a:endParaRPr lang="en-GB"/>
        </a:p>
      </dgm:t>
    </dgm:pt>
    <dgm:pt modelId="{711CE152-525C-4DFA-AFBA-94796BFF682C}" type="parTrans" cxnId="{35D48CEB-DC85-4A02-95C2-67A0DADD07D1}">
      <dgm:prSet/>
      <dgm:spPr/>
      <dgm:t>
        <a:bodyPr/>
        <a:lstStyle/>
        <a:p>
          <a:endParaRPr lang="en-GB"/>
        </a:p>
      </dgm:t>
    </dgm:pt>
    <dgm:pt modelId="{4AF22EA3-B18A-4D71-AE3E-600DAC1E983E}" type="sibTrans" cxnId="{35D48CEB-DC85-4A02-95C2-67A0DADD07D1}">
      <dgm:prSet/>
      <dgm:spPr/>
      <dgm:t>
        <a:bodyPr/>
        <a:lstStyle/>
        <a:p>
          <a:endParaRPr lang="en-GB"/>
        </a:p>
      </dgm:t>
    </dgm:pt>
    <dgm:pt modelId="{66D4B943-9D99-4520-9F3C-EFF481F9B3A9}" type="pres">
      <dgm:prSet presAssocID="{C99525C6-FC1A-4C9F-87CB-85BB1E7574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324E4A-F8CE-42E7-98FA-327AB0C1053A}" type="pres">
      <dgm:prSet presAssocID="{2815703B-B63F-4FDD-B035-534614CCE82A}" presName="centerShape" presStyleLbl="node0" presStyleIdx="0" presStyleCnt="1"/>
      <dgm:spPr/>
      <dgm:t>
        <a:bodyPr/>
        <a:lstStyle/>
        <a:p>
          <a:endParaRPr lang="en-GB"/>
        </a:p>
      </dgm:t>
    </dgm:pt>
    <dgm:pt modelId="{FBD51F0C-CBE1-44A8-B485-35C2B75E39C6}" type="pres">
      <dgm:prSet presAssocID="{E5391005-ADB8-40BE-9C5C-1E3A558FBB15}" presName="node" presStyleLbl="node1" presStyleIdx="0" presStyleCnt="4" custScaleX="123097" custScaleY="123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8ECB3-C132-401D-8617-55097C510105}" type="pres">
      <dgm:prSet presAssocID="{E5391005-ADB8-40BE-9C5C-1E3A558FBB15}" presName="dummy" presStyleCnt="0"/>
      <dgm:spPr/>
    </dgm:pt>
    <dgm:pt modelId="{DAF1BCE0-BBE1-467C-BBB8-B479C4EBB880}" type="pres">
      <dgm:prSet presAssocID="{1C1679DB-98B4-40FC-89B9-BF96F9600864}" presName="sibTrans" presStyleLbl="sibTrans2D1" presStyleIdx="0" presStyleCnt="4"/>
      <dgm:spPr/>
      <dgm:t>
        <a:bodyPr/>
        <a:lstStyle/>
        <a:p>
          <a:endParaRPr lang="en-GB"/>
        </a:p>
      </dgm:t>
    </dgm:pt>
    <dgm:pt modelId="{948431D9-3BCB-4749-A400-16F88675A0C4}" type="pres">
      <dgm:prSet presAssocID="{C384FB01-6612-4F6B-A658-8440EEE5E7AB}" presName="node" presStyleLbl="node1" presStyleIdx="1" presStyleCnt="4" custScaleX="123097" custScaleY="123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5AB92-94F8-4ABA-8DB0-CF8AB54B9CAB}" type="pres">
      <dgm:prSet presAssocID="{C384FB01-6612-4F6B-A658-8440EEE5E7AB}" presName="dummy" presStyleCnt="0"/>
      <dgm:spPr/>
    </dgm:pt>
    <dgm:pt modelId="{E62C4171-4DBB-4D2D-8838-F1221C041C80}" type="pres">
      <dgm:prSet presAssocID="{3C3CCEE0-FBFF-428E-9A58-2B48CEC80A5C}" presName="sibTrans" presStyleLbl="sibTrans2D1" presStyleIdx="1" presStyleCnt="4"/>
      <dgm:spPr/>
      <dgm:t>
        <a:bodyPr/>
        <a:lstStyle/>
        <a:p>
          <a:endParaRPr lang="en-GB"/>
        </a:p>
      </dgm:t>
    </dgm:pt>
    <dgm:pt modelId="{F6B8B9FC-1114-49F7-A19A-73E1E0F2ED3A}" type="pres">
      <dgm:prSet presAssocID="{14B59696-B6BF-4C0A-975E-72F7A1B03A9D}" presName="node" presStyleLbl="node1" presStyleIdx="2" presStyleCnt="4" custScaleX="123097" custScaleY="123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E92E01-47FD-440B-B0CE-3906DA4476C7}" type="pres">
      <dgm:prSet presAssocID="{14B59696-B6BF-4C0A-975E-72F7A1B03A9D}" presName="dummy" presStyleCnt="0"/>
      <dgm:spPr/>
    </dgm:pt>
    <dgm:pt modelId="{63546832-B398-400C-BBB1-90979EE32A66}" type="pres">
      <dgm:prSet presAssocID="{DF27ADA0-A079-4DCB-975E-667635CA2CD1}" presName="sibTrans" presStyleLbl="sibTrans2D1" presStyleIdx="2" presStyleCnt="4"/>
      <dgm:spPr/>
      <dgm:t>
        <a:bodyPr/>
        <a:lstStyle/>
        <a:p>
          <a:endParaRPr lang="en-GB"/>
        </a:p>
      </dgm:t>
    </dgm:pt>
    <dgm:pt modelId="{88B6BE88-4DE6-462C-967E-A47279036E32}" type="pres">
      <dgm:prSet presAssocID="{3AD6AADE-D22A-4570-8122-1489A60185FA}" presName="node" presStyleLbl="node1" presStyleIdx="3" presStyleCnt="4" custScaleX="123097" custScaleY="123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1F28DB-D41A-4C7D-BAB6-B720320FD211}" type="pres">
      <dgm:prSet presAssocID="{3AD6AADE-D22A-4570-8122-1489A60185FA}" presName="dummy" presStyleCnt="0"/>
      <dgm:spPr/>
    </dgm:pt>
    <dgm:pt modelId="{B743FD39-ECC7-424E-875D-AAB44F96DC75}" type="pres">
      <dgm:prSet presAssocID="{12A32257-9B0B-418D-B085-3B25F3FA3234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A4763E6C-3B49-48D0-AEFE-2E87CE936D54}" type="presOf" srcId="{DF27ADA0-A079-4DCB-975E-667635CA2CD1}" destId="{63546832-B398-400C-BBB1-90979EE32A66}" srcOrd="0" destOrd="0" presId="urn:microsoft.com/office/officeart/2005/8/layout/radial6"/>
    <dgm:cxn modelId="{7DE61786-98EB-4816-847D-9992417A1E29}" srcId="{C99525C6-FC1A-4C9F-87CB-85BB1E75749D}" destId="{2815703B-B63F-4FDD-B035-534614CCE82A}" srcOrd="0" destOrd="0" parTransId="{12644CA4-8262-4968-A9EA-45240B2D0A89}" sibTransId="{DF61F28F-A013-421B-9180-84EF364E2143}"/>
    <dgm:cxn modelId="{5B645B59-4144-4E09-95F2-FAFB74BF72FB}" type="presOf" srcId="{12A32257-9B0B-418D-B085-3B25F3FA3234}" destId="{B743FD39-ECC7-424E-875D-AAB44F96DC75}" srcOrd="0" destOrd="0" presId="urn:microsoft.com/office/officeart/2005/8/layout/radial6"/>
    <dgm:cxn modelId="{D6490973-4A38-4CA4-9EE0-303D4ADFCD45}" type="presOf" srcId="{1C1679DB-98B4-40FC-89B9-BF96F9600864}" destId="{DAF1BCE0-BBE1-467C-BBB8-B479C4EBB880}" srcOrd="0" destOrd="0" presId="urn:microsoft.com/office/officeart/2005/8/layout/radial6"/>
    <dgm:cxn modelId="{8CFACFC9-EF20-4319-849B-8577FBC6BE6D}" type="presOf" srcId="{C384FB01-6612-4F6B-A658-8440EEE5E7AB}" destId="{948431D9-3BCB-4749-A400-16F88675A0C4}" srcOrd="0" destOrd="0" presId="urn:microsoft.com/office/officeart/2005/8/layout/radial6"/>
    <dgm:cxn modelId="{1582B18E-2D59-4541-8F4E-6BE6F5491DF6}" srcId="{2815703B-B63F-4FDD-B035-534614CCE82A}" destId="{C384FB01-6612-4F6B-A658-8440EEE5E7AB}" srcOrd="1" destOrd="0" parTransId="{5CFC7A90-557D-4D88-8D66-9344698E9099}" sibTransId="{3C3CCEE0-FBFF-428E-9A58-2B48CEC80A5C}"/>
    <dgm:cxn modelId="{A67217C9-E0F8-44DF-AD9A-AEC95561BFEC}" srcId="{2815703B-B63F-4FDD-B035-534614CCE82A}" destId="{E5391005-ADB8-40BE-9C5C-1E3A558FBB15}" srcOrd="0" destOrd="0" parTransId="{CB6AACC8-1B36-429D-ABA3-BC68D0DEF08F}" sibTransId="{1C1679DB-98B4-40FC-89B9-BF96F9600864}"/>
    <dgm:cxn modelId="{93E65538-B57F-4428-A892-1116581BE50F}" srcId="{2815703B-B63F-4FDD-B035-534614CCE82A}" destId="{3AD6AADE-D22A-4570-8122-1489A60185FA}" srcOrd="3" destOrd="0" parTransId="{0B60FA63-D808-4893-B7BC-7B306E5384F8}" sibTransId="{12A32257-9B0B-418D-B085-3B25F3FA3234}"/>
    <dgm:cxn modelId="{B029F21F-329B-4C3E-94B0-812E2C45B10E}" type="presOf" srcId="{3AD6AADE-D22A-4570-8122-1489A60185FA}" destId="{88B6BE88-4DE6-462C-967E-A47279036E32}" srcOrd="0" destOrd="0" presId="urn:microsoft.com/office/officeart/2005/8/layout/radial6"/>
    <dgm:cxn modelId="{E8C5BB06-30B8-4FCD-822B-6287E94338AA}" type="presOf" srcId="{E5391005-ADB8-40BE-9C5C-1E3A558FBB15}" destId="{FBD51F0C-CBE1-44A8-B485-35C2B75E39C6}" srcOrd="0" destOrd="0" presId="urn:microsoft.com/office/officeart/2005/8/layout/radial6"/>
    <dgm:cxn modelId="{0A21268A-39EC-43CD-B2D5-2933526C16DE}" type="presOf" srcId="{2815703B-B63F-4FDD-B035-534614CCE82A}" destId="{20324E4A-F8CE-42E7-98FA-327AB0C1053A}" srcOrd="0" destOrd="0" presId="urn:microsoft.com/office/officeart/2005/8/layout/radial6"/>
    <dgm:cxn modelId="{9EC6DC53-D00F-4598-BCDB-80441292C332}" srcId="{2815703B-B63F-4FDD-B035-534614CCE82A}" destId="{14B59696-B6BF-4C0A-975E-72F7A1B03A9D}" srcOrd="2" destOrd="0" parTransId="{36DCEC83-D6FC-4C45-945F-211675E516CB}" sibTransId="{DF27ADA0-A079-4DCB-975E-667635CA2CD1}"/>
    <dgm:cxn modelId="{4F0ADE50-6CAE-4160-A949-D54429A4F9B6}" type="presOf" srcId="{14B59696-B6BF-4C0A-975E-72F7A1B03A9D}" destId="{F6B8B9FC-1114-49F7-A19A-73E1E0F2ED3A}" srcOrd="0" destOrd="0" presId="urn:microsoft.com/office/officeart/2005/8/layout/radial6"/>
    <dgm:cxn modelId="{35D48CEB-DC85-4A02-95C2-67A0DADD07D1}" srcId="{C99525C6-FC1A-4C9F-87CB-85BB1E75749D}" destId="{60475862-7E14-4EE8-B2BF-F52EADC408AD}" srcOrd="1" destOrd="0" parTransId="{711CE152-525C-4DFA-AFBA-94796BFF682C}" sibTransId="{4AF22EA3-B18A-4D71-AE3E-600DAC1E983E}"/>
    <dgm:cxn modelId="{494CAD6A-57B8-45C8-A40D-7D3DF193B7B9}" type="presOf" srcId="{3C3CCEE0-FBFF-428E-9A58-2B48CEC80A5C}" destId="{E62C4171-4DBB-4D2D-8838-F1221C041C80}" srcOrd="0" destOrd="0" presId="urn:microsoft.com/office/officeart/2005/8/layout/radial6"/>
    <dgm:cxn modelId="{29314969-06DC-435F-BDA6-29CEFD41905E}" type="presOf" srcId="{C99525C6-FC1A-4C9F-87CB-85BB1E75749D}" destId="{66D4B943-9D99-4520-9F3C-EFF481F9B3A9}" srcOrd="0" destOrd="0" presId="urn:microsoft.com/office/officeart/2005/8/layout/radial6"/>
    <dgm:cxn modelId="{6C1168E1-5E29-4FFD-B948-F83A1C7D3753}" type="presParOf" srcId="{66D4B943-9D99-4520-9F3C-EFF481F9B3A9}" destId="{20324E4A-F8CE-42E7-98FA-327AB0C1053A}" srcOrd="0" destOrd="0" presId="urn:microsoft.com/office/officeart/2005/8/layout/radial6"/>
    <dgm:cxn modelId="{0EF9E275-9915-4201-932D-3D4AD976FEBC}" type="presParOf" srcId="{66D4B943-9D99-4520-9F3C-EFF481F9B3A9}" destId="{FBD51F0C-CBE1-44A8-B485-35C2B75E39C6}" srcOrd="1" destOrd="0" presId="urn:microsoft.com/office/officeart/2005/8/layout/radial6"/>
    <dgm:cxn modelId="{14050E1B-9E38-44F2-8421-DAC3F745BC2B}" type="presParOf" srcId="{66D4B943-9D99-4520-9F3C-EFF481F9B3A9}" destId="{6DA8ECB3-C132-401D-8617-55097C510105}" srcOrd="2" destOrd="0" presId="urn:microsoft.com/office/officeart/2005/8/layout/radial6"/>
    <dgm:cxn modelId="{BF09B595-D050-415A-8601-DFAE602B1BEC}" type="presParOf" srcId="{66D4B943-9D99-4520-9F3C-EFF481F9B3A9}" destId="{DAF1BCE0-BBE1-467C-BBB8-B479C4EBB880}" srcOrd="3" destOrd="0" presId="urn:microsoft.com/office/officeart/2005/8/layout/radial6"/>
    <dgm:cxn modelId="{27B102BC-B0AC-48CA-A81D-038035F2CF1D}" type="presParOf" srcId="{66D4B943-9D99-4520-9F3C-EFF481F9B3A9}" destId="{948431D9-3BCB-4749-A400-16F88675A0C4}" srcOrd="4" destOrd="0" presId="urn:microsoft.com/office/officeart/2005/8/layout/radial6"/>
    <dgm:cxn modelId="{38F33BCC-C922-4567-B0BF-372E6EA2E0FD}" type="presParOf" srcId="{66D4B943-9D99-4520-9F3C-EFF481F9B3A9}" destId="{A7E5AB92-94F8-4ABA-8DB0-CF8AB54B9CAB}" srcOrd="5" destOrd="0" presId="urn:microsoft.com/office/officeart/2005/8/layout/radial6"/>
    <dgm:cxn modelId="{A6A74DA1-792D-432E-95CF-667934E5C599}" type="presParOf" srcId="{66D4B943-9D99-4520-9F3C-EFF481F9B3A9}" destId="{E62C4171-4DBB-4D2D-8838-F1221C041C80}" srcOrd="6" destOrd="0" presId="urn:microsoft.com/office/officeart/2005/8/layout/radial6"/>
    <dgm:cxn modelId="{2D7EBD59-4487-4224-83FA-2A70D070CE61}" type="presParOf" srcId="{66D4B943-9D99-4520-9F3C-EFF481F9B3A9}" destId="{F6B8B9FC-1114-49F7-A19A-73E1E0F2ED3A}" srcOrd="7" destOrd="0" presId="urn:microsoft.com/office/officeart/2005/8/layout/radial6"/>
    <dgm:cxn modelId="{A8DEF3BB-AF7F-4028-B516-BC19C1382A73}" type="presParOf" srcId="{66D4B943-9D99-4520-9F3C-EFF481F9B3A9}" destId="{46E92E01-47FD-440B-B0CE-3906DA4476C7}" srcOrd="8" destOrd="0" presId="urn:microsoft.com/office/officeart/2005/8/layout/radial6"/>
    <dgm:cxn modelId="{21D739DB-0688-4C01-A516-3E7A5B8A58C9}" type="presParOf" srcId="{66D4B943-9D99-4520-9F3C-EFF481F9B3A9}" destId="{63546832-B398-400C-BBB1-90979EE32A66}" srcOrd="9" destOrd="0" presId="urn:microsoft.com/office/officeart/2005/8/layout/radial6"/>
    <dgm:cxn modelId="{C81E9F4A-C4B9-44E2-8752-7E1CFA5C6A62}" type="presParOf" srcId="{66D4B943-9D99-4520-9F3C-EFF481F9B3A9}" destId="{88B6BE88-4DE6-462C-967E-A47279036E32}" srcOrd="10" destOrd="0" presId="urn:microsoft.com/office/officeart/2005/8/layout/radial6"/>
    <dgm:cxn modelId="{B79A2BB2-9202-4FA5-99F3-BE3042EEA1BC}" type="presParOf" srcId="{66D4B943-9D99-4520-9F3C-EFF481F9B3A9}" destId="{441F28DB-D41A-4C7D-BAB6-B720320FD211}" srcOrd="11" destOrd="0" presId="urn:microsoft.com/office/officeart/2005/8/layout/radial6"/>
    <dgm:cxn modelId="{FA1BA253-0F12-40A8-BD54-7A023845B1D8}" type="presParOf" srcId="{66D4B943-9D99-4520-9F3C-EFF481F9B3A9}" destId="{B743FD39-ECC7-424E-875D-AAB44F96DC7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3FD39-ECC7-424E-875D-AAB44F96DC75}">
      <dsp:nvSpPr>
        <dsp:cNvPr id="0" name=""/>
        <dsp:cNvSpPr/>
      </dsp:nvSpPr>
      <dsp:spPr>
        <a:xfrm>
          <a:off x="1365288" y="678752"/>
          <a:ext cx="4545195" cy="4545195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46832-B398-400C-BBB1-90979EE32A66}">
      <dsp:nvSpPr>
        <dsp:cNvPr id="0" name=""/>
        <dsp:cNvSpPr/>
      </dsp:nvSpPr>
      <dsp:spPr>
        <a:xfrm>
          <a:off x="1365288" y="678752"/>
          <a:ext cx="4545195" cy="4545195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4171-4DBB-4D2D-8838-F1221C041C80}">
      <dsp:nvSpPr>
        <dsp:cNvPr id="0" name=""/>
        <dsp:cNvSpPr/>
      </dsp:nvSpPr>
      <dsp:spPr>
        <a:xfrm>
          <a:off x="1365288" y="678752"/>
          <a:ext cx="4545195" cy="4545195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1BCE0-BBE1-467C-BBB8-B479C4EBB880}">
      <dsp:nvSpPr>
        <dsp:cNvPr id="0" name=""/>
        <dsp:cNvSpPr/>
      </dsp:nvSpPr>
      <dsp:spPr>
        <a:xfrm>
          <a:off x="1365288" y="678752"/>
          <a:ext cx="4545195" cy="4545195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24E4A-F8CE-42E7-98FA-327AB0C1053A}">
      <dsp:nvSpPr>
        <dsp:cNvPr id="0" name=""/>
        <dsp:cNvSpPr/>
      </dsp:nvSpPr>
      <dsp:spPr>
        <a:xfrm>
          <a:off x="2593415" y="1906878"/>
          <a:ext cx="2088942" cy="20889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Creating a Robust </a:t>
          </a:r>
          <a:r>
            <a:rPr lang="en-GB" sz="1800" kern="1200" dirty="0" err="1" smtClean="0">
              <a:solidFill>
                <a:srgbClr val="FFCCCC"/>
              </a:solidFill>
              <a:latin typeface="Franklin Gothic Demi Cond" panose="020B0706030402020204" pitchFamily="34" charset="0"/>
            </a:rPr>
            <a:t>Accesible</a:t>
          </a:r>
          <a:r>
            <a:rPr lang="en-GB" sz="180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 Federated Technology for Open Access</a:t>
          </a:r>
          <a:endParaRPr lang="en-GB" sz="1800" kern="1200" dirty="0">
            <a:solidFill>
              <a:srgbClr val="FFCCCC"/>
            </a:solidFill>
            <a:latin typeface="Franklin Gothic Demi Cond" panose="020B0706030402020204" pitchFamily="34" charset="0"/>
          </a:endParaRPr>
        </a:p>
      </dsp:txBody>
      <dsp:txXfrm>
        <a:off x="2899333" y="2212796"/>
        <a:ext cx="1477106" cy="1477106"/>
      </dsp:txXfrm>
    </dsp:sp>
    <dsp:sp modelId="{FBD51F0C-CBE1-44A8-B485-35C2B75E39C6}">
      <dsp:nvSpPr>
        <dsp:cNvPr id="0" name=""/>
        <dsp:cNvSpPr/>
      </dsp:nvSpPr>
      <dsp:spPr>
        <a:xfrm>
          <a:off x="2737887" y="-168605"/>
          <a:ext cx="1799998" cy="1799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Provide </a:t>
          </a:r>
          <a:r>
            <a:rPr lang="en-GB" sz="1500" kern="1200" dirty="0" smtClean="0">
              <a:latin typeface="Franklin Gothic Demi Cond" panose="020B0706030402020204" pitchFamily="34" charset="0"/>
            </a:rPr>
            <a:t>technical improvements for journal platforms and journal software</a:t>
          </a:r>
          <a:endParaRPr lang="en-GB" sz="1500" kern="1200" dirty="0">
            <a:latin typeface="Franklin Gothic Demi Cond" panose="020B0706030402020204" pitchFamily="34" charset="0"/>
          </a:endParaRPr>
        </a:p>
      </dsp:txBody>
      <dsp:txXfrm>
        <a:off x="3001491" y="94999"/>
        <a:ext cx="1272790" cy="1272790"/>
      </dsp:txXfrm>
    </dsp:sp>
    <dsp:sp modelId="{948431D9-3BCB-4749-A400-16F88675A0C4}">
      <dsp:nvSpPr>
        <dsp:cNvPr id="0" name=""/>
        <dsp:cNvSpPr/>
      </dsp:nvSpPr>
      <dsp:spPr>
        <a:xfrm>
          <a:off x="4957843" y="2051350"/>
          <a:ext cx="1799998" cy="1799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Build </a:t>
          </a:r>
          <a:r>
            <a:rPr lang="en-GB" sz="1500" kern="1200" dirty="0" smtClean="0">
              <a:latin typeface="Franklin Gothic Demi Cond" panose="020B0706030402020204" pitchFamily="34" charset="0"/>
            </a:rPr>
            <a:t>communities of practice to foster overall infrastructure improvement</a:t>
          </a:r>
          <a:endParaRPr lang="en-GB" sz="1500" kern="1200" dirty="0">
            <a:latin typeface="Franklin Gothic Demi Cond" panose="020B0706030402020204" pitchFamily="34" charset="0"/>
          </a:endParaRPr>
        </a:p>
      </dsp:txBody>
      <dsp:txXfrm>
        <a:off x="5221447" y="2314954"/>
        <a:ext cx="1272790" cy="1272790"/>
      </dsp:txXfrm>
    </dsp:sp>
    <dsp:sp modelId="{F6B8B9FC-1114-49F7-A19A-73E1E0F2ED3A}">
      <dsp:nvSpPr>
        <dsp:cNvPr id="0" name=""/>
        <dsp:cNvSpPr/>
      </dsp:nvSpPr>
      <dsp:spPr>
        <a:xfrm>
          <a:off x="2737887" y="4271307"/>
          <a:ext cx="1799998" cy="1799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Increase </a:t>
          </a:r>
          <a:r>
            <a:rPr lang="en-GB" sz="1500" kern="1200" dirty="0" smtClean="0">
              <a:latin typeface="Franklin Gothic Demi Cond" panose="020B0706030402020204" pitchFamily="34" charset="0"/>
            </a:rPr>
            <a:t>visibility, discoverability and recognition for Diamond OA publishing</a:t>
          </a:r>
          <a:endParaRPr lang="en-GB" sz="1500" kern="1200" dirty="0">
            <a:latin typeface="Franklin Gothic Demi Cond" panose="020B0706030402020204" pitchFamily="34" charset="0"/>
          </a:endParaRPr>
        </a:p>
      </dsp:txBody>
      <dsp:txXfrm>
        <a:off x="3001491" y="4534911"/>
        <a:ext cx="1272790" cy="1272790"/>
      </dsp:txXfrm>
    </dsp:sp>
    <dsp:sp modelId="{88B6BE88-4DE6-462C-967E-A47279036E32}">
      <dsp:nvSpPr>
        <dsp:cNvPr id="0" name=""/>
        <dsp:cNvSpPr/>
      </dsp:nvSpPr>
      <dsp:spPr>
        <a:xfrm>
          <a:off x="517931" y="2051350"/>
          <a:ext cx="1799998" cy="17999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Integrate</a:t>
          </a:r>
          <a:r>
            <a:rPr lang="en-GB" sz="1500" kern="1200" dirty="0" smtClean="0">
              <a:solidFill>
                <a:srgbClr val="FFCCCC"/>
              </a:solidFill>
              <a:latin typeface="Franklin Gothic Demi Cond" panose="020B0706030402020204" pitchFamily="34" charset="0"/>
            </a:rPr>
            <a:t> </a:t>
          </a:r>
          <a:r>
            <a:rPr lang="en-GB" sz="1500" kern="1200" dirty="0" smtClean="0">
              <a:latin typeface="Franklin Gothic Demi Cond" panose="020B0706030402020204" pitchFamily="34" charset="0"/>
            </a:rPr>
            <a:t>Diamond OA publishing with EOSC and other large-scale data aggregators</a:t>
          </a:r>
          <a:endParaRPr lang="en-GB" sz="1500" kern="1200" dirty="0">
            <a:latin typeface="Franklin Gothic Demi Cond" panose="020B0706030402020204" pitchFamily="34" charset="0"/>
          </a:endParaRPr>
        </a:p>
      </dsp:txBody>
      <dsp:txXfrm>
        <a:off x="781535" y="2314954"/>
        <a:ext cx="1272790" cy="127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D50-DF1B-D14C-AFDA-9B3167AD3A48}" type="datetimeFigureOut">
              <a:rPr lang="nl-NL" smtClean="0"/>
              <a:t>15-6-2023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721-C4BE-9640-9AC3-0C6434FE0F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smtClean="0"/>
              <a:t>15 | 06 | 2023 by Margo Bargheer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9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=""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Franklin Gothic Demi Cond" panose="020B0706030402020204" pitchFamily="34" charset="0"/>
                <a:ea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 dirty="0" smtClean="0"/>
              <a:t>15 | 06 | 2023 by Margo Bargheer</a:t>
            </a:r>
            <a:endParaRPr lang="nl-NL" dirty="0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63" y="6360383"/>
            <a:ext cx="2419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reative Common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64" y="6431843"/>
            <a:ext cx="716291" cy="2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=""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=""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=""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 dirty="0" smtClean="0"/>
              <a:t>15 | 06 | 2023 by Margo Bargheer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=""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63" y="6360383"/>
            <a:ext cx="2419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reative Common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64" y="6431843"/>
            <a:ext cx="716291" cy="2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>
            <a:extLst>
              <a:ext uri="{FF2B5EF4-FFF2-40B4-BE49-F238E27FC236}">
                <a16:creationId xmlns=""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inhoud 3">
            <a:extLst>
              <a:ext uri="{FF2B5EF4-FFF2-40B4-BE49-F238E27FC236}">
                <a16:creationId xmlns=""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  <a:p>
            <a:pPr lvl="0"/>
            <a:endParaRPr lang="nl-NL" dirty="0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=""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Insert Image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 dirty="0" smtClean="0"/>
              <a:t>15 | 06 | 2023 by Margo Bargheer</a:t>
            </a:r>
            <a:endParaRPr lang="nl-NL" dirty="0"/>
          </a:p>
        </p:txBody>
      </p:sp>
      <p:pic>
        <p:nvPicPr>
          <p:cNvPr id="11" name="Picture 2" descr="Creative Commo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64" y="6431843"/>
            <a:ext cx="716291" cy="2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0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=""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=""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 dirty="0" smtClean="0"/>
              <a:t>15 | 06 | 2023 by Margo Bargheer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=""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63" y="6360383"/>
            <a:ext cx="2419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64" y="6431843"/>
            <a:ext cx="716291" cy="2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8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9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6" r:id="rId4"/>
    <p:sldLayoutId id="2147483665" r:id="rId5"/>
    <p:sldLayoutId id="214748365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CRAFT-OA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C</a:t>
            </a:r>
            <a:r>
              <a:rPr lang="en-GB" dirty="0"/>
              <a:t>REATING A </a:t>
            </a:r>
            <a:r>
              <a:rPr lang="en-GB" dirty="0">
                <a:solidFill>
                  <a:srgbClr val="FFC000"/>
                </a:solidFill>
              </a:rPr>
              <a:t>R</a:t>
            </a:r>
            <a:r>
              <a:rPr lang="en-GB" dirty="0"/>
              <a:t>OBUST </a:t>
            </a:r>
            <a:r>
              <a:rPr lang="en-GB" dirty="0">
                <a:solidFill>
                  <a:srgbClr val="FFC000"/>
                </a:solidFill>
              </a:rPr>
              <a:t>A</a:t>
            </a:r>
            <a:r>
              <a:rPr lang="en-GB" dirty="0"/>
              <a:t>CCESSIBLE </a:t>
            </a:r>
            <a:r>
              <a:rPr lang="en-GB" dirty="0">
                <a:solidFill>
                  <a:srgbClr val="FFC000"/>
                </a:solidFill>
              </a:rPr>
              <a:t>F</a:t>
            </a:r>
            <a:r>
              <a:rPr lang="en-GB" dirty="0"/>
              <a:t>EDERATED </a:t>
            </a:r>
            <a:r>
              <a:rPr lang="en-GB" dirty="0">
                <a:solidFill>
                  <a:srgbClr val="FFC000"/>
                </a:solidFill>
              </a:rPr>
              <a:t>T</a:t>
            </a:r>
            <a:r>
              <a:rPr lang="en-GB" dirty="0"/>
              <a:t>ECHNOLOGY FOR </a:t>
            </a:r>
            <a:r>
              <a:rPr lang="en-GB" dirty="0">
                <a:solidFill>
                  <a:srgbClr val="FFC000"/>
                </a:solidFill>
              </a:rPr>
              <a:t>O</a:t>
            </a:r>
            <a:r>
              <a:rPr lang="en-GB" dirty="0"/>
              <a:t>PEN </a:t>
            </a:r>
            <a:r>
              <a:rPr lang="en-GB" dirty="0">
                <a:solidFill>
                  <a:srgbClr val="FFC000"/>
                </a:solidFill>
              </a:rPr>
              <a:t>A</a:t>
            </a:r>
            <a:r>
              <a:rPr lang="en-GB" dirty="0"/>
              <a:t>CCESS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 smtClean="0"/>
              <a:t>15 | 06 | 2023 by Margo Bargheer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6541" r="1"/>
          <a:stretch/>
        </p:blipFill>
        <p:spPr bwMode="auto">
          <a:xfrm>
            <a:off x="572200" y="5430301"/>
            <a:ext cx="910611" cy="6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82812" y="5388233"/>
            <a:ext cx="82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>
                <a:solidFill>
                  <a:srgbClr val="FFC000"/>
                </a:solidFill>
                <a:latin typeface="Franklin Gothic Demi Cond" panose="020B0706030402020204" pitchFamily="34" charset="0"/>
              </a:rPr>
              <a:t>Funded</a:t>
            </a:r>
            <a:r>
              <a:rPr lang="de-DE" sz="900" dirty="0" smtClean="0">
                <a:solidFill>
                  <a:srgbClr val="FFC000"/>
                </a:solidFill>
                <a:latin typeface="Franklin Gothic Demi Cond" panose="020B0706030402020204" pitchFamily="34" charset="0"/>
              </a:rPr>
              <a:t> </a:t>
            </a:r>
            <a:br>
              <a:rPr lang="de-DE" sz="900" dirty="0" smtClean="0">
                <a:solidFill>
                  <a:srgbClr val="FFC000"/>
                </a:solidFill>
                <a:latin typeface="Franklin Gothic Demi Cond" panose="020B0706030402020204" pitchFamily="34" charset="0"/>
              </a:rPr>
            </a:br>
            <a:r>
              <a:rPr lang="de-DE" sz="900" dirty="0" err="1" smtClean="0">
                <a:solidFill>
                  <a:srgbClr val="FFC000"/>
                </a:solidFill>
                <a:latin typeface="Franklin Gothic Demi Cond" panose="020B0706030402020204" pitchFamily="34" charset="0"/>
              </a:rPr>
              <a:t>by</a:t>
            </a:r>
            <a:r>
              <a:rPr lang="de-DE" sz="900" dirty="0" smtClean="0">
                <a:solidFill>
                  <a:srgbClr val="FFC000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900" dirty="0" err="1" smtClean="0">
                <a:solidFill>
                  <a:srgbClr val="FFC000"/>
                </a:solidFill>
                <a:latin typeface="Franklin Gothic Demi Cond" panose="020B0706030402020204" pitchFamily="34" charset="0"/>
              </a:rPr>
              <a:t>the</a:t>
            </a:r>
            <a:r>
              <a:rPr lang="de-DE" sz="900" dirty="0" smtClean="0">
                <a:solidFill>
                  <a:srgbClr val="FFC000"/>
                </a:solidFill>
                <a:latin typeface="Franklin Gothic Demi Cond" panose="020B0706030402020204" pitchFamily="34" charset="0"/>
              </a:rPr>
              <a:t> European Union</a:t>
            </a:r>
            <a:endParaRPr lang="en-GB" sz="900" dirty="0">
              <a:solidFill>
                <a:srgbClr val="FFC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69490" y="3774183"/>
            <a:ext cx="8790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Coordination meeting of EOSC-related projects 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funded </a:t>
            </a:r>
            <a:r>
              <a:rPr lang="en-GB" dirty="0">
                <a:solidFill>
                  <a:schemeClr val="bg1"/>
                </a:solidFill>
              </a:rPr>
              <a:t>under Horizon Europe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June 15-16, </a:t>
            </a:r>
            <a:r>
              <a:rPr lang="en-GB" dirty="0" smtClean="0">
                <a:solidFill>
                  <a:schemeClr val="bg1"/>
                </a:solidFill>
              </a:rPr>
              <a:t>2023, Brussels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63284F6-97AD-6571-5647-73F60AAF9A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9404" y="1168089"/>
            <a:ext cx="4255551" cy="5011353"/>
          </a:xfrm>
        </p:spPr>
        <p:txBody>
          <a:bodyPr>
            <a:norm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Start 01 Jan 2023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End 31 Dec </a:t>
            </a: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2023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Budget of ~5 mill EUR</a:t>
            </a:r>
            <a:endParaRPr lang="en-I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23 Partners from 14 European </a:t>
            </a: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countries </a:t>
            </a:r>
            <a:b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</a:b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(plus affiliated entities)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Göttingen</a:t>
            </a: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University Library is coordinator on behalf of OPERAS Community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Partner project DIAMAS </a:t>
            </a:r>
            <a:b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</a:br>
            <a:r>
              <a:rPr lang="en-I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(joint advisory board)</a:t>
            </a:r>
            <a:endParaRPr lang="en-I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Consortium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consists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experienced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stakeholders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service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providers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in open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science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open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access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scholarly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,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especially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around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institutional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Diamond* Open Access, IPSP (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institutional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service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providers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)</a:t>
            </a:r>
            <a:endParaRPr lang="x-none" sz="12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74255D8-9302-CD54-3126-E0A61691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CRAFT-OA</a:t>
            </a:r>
            <a:endParaRPr lang="x-none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BFC920-A273-02F4-3F00-74ECEBE617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 dirty="0"/>
              <a:t>15| 01 6 2023 by Margo Bargheer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4B4F27-F26D-3A73-2FBE-C738F67125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02950" y="6423025"/>
            <a:ext cx="1289050" cy="200025"/>
          </a:xfrm>
        </p:spPr>
        <p:txBody>
          <a:bodyPr/>
          <a:lstStyle/>
          <a:p>
            <a:fld id="{41814595-6856-9B4E-BECB-F9B7E4876AE1}" type="slidenum">
              <a:rPr lang="nl-NL" smtClean="0"/>
              <a:pPr/>
              <a:t>2</a:t>
            </a:fld>
            <a:endParaRPr lang="nl-NL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934095929"/>
              </p:ext>
            </p:extLst>
          </p:nvPr>
        </p:nvGraphicFramePr>
        <p:xfrm>
          <a:off x="4600975" y="290390"/>
          <a:ext cx="7275773" cy="590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Give Advice Line Icon Vector, Advice, Chat, Hands PNG and Vector with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00" b="92344" l="7500" r="92344">
                        <a14:foregroundMark x1="38594" y1="10156" x2="38594" y2="10156"/>
                        <a14:foregroundMark x1="40625" y1="26094" x2="40625" y2="26094"/>
                        <a14:foregroundMark x1="50000" y1="26094" x2="50000" y2="26094"/>
                        <a14:foregroundMark x1="58750" y1="26094" x2="58750" y2="26094"/>
                        <a14:foregroundMark x1="29063" y1="50938" x2="29063" y2="50938"/>
                        <a14:foregroundMark x1="66250" y1="57656" x2="66250" y2="57656"/>
                        <a14:backgroundMark x1="19219" y1="4375" x2="19219" y2="4375"/>
                        <a14:backgroundMark x1="20469" y1="13594" x2="20469" y2="13594"/>
                        <a14:backgroundMark x1="41563" y1="32813" x2="41563" y2="32813"/>
                      </a14:backgroundRemoval>
                    </a14:imgEffect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52" y="426870"/>
            <a:ext cx="540813" cy="5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ild Svg Png Icon Free Download (#560450) - OnlineWebFonts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20" y="4234949"/>
            <a:ext cx="589342" cy="5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rt, growth, increase, market, statistics, stock icon - Download 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3" y="5566139"/>
            <a:ext cx="478401" cy="4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xternal-content.duckduckgo.com/iu/?u=https%3A%2F%2Ftse2.mm.bing.net%2Fth%3Fid%3DOIP.VVSgGq8aB_R6dYuwsfbtlQHaGR%26pid%3DApi&amp;f=1&amp;ipt=fe7ab5f50b6512af57003dca28bf13957f820bb5cf20e83818b77c1ab5898a51&amp;ipo=image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26" b="93267" l="3797" r="93671">
                        <a14:foregroundMark x1="63713" y1="43890" x2="63713" y2="43890"/>
                        <a14:foregroundMark x1="54641" y1="59850" x2="54641" y2="59850"/>
                        <a14:foregroundMark x1="93671" y1="44888" x2="93671" y2="44888"/>
                        <a14:foregroundMark x1="75527" y1="54115" x2="75527" y2="54115"/>
                        <a14:foregroundMark x1="72996" y1="45885" x2="72996" y2="45885"/>
                        <a14:foregroundMark x1="65401" y1="36658" x2="65401" y2="36658"/>
                        <a14:foregroundMark x1="58439" y1="31671" x2="58439" y2="31671"/>
                        <a14:foregroundMark x1="48312" y1="30175" x2="48312" y2="30175"/>
                        <a14:foregroundMark x1="38819" y1="32668" x2="38819" y2="32668"/>
                        <a14:foregroundMark x1="31646" y1="38155" x2="31646" y2="38155"/>
                        <a14:foregroundMark x1="25316" y1="47132" x2="25316" y2="47132"/>
                        <a14:foregroundMark x1="23207" y1="58603" x2="23207" y2="58603"/>
                        <a14:foregroundMark x1="22785" y1="68579" x2="22785" y2="68579"/>
                        <a14:foregroundMark x1="4008" y1="52868" x2="4008" y2="52868"/>
                        <a14:foregroundMark x1="28059" y1="81047" x2="28059" y2="81047"/>
                        <a14:foregroundMark x1="33333" y1="87032" x2="33333" y2="87032"/>
                        <a14:foregroundMark x1="45148" y1="93267" x2="45148" y2="93267"/>
                        <a14:foregroundMark x1="60549" y1="90025" x2="60549" y2="90025"/>
                        <a14:foregroundMark x1="68565" y1="85037" x2="68565" y2="85037"/>
                        <a14:foregroundMark x1="74473" y1="74314" x2="74473" y2="74314"/>
                        <a14:foregroundMark x1="54219" y1="92020" x2="54219" y2="92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30" y="1731397"/>
            <a:ext cx="663899" cy="5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160762" y="6044540"/>
            <a:ext cx="22646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*Diamond OA: </a:t>
            </a:r>
            <a:r>
              <a:rPr lang="de-DE" sz="10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institution-funded</a:t>
            </a: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0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</a:t>
            </a: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0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infrastructure</a:t>
            </a: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0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open </a:t>
            </a:r>
            <a:r>
              <a:rPr lang="de-DE" sz="10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access</a:t>
            </a: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0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publications</a:t>
            </a:r>
            <a:r>
              <a:rPr lang="de-DE" sz="10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, </a:t>
            </a:r>
            <a:r>
              <a:rPr lang="de-DE" sz="10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no</a:t>
            </a:r>
            <a:r>
              <a:rPr lang="de-DE" sz="10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0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author-facing</a:t>
            </a:r>
            <a:r>
              <a:rPr lang="de-DE" sz="10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0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charges</a:t>
            </a:r>
            <a:r>
              <a:rPr lang="de-DE" sz="10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)</a:t>
            </a:r>
            <a:endParaRPr lang="x-none" sz="10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9" y="1570383"/>
            <a:ext cx="2208816" cy="2135826"/>
          </a:xfrm>
          <a:prstGeom prst="roundRect">
            <a:avLst>
              <a:gd name="adj" fmla="val 50000"/>
            </a:avLst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Ensure </a:t>
            </a:r>
            <a:r>
              <a:rPr lang="en-GB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that Open Science practices and skills are rewarded </a:t>
            </a:r>
            <a:r>
              <a:rPr lang="en-GB" sz="16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and taught</a:t>
            </a:r>
            <a:r>
              <a:rPr lang="en-GB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becoming the ‘new normal’</a:t>
            </a:r>
            <a:endParaRPr lang="x-none" sz="1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35633"/>
            <a:ext cx="11240492" cy="6038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x-none" dirty="0"/>
              <a:t>Key Contribution</a:t>
            </a:r>
            <a:r>
              <a:rPr lang="en-IE" dirty="0"/>
              <a:t>s</a:t>
            </a:r>
            <a:r>
              <a:rPr lang="x-none" dirty="0"/>
              <a:t> to EOSC </a:t>
            </a:r>
            <a:r>
              <a:rPr lang="en-IE" dirty="0"/>
              <a:t>SRIA 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Contribution </a:t>
            </a:r>
            <a:r>
              <a:rPr lang="x-none"/>
              <a:t>of </a:t>
            </a:r>
            <a:r>
              <a:rPr lang="de-DE" dirty="0" smtClean="0"/>
              <a:t>Project CRAFT-OA</a:t>
            </a:r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 smtClean="0"/>
              <a:t>15| </a:t>
            </a:r>
            <a:r>
              <a:rPr lang="nl-NL" dirty="0"/>
              <a:t>01 6</a:t>
            </a:r>
            <a:r>
              <a:rPr lang="nl-NL" dirty="0" smtClean="0"/>
              <a:t> 2023 </a:t>
            </a:r>
            <a:r>
              <a:rPr lang="nl-NL" dirty="0"/>
              <a:t>by </a:t>
            </a:r>
            <a:r>
              <a:rPr lang="nl-NL" dirty="0" smtClean="0"/>
              <a:t>Margo Bargheer</a:t>
            </a:r>
            <a:endParaRPr lang="nl-NL" dirty="0"/>
          </a:p>
        </p:txBody>
      </p:sp>
      <p:sp>
        <p:nvSpPr>
          <p:cNvPr id="7" name="AutoShape 2" descr="https://operas.hypotheses.org/files/2023/03/cropped-Copy-of-Banner_Operas_1380x280px.png"/>
          <p:cNvSpPr>
            <a:spLocks noChangeAspect="1" noChangeArrowheads="1"/>
          </p:cNvSpPr>
          <p:nvPr/>
        </p:nvSpPr>
        <p:spPr bwMode="auto">
          <a:xfrm>
            <a:off x="155575" y="-1265238"/>
            <a:ext cx="13011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operas.hypotheses.org/files/2023/03/cropped-Copy-of-Banner_Operas_1380x280px.png"/>
          <p:cNvSpPr>
            <a:spLocks noChangeAspect="1" noChangeArrowheads="1"/>
          </p:cNvSpPr>
          <p:nvPr/>
        </p:nvSpPr>
        <p:spPr bwMode="auto">
          <a:xfrm>
            <a:off x="307975" y="-1112838"/>
            <a:ext cx="13011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0B92EFF1-3C79-7F03-889A-DF575EA50D9A}"/>
              </a:ext>
            </a:extLst>
          </p:cNvPr>
          <p:cNvSpPr txBox="1">
            <a:spLocks/>
          </p:cNvSpPr>
          <p:nvPr/>
        </p:nvSpPr>
        <p:spPr>
          <a:xfrm>
            <a:off x="1214457" y="2293865"/>
            <a:ext cx="518812" cy="6038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008691"/>
                </a:solidFill>
                <a:latin typeface="Franklin Gothic Demi Cond" panose="020B0706030402020204" pitchFamily="34" charset="0"/>
                <a:ea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de-DE" dirty="0" smtClean="0">
                <a:solidFill>
                  <a:srgbClr val="9A2658"/>
                </a:solidFill>
              </a:rPr>
              <a:t>1</a:t>
            </a:r>
            <a:endParaRPr lang="x-none" dirty="0">
              <a:solidFill>
                <a:srgbClr val="9A2658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263284F6-97AD-6571-5647-73F60AAF9A77}"/>
              </a:ext>
            </a:extLst>
          </p:cNvPr>
          <p:cNvSpPr txBox="1">
            <a:spLocks/>
          </p:cNvSpPr>
          <p:nvPr/>
        </p:nvSpPr>
        <p:spPr>
          <a:xfrm>
            <a:off x="4069589" y="2595808"/>
            <a:ext cx="4173665" cy="365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 “</a:t>
            </a:r>
            <a:r>
              <a:rPr lang="de-DE" sz="18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done</a:t>
            </a:r>
            <a:r>
              <a:rPr lang="de-DE" sz="18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right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”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intrinsic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a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paradigm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shift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towards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open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science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under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institutional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governance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the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“lab”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bringing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open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science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the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public</a:t>
            </a:r>
            <a:endParaRPr lang="de-D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Rewards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open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science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require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recognition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-&gt;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no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information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loss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during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-&gt;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platforms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fit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purpose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Technical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maturity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an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economy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scale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free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potential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research</a:t>
            </a:r>
            <a:endParaRPr lang="de-D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CEA56D8-76EE-B14B-9257-67CE6A93B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48" y="1604775"/>
            <a:ext cx="2041922" cy="19820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1FCA1663-D71C-5248-A967-3A127439E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7210"/>
          <a:stretch/>
        </p:blipFill>
        <p:spPr>
          <a:xfrm>
            <a:off x="10222173" y="562074"/>
            <a:ext cx="1329745" cy="7736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A5D61BB0-C315-0B4A-8383-6C87D26B9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13045"/>
          <a:stretch/>
        </p:blipFill>
        <p:spPr>
          <a:xfrm>
            <a:off x="9760733" y="3339791"/>
            <a:ext cx="1773515" cy="10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9" y="1570383"/>
            <a:ext cx="2208816" cy="2135826"/>
          </a:xfrm>
          <a:prstGeom prst="roundRect">
            <a:avLst>
              <a:gd name="adj" fmla="val 50000"/>
            </a:avLst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Enable </a:t>
            </a:r>
            <a:r>
              <a:rPr lang="en-GB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definition 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of standards, </a:t>
            </a:r>
            <a:r>
              <a:rPr lang="en-GB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deve-lopment</a:t>
            </a:r>
            <a:r>
              <a:rPr lang="en-GB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of tools </a:t>
            </a:r>
            <a:r>
              <a:rPr lang="en-GB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&amp; services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, to allow researchers to find, access, reuse </a:t>
            </a:r>
            <a:r>
              <a:rPr lang="en-GB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&amp; combine </a:t>
            </a: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results</a:t>
            </a:r>
            <a:endParaRPr lang="x-none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35633"/>
            <a:ext cx="11240492" cy="6038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x-none" dirty="0"/>
              <a:t>Key Contribution</a:t>
            </a:r>
            <a:r>
              <a:rPr lang="en-IE" dirty="0"/>
              <a:t>s</a:t>
            </a:r>
            <a:r>
              <a:rPr lang="x-none" dirty="0"/>
              <a:t> to EOSC </a:t>
            </a:r>
            <a:r>
              <a:rPr lang="en-IE" dirty="0"/>
              <a:t>SRIA 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Contribution </a:t>
            </a:r>
            <a:r>
              <a:rPr lang="x-none"/>
              <a:t>of </a:t>
            </a:r>
            <a:r>
              <a:rPr lang="de-DE" dirty="0" smtClean="0"/>
              <a:t>Project CRAFT-OA</a:t>
            </a:r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 smtClean="0"/>
              <a:t>15| </a:t>
            </a:r>
            <a:r>
              <a:rPr lang="nl-NL" dirty="0"/>
              <a:t>01 6</a:t>
            </a:r>
            <a:r>
              <a:rPr lang="nl-NL" dirty="0" smtClean="0"/>
              <a:t> 2023 </a:t>
            </a:r>
            <a:r>
              <a:rPr lang="nl-NL" dirty="0"/>
              <a:t>by </a:t>
            </a:r>
            <a:r>
              <a:rPr lang="nl-NL" dirty="0" smtClean="0"/>
              <a:t>Margo Bargheer</a:t>
            </a:r>
            <a:endParaRPr lang="nl-NL" dirty="0"/>
          </a:p>
        </p:txBody>
      </p:sp>
      <p:sp>
        <p:nvSpPr>
          <p:cNvPr id="7" name="AutoShape 2" descr="https://operas.hypotheses.org/files/2023/03/cropped-Copy-of-Banner_Operas_1380x280px.png"/>
          <p:cNvSpPr>
            <a:spLocks noChangeAspect="1" noChangeArrowheads="1"/>
          </p:cNvSpPr>
          <p:nvPr/>
        </p:nvSpPr>
        <p:spPr bwMode="auto">
          <a:xfrm>
            <a:off x="155575" y="-1265238"/>
            <a:ext cx="13011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operas.hypotheses.org/files/2023/03/cropped-Copy-of-Banner_Operas_1380x280px.png"/>
          <p:cNvSpPr>
            <a:spLocks noChangeAspect="1" noChangeArrowheads="1"/>
          </p:cNvSpPr>
          <p:nvPr/>
        </p:nvSpPr>
        <p:spPr bwMode="auto">
          <a:xfrm>
            <a:off x="307975" y="-1112838"/>
            <a:ext cx="13011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0B92EFF1-3C79-7F03-889A-DF575EA50D9A}"/>
              </a:ext>
            </a:extLst>
          </p:cNvPr>
          <p:cNvSpPr txBox="1">
            <a:spLocks/>
          </p:cNvSpPr>
          <p:nvPr/>
        </p:nvSpPr>
        <p:spPr>
          <a:xfrm>
            <a:off x="1214457" y="2293865"/>
            <a:ext cx="518812" cy="6038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008691"/>
                </a:solidFill>
                <a:latin typeface="Franklin Gothic Demi Cond" panose="020B0706030402020204" pitchFamily="34" charset="0"/>
                <a:ea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de-DE" dirty="0" smtClean="0">
                <a:solidFill>
                  <a:srgbClr val="9A2658"/>
                </a:solidFill>
              </a:rPr>
              <a:t>2</a:t>
            </a:r>
            <a:endParaRPr lang="x-none" dirty="0">
              <a:solidFill>
                <a:srgbClr val="9A2658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263284F6-97AD-6571-5647-73F60AAF9A77}"/>
              </a:ext>
            </a:extLst>
          </p:cNvPr>
          <p:cNvSpPr txBox="1">
            <a:spLocks/>
          </p:cNvSpPr>
          <p:nvPr/>
        </p:nvSpPr>
        <p:spPr>
          <a:xfrm>
            <a:off x="4070860" y="1979888"/>
            <a:ext cx="2742690" cy="32750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 “</a:t>
            </a:r>
            <a:r>
              <a:rPr lang="de-DE" sz="18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done</a:t>
            </a:r>
            <a:r>
              <a:rPr lang="de-DE" sz="18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right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”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enables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FAIR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Interoperability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platforms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requires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standardised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enriched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(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meta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)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data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Multilingualism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should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not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a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blocker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mash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reuse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Clear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license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situation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enables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reuse</a:t>
            </a:r>
            <a:endParaRPr lang="de-D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904645" y="1240898"/>
            <a:ext cx="2952483" cy="1290412"/>
            <a:chOff x="3708666" y="3532268"/>
            <a:chExt cx="4376873" cy="191295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A5D61BB0-C315-0B4A-8383-6C87D26B9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6" r="13045"/>
            <a:stretch/>
          </p:blipFill>
          <p:spPr>
            <a:xfrm>
              <a:off x="6312024" y="3536342"/>
              <a:ext cx="1773515" cy="108328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xmlns="" id="{C5A60CEE-59F9-9D49-93C0-7DA10902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27775"/>
              <a:ext cx="1728193" cy="817449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xmlns="" id="{71B839E0-0E98-C142-B060-85CEF4237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666" y="3532268"/>
              <a:ext cx="2506897" cy="1624924"/>
            </a:xfrm>
            <a:prstGeom prst="rect">
              <a:avLst/>
            </a:prstGeom>
          </p:spPr>
        </p:pic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9CEA56D8-76EE-B14B-9257-67CE6A93B0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2488" r="4496" b="6927"/>
          <a:stretch/>
        </p:blipFill>
        <p:spPr>
          <a:xfrm>
            <a:off x="9387290" y="3427677"/>
            <a:ext cx="1871663" cy="1795463"/>
          </a:xfrm>
          <a:prstGeom prst="rect">
            <a:avLst/>
          </a:prstGeom>
        </p:spPr>
      </p:pic>
      <p:cxnSp>
        <p:nvCxnSpPr>
          <p:cNvPr id="13" name="Gekrümmte Verbindung 12"/>
          <p:cNvCxnSpPr/>
          <p:nvPr/>
        </p:nvCxnSpPr>
        <p:spPr>
          <a:xfrm rot="16200000" flipH="1">
            <a:off x="9714326" y="2686197"/>
            <a:ext cx="763683" cy="45390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4954E5D-59CB-33A0-BD70-20080F2ACD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9" y="1570383"/>
            <a:ext cx="2208816" cy="2135826"/>
          </a:xfrm>
          <a:prstGeom prst="roundRect">
            <a:avLst>
              <a:gd name="adj" fmla="val 50000"/>
            </a:avLst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Establish a sustainable and federated infrastructure enabling open sharing of scientific results</a:t>
            </a:r>
            <a:endParaRPr lang="x-none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B92EFF1-3C79-7F03-889A-DF575EA5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35633"/>
            <a:ext cx="11240492" cy="6038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x-none" dirty="0"/>
              <a:t>Key Contribution</a:t>
            </a:r>
            <a:r>
              <a:rPr lang="en-IE" dirty="0"/>
              <a:t>s</a:t>
            </a:r>
            <a:r>
              <a:rPr lang="x-none" dirty="0"/>
              <a:t> to EOSC </a:t>
            </a:r>
            <a:r>
              <a:rPr lang="en-IE" dirty="0"/>
              <a:t>SRIA 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D84C33-BE9A-4452-D888-4E27E8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E200B5-07CB-EE84-85F8-4A0B8D3AC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Contribution </a:t>
            </a:r>
            <a:r>
              <a:rPr lang="x-none"/>
              <a:t>of </a:t>
            </a:r>
            <a:r>
              <a:rPr lang="de-DE" dirty="0" smtClean="0"/>
              <a:t>Project CRAFT-OA</a:t>
            </a:r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733381-A6B7-DA75-6D65-FAC658CB12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 smtClean="0"/>
              <a:t>15| </a:t>
            </a:r>
            <a:r>
              <a:rPr lang="nl-NL" dirty="0"/>
              <a:t>01 6</a:t>
            </a:r>
            <a:r>
              <a:rPr lang="nl-NL" dirty="0" smtClean="0"/>
              <a:t> 2023 </a:t>
            </a:r>
            <a:r>
              <a:rPr lang="nl-NL" dirty="0"/>
              <a:t>by </a:t>
            </a:r>
            <a:r>
              <a:rPr lang="nl-NL" dirty="0" smtClean="0"/>
              <a:t>Margo Bargheer</a:t>
            </a:r>
            <a:endParaRPr lang="nl-NL" dirty="0"/>
          </a:p>
        </p:txBody>
      </p:sp>
      <p:sp>
        <p:nvSpPr>
          <p:cNvPr id="7" name="AutoShape 2" descr="https://operas.hypotheses.org/files/2023/03/cropped-Copy-of-Banner_Operas_1380x280px.png"/>
          <p:cNvSpPr>
            <a:spLocks noChangeAspect="1" noChangeArrowheads="1"/>
          </p:cNvSpPr>
          <p:nvPr/>
        </p:nvSpPr>
        <p:spPr bwMode="auto">
          <a:xfrm>
            <a:off x="155575" y="-1265238"/>
            <a:ext cx="13011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ttps://operas.hypotheses.org/files/2023/03/cropped-Copy-of-Banner_Operas_1380x280px.png"/>
          <p:cNvSpPr>
            <a:spLocks noChangeAspect="1" noChangeArrowheads="1"/>
          </p:cNvSpPr>
          <p:nvPr/>
        </p:nvSpPr>
        <p:spPr bwMode="auto">
          <a:xfrm>
            <a:off x="307975" y="-1112838"/>
            <a:ext cx="130111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0B92EFF1-3C79-7F03-889A-DF575EA50D9A}"/>
              </a:ext>
            </a:extLst>
          </p:cNvPr>
          <p:cNvSpPr txBox="1">
            <a:spLocks/>
          </p:cNvSpPr>
          <p:nvPr/>
        </p:nvSpPr>
        <p:spPr>
          <a:xfrm>
            <a:off x="1214457" y="2293865"/>
            <a:ext cx="518812" cy="6038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008691"/>
                </a:solidFill>
                <a:latin typeface="Franklin Gothic Demi Cond" panose="020B0706030402020204" pitchFamily="34" charset="0"/>
                <a:ea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de-DE" dirty="0" smtClean="0">
                <a:solidFill>
                  <a:srgbClr val="9A2658"/>
                </a:solidFill>
              </a:rPr>
              <a:t>3</a:t>
            </a:r>
            <a:endParaRPr lang="x-none" dirty="0">
              <a:solidFill>
                <a:srgbClr val="9A2658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263284F6-97AD-6571-5647-73F60AAF9A77}"/>
              </a:ext>
            </a:extLst>
          </p:cNvPr>
          <p:cNvSpPr txBox="1">
            <a:spLocks/>
          </p:cNvSpPr>
          <p:nvPr/>
        </p:nvSpPr>
        <p:spPr>
          <a:xfrm>
            <a:off x="4285735" y="2208057"/>
            <a:ext cx="3628556" cy="365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 “</a:t>
            </a:r>
            <a:r>
              <a:rPr lang="de-DE" sz="18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done</a:t>
            </a:r>
            <a:r>
              <a:rPr lang="de-DE" sz="1800" dirty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>
                <a:solidFill>
                  <a:srgbClr val="9A2658"/>
                </a:solidFill>
                <a:latin typeface="Franklin Gothic Demi Cond" panose="020B0706030402020204" pitchFamily="34" charset="0"/>
              </a:rPr>
              <a:t>right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”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enables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federated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infrastructures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shared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knowledge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Science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should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define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the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features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its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publishing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system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bring a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cultural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shift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towards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sharing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Technical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maturity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prerequisite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federated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infrastructures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Technical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maturity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prerequisite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sustainability</a:t>
            </a:r>
            <a:endParaRPr lang="de-D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A2AE79A5-F8EB-DD4C-BD2D-510FFFE17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92" y="1799209"/>
            <a:ext cx="1260140" cy="8176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1B68761D-B8DD-8A47-8174-03624A6CA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05" y="1259902"/>
            <a:ext cx="1260140" cy="8176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19C556F-E3EA-4D40-B899-D7816B346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6636" b="-1"/>
          <a:stretch/>
        </p:blipFill>
        <p:spPr>
          <a:xfrm>
            <a:off x="9444280" y="2627128"/>
            <a:ext cx="1674288" cy="166596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A2AE79A5-F8EB-DD4C-BD2D-510FFFE17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54" y="1944042"/>
            <a:ext cx="1004428" cy="6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98811A8-390F-1B5C-56FD-8AF56FB9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35633"/>
            <a:ext cx="11240491" cy="603887"/>
          </a:xfrm>
          <a:solidFill>
            <a:schemeClr val="bg1"/>
          </a:solidFill>
        </p:spPr>
        <p:txBody>
          <a:bodyPr/>
          <a:lstStyle/>
          <a:p>
            <a:r>
              <a:rPr lang="x-none" dirty="0"/>
              <a:t>Key </a:t>
            </a:r>
            <a:r>
              <a:rPr lang="en-IE" dirty="0" err="1"/>
              <a:t>i</a:t>
            </a:r>
            <a:r>
              <a:rPr lang="x-none" dirty="0"/>
              <a:t>mpacts</a:t>
            </a:r>
            <a:r>
              <a:rPr lang="en-IE" dirty="0"/>
              <a:t> and deliverables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914AB7-4F8D-D468-B514-4CD49218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F7B688-BE49-E25C-77D9-CCCACD1706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/>
              <a:t>Contribution of </a:t>
            </a:r>
            <a:r>
              <a:rPr lang="de-DE" dirty="0"/>
              <a:t>Project </a:t>
            </a:r>
            <a:r>
              <a:rPr lang="de-DE" dirty="0" smtClean="0"/>
              <a:t>CRAFT-OA</a:t>
            </a:r>
            <a:endParaRPr lang="x-none" dirty="0"/>
          </a:p>
          <a:p>
            <a:endParaRPr lang="x-non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85BE55-A8F5-B7EB-485D-AF18E21850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15| 01 6 2023 by Margo Bargheer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263284F6-97AD-6571-5647-73F60AAF9A77}"/>
              </a:ext>
            </a:extLst>
          </p:cNvPr>
          <p:cNvSpPr txBox="1">
            <a:spLocks/>
          </p:cNvSpPr>
          <p:nvPr/>
        </p:nvSpPr>
        <p:spPr>
          <a:xfrm>
            <a:off x="1721742" y="1528113"/>
            <a:ext cx="5538868" cy="472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500" spc="0" baseline="0">
                <a:solidFill>
                  <a:schemeClr val="tx1"/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Enabling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smaller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journals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indexed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in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widest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range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data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aggregations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Clear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technical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standards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a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roadmap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technical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maturity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,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interoperability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sustainability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Living Handbook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journal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platform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operation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two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summer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schools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for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journal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managers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with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reusable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curriculum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Building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networks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IPSPs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Diamond Discovery Hub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enhance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visibility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recognition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Diamond Open Access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content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,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journals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,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platforms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and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service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provider</a:t>
            </a:r>
            <a:endParaRPr lang="de-DE" sz="1800" dirty="0" smtClean="0">
              <a:solidFill>
                <a:srgbClr val="9A2658"/>
              </a:solidFill>
              <a:latin typeface="Franklin Gothic Demi Cond" panose="020B07060304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Onboarding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of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Diamond Open Access IPSPs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into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the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EOSC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Building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the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Diamond Open Access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capacity</a:t>
            </a:r>
            <a:r>
              <a:rPr lang="de-DE" sz="1800" dirty="0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 </a:t>
            </a:r>
            <a:r>
              <a:rPr lang="de-DE" sz="1800" dirty="0" err="1" smtClean="0">
                <a:solidFill>
                  <a:srgbClr val="9A2658"/>
                </a:solidFill>
                <a:latin typeface="Franklin Gothic Demi Cond" panose="020B0706030402020204" pitchFamily="34" charset="0"/>
              </a:rPr>
              <a:t>centre</a:t>
            </a:r>
            <a:endParaRPr lang="de-DE" sz="1800" dirty="0">
              <a:solidFill>
                <a:srgbClr val="9A2658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26863" r="3079" b="11836"/>
          <a:stretch/>
        </p:blipFill>
        <p:spPr>
          <a:xfrm>
            <a:off x="7985091" y="2215262"/>
            <a:ext cx="3929405" cy="20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E33610-ECF1-D75D-D2A8-4F40BDF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0C05E5-DBE8-7782-1A13-563D509EBF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 smtClean="0"/>
              <a:t>14 </a:t>
            </a:r>
            <a:r>
              <a:rPr lang="nl-NL" dirty="0"/>
              <a:t>| </a:t>
            </a:r>
            <a:r>
              <a:rPr lang="nl-NL" dirty="0" smtClean="0"/>
              <a:t>06 </a:t>
            </a:r>
            <a:r>
              <a:rPr lang="nl-NL" dirty="0"/>
              <a:t>| </a:t>
            </a:r>
            <a:r>
              <a:rPr lang="nl-NL" dirty="0" smtClean="0"/>
              <a:t>2023 </a:t>
            </a:r>
            <a:r>
              <a:rPr lang="nl-NL" dirty="0"/>
              <a:t>by </a:t>
            </a:r>
            <a:r>
              <a:rPr lang="nl-NL" dirty="0" smtClean="0"/>
              <a:t>Margo Bargheer</a:t>
            </a:r>
            <a:endParaRPr lang="nl-NL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5"/>
          </p:nvPr>
        </p:nvSpPr>
        <p:spPr>
          <a:xfrm>
            <a:off x="647262" y="1404849"/>
            <a:ext cx="6075889" cy="43825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dirty="0" smtClean="0">
                <a:solidFill>
                  <a:srgbClr val="9A2658"/>
                </a:solidFill>
              </a:rPr>
              <a:t>Partners </a:t>
            </a:r>
            <a:r>
              <a:rPr lang="de-DE" b="1" dirty="0" err="1" smtClean="0">
                <a:solidFill>
                  <a:srgbClr val="9A2658"/>
                </a:solidFill>
              </a:rPr>
              <a:t>of</a:t>
            </a:r>
            <a:r>
              <a:rPr lang="de-DE" b="1" dirty="0" smtClean="0">
                <a:solidFill>
                  <a:srgbClr val="9A2658"/>
                </a:solidFill>
              </a:rPr>
              <a:t> </a:t>
            </a:r>
            <a:r>
              <a:rPr lang="de-DE" b="1" dirty="0" err="1" smtClean="0">
                <a:solidFill>
                  <a:srgbClr val="9A2658"/>
                </a:solidFill>
              </a:rPr>
              <a:t>the</a:t>
            </a:r>
            <a:r>
              <a:rPr lang="de-DE" b="1" dirty="0" smtClean="0">
                <a:solidFill>
                  <a:srgbClr val="9A2658"/>
                </a:solidFill>
              </a:rPr>
              <a:t> </a:t>
            </a:r>
            <a:r>
              <a:rPr lang="de-DE" b="1" dirty="0" err="1" smtClean="0">
                <a:solidFill>
                  <a:srgbClr val="9A2658"/>
                </a:solidFill>
              </a:rPr>
              <a:t>Consortium</a:t>
            </a:r>
            <a:endParaRPr lang="de-DE" b="1" dirty="0" smtClean="0">
              <a:solidFill>
                <a:srgbClr val="9A2658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OpenAIRE</a:t>
            </a:r>
            <a:r>
              <a:rPr lang="de-DE" dirty="0" smtClean="0"/>
              <a:t> AMKE (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, </a:t>
            </a:r>
            <a:r>
              <a:rPr lang="de-DE" dirty="0" err="1" smtClean="0"/>
              <a:t>tools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enhancement</a:t>
            </a:r>
            <a:r>
              <a:rPr lang="de-DE" dirty="0" smtClean="0"/>
              <a:t>, EOSC </a:t>
            </a:r>
            <a:r>
              <a:rPr lang="de-DE" dirty="0" err="1" smtClean="0"/>
              <a:t>onboarding</a:t>
            </a:r>
            <a:r>
              <a:rPr lang="de-DE" dirty="0" smtClean="0"/>
              <a:t>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CoalitionS</a:t>
            </a:r>
            <a:r>
              <a:rPr lang="de-DE" dirty="0" smtClean="0"/>
              <a:t> (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, </a:t>
            </a:r>
            <a:r>
              <a:rPr lang="de-DE" dirty="0" err="1" smtClean="0"/>
              <a:t>PlanS</a:t>
            </a:r>
            <a:r>
              <a:rPr lang="de-DE" dirty="0"/>
              <a:t>)</a:t>
            </a:r>
            <a:endParaRPr lang="de-DE" dirty="0" smtClean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Directory </a:t>
            </a:r>
            <a:r>
              <a:rPr lang="de-DE" dirty="0" err="1" smtClean="0"/>
              <a:t>of</a:t>
            </a:r>
            <a:r>
              <a:rPr lang="de-DE" dirty="0" smtClean="0"/>
              <a:t> Open Access Journals (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publishing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OPERAS AISBL (</a:t>
            </a:r>
            <a:r>
              <a:rPr lang="de-DE" dirty="0" err="1" smtClean="0"/>
              <a:t>sustainability</a:t>
            </a:r>
            <a:r>
              <a:rPr lang="de-DE" dirty="0" smtClean="0"/>
              <a:t>,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HSS </a:t>
            </a:r>
            <a:r>
              <a:rPr lang="de-DE" dirty="0" err="1" smtClean="0"/>
              <a:t>communities</a:t>
            </a:r>
            <a:r>
              <a:rPr lang="de-DE" dirty="0" smtClean="0"/>
              <a:t>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EGI (AAI </a:t>
            </a:r>
            <a:r>
              <a:rPr lang="de-DE" dirty="0" err="1" smtClean="0"/>
              <a:t>infrastructure</a:t>
            </a:r>
            <a:r>
              <a:rPr lang="de-DE" dirty="0" smtClean="0"/>
              <a:t>, EOSC </a:t>
            </a:r>
            <a:r>
              <a:rPr lang="de-DE" dirty="0" err="1" smtClean="0"/>
              <a:t>onboarding</a:t>
            </a:r>
            <a:r>
              <a:rPr lang="de-DE" dirty="0" smtClean="0"/>
              <a:t>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European University Presses (</a:t>
            </a:r>
            <a:r>
              <a:rPr lang="de-DE" dirty="0" err="1" smtClean="0"/>
              <a:t>scholarly</a:t>
            </a:r>
            <a:r>
              <a:rPr lang="de-DE" dirty="0" smtClean="0"/>
              <a:t> </a:t>
            </a:r>
            <a:r>
              <a:rPr lang="de-DE" dirty="0" err="1" smtClean="0"/>
              <a:t>communities</a:t>
            </a:r>
            <a:r>
              <a:rPr lang="de-DE" dirty="0" smtClean="0"/>
              <a:t>, </a:t>
            </a:r>
            <a:r>
              <a:rPr lang="de-DE" dirty="0" err="1" smtClean="0"/>
              <a:t>networking</a:t>
            </a:r>
            <a:r>
              <a:rPr lang="de-DE" dirty="0" smtClean="0"/>
              <a:t> </a:t>
            </a:r>
            <a:r>
              <a:rPr lang="de-DE" dirty="0" err="1" smtClean="0"/>
              <a:t>editors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publishers</a:t>
            </a:r>
            <a:endParaRPr lang="de-DE" dirty="0" smtClean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EOSC </a:t>
            </a:r>
            <a:r>
              <a:rPr lang="de-DE" dirty="0" err="1" smtClean="0"/>
              <a:t>Association</a:t>
            </a:r>
            <a:endParaRPr lang="de-DE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b="1" dirty="0" err="1">
                <a:solidFill>
                  <a:srgbClr val="9A2658"/>
                </a:solidFill>
              </a:rPr>
              <a:t>Representatives</a:t>
            </a:r>
            <a:r>
              <a:rPr lang="de-DE" b="1" dirty="0">
                <a:solidFill>
                  <a:srgbClr val="9A2658"/>
                </a:solidFill>
              </a:rPr>
              <a:t> in </a:t>
            </a:r>
            <a:r>
              <a:rPr lang="de-DE" b="1" dirty="0" err="1">
                <a:solidFill>
                  <a:srgbClr val="9A2658"/>
                </a:solidFill>
              </a:rPr>
              <a:t>the</a:t>
            </a:r>
            <a:r>
              <a:rPr lang="de-DE" b="1" dirty="0">
                <a:solidFill>
                  <a:srgbClr val="9A2658"/>
                </a:solidFill>
              </a:rPr>
              <a:t> </a:t>
            </a:r>
            <a:r>
              <a:rPr lang="de-DE" b="1" dirty="0" err="1">
                <a:solidFill>
                  <a:srgbClr val="9A2658"/>
                </a:solidFill>
              </a:rPr>
              <a:t>joint</a:t>
            </a:r>
            <a:r>
              <a:rPr lang="de-DE" b="1" dirty="0">
                <a:solidFill>
                  <a:srgbClr val="9A2658"/>
                </a:solidFill>
              </a:rPr>
              <a:t> </a:t>
            </a:r>
            <a:r>
              <a:rPr lang="de-DE" b="1" dirty="0" err="1">
                <a:solidFill>
                  <a:srgbClr val="9A2658"/>
                </a:solidFill>
              </a:rPr>
              <a:t>advisory</a:t>
            </a:r>
            <a:r>
              <a:rPr lang="de-DE" b="1" dirty="0">
                <a:solidFill>
                  <a:srgbClr val="9A2658"/>
                </a:solidFill>
              </a:rPr>
              <a:t> </a:t>
            </a:r>
            <a:r>
              <a:rPr lang="de-DE" b="1" dirty="0" err="1">
                <a:solidFill>
                  <a:srgbClr val="9A2658"/>
                </a:solidFill>
              </a:rPr>
              <a:t>board</a:t>
            </a:r>
            <a:r>
              <a:rPr lang="de-DE" b="1" dirty="0">
                <a:solidFill>
                  <a:srgbClr val="9A2658"/>
                </a:solidFill>
              </a:rPr>
              <a:t>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PKP (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OJS,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Lyrasis</a:t>
            </a:r>
            <a:r>
              <a:rPr lang="de-DE" dirty="0"/>
              <a:t> (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Dspace</a:t>
            </a:r>
            <a:r>
              <a:rPr lang="de-DE" dirty="0"/>
              <a:t>,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 smtClean="0"/>
              <a:t>building</a:t>
            </a:r>
            <a:endParaRPr lang="de-DE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b="1" dirty="0">
                <a:solidFill>
                  <a:srgbClr val="9A2658"/>
                </a:solidFill>
              </a:rPr>
              <a:t>Sister </a:t>
            </a:r>
            <a:r>
              <a:rPr lang="de-DE" b="1" dirty="0" err="1">
                <a:solidFill>
                  <a:srgbClr val="9A2658"/>
                </a:solidFill>
              </a:rPr>
              <a:t>projects</a:t>
            </a:r>
            <a:r>
              <a:rPr lang="de-DE" b="1" dirty="0">
                <a:solidFill>
                  <a:srgbClr val="9A2658"/>
                </a:solidFill>
              </a:rPr>
              <a:t>  </a:t>
            </a:r>
            <a:r>
              <a:rPr lang="de-DE" b="1" dirty="0" err="1">
                <a:solidFill>
                  <a:srgbClr val="9A2658"/>
                </a:solidFill>
              </a:rPr>
              <a:t>and</a:t>
            </a:r>
            <a:r>
              <a:rPr lang="de-DE" b="1" dirty="0">
                <a:solidFill>
                  <a:srgbClr val="9A2658"/>
                </a:solidFill>
              </a:rPr>
              <a:t> initiatives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Project DIAMAS – </a:t>
            </a:r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Open Access Publishing Models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Advance</a:t>
            </a:r>
            <a:r>
              <a:rPr lang="de-DE" dirty="0"/>
              <a:t> </a:t>
            </a:r>
            <a:r>
              <a:rPr lang="de-DE" dirty="0" err="1"/>
              <a:t>Scholarly</a:t>
            </a:r>
            <a:r>
              <a:rPr lang="de-DE" dirty="0"/>
              <a:t> Communication, </a:t>
            </a:r>
            <a:r>
              <a:rPr lang="de-DE" dirty="0" err="1"/>
              <a:t>with</a:t>
            </a:r>
            <a:r>
              <a:rPr lang="de-DE" dirty="0"/>
              <a:t> EQSIP - Extensible Quality Standard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Publishing</a:t>
            </a:r>
            <a:r>
              <a:rPr lang="de-DE" dirty="0" smtClean="0"/>
              <a:t>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Project PALOMERA</a:t>
            </a:r>
            <a:r>
              <a:rPr lang="en-GB" dirty="0" smtClean="0"/>
              <a:t>– </a:t>
            </a:r>
            <a:r>
              <a:rPr lang="en-GB" dirty="0"/>
              <a:t>Policy Alignment of Open Access Monographs in the European Research Area</a:t>
            </a:r>
            <a:r>
              <a:rPr lang="de-DE" dirty="0" smtClean="0"/>
              <a:t>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en-GB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2874" b="8293"/>
          <a:stretch/>
        </p:blipFill>
        <p:spPr bwMode="auto">
          <a:xfrm>
            <a:off x="7118936" y="137554"/>
            <a:ext cx="5073064" cy="621879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34315" y="4988775"/>
            <a:ext cx="635943" cy="6353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BB88A6-0636-22B7-7E9D-E6798F3C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35633"/>
            <a:ext cx="11240491" cy="603887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CRAFT-OA </a:t>
            </a:r>
            <a:r>
              <a:rPr lang="de-DE" dirty="0" err="1" smtClean="0"/>
              <a:t>collaborates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aligns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x-none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66" y="137554"/>
            <a:ext cx="1629556" cy="4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64179" r="56365" b="22202"/>
          <a:stretch/>
        </p:blipFill>
        <p:spPr bwMode="auto">
          <a:xfrm>
            <a:off x="2158536" y="6094026"/>
            <a:ext cx="4114800" cy="7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04654E-AF1A-310F-C257-7D83602D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35633"/>
            <a:ext cx="11240491" cy="603887"/>
          </a:xfrm>
          <a:solidFill>
            <a:schemeClr val="bg1"/>
          </a:solidFill>
        </p:spPr>
        <p:txBody>
          <a:bodyPr/>
          <a:lstStyle/>
          <a:p>
            <a:r>
              <a:rPr lang="en-IE" dirty="0" smtClean="0"/>
              <a:t>Vision? Making Institutional Diamond Open Access a default!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8383C5-1D76-5755-41BB-51EC70AB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595-6856-9B4E-BECB-F9B7E4876AE1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52177E-4EDB-5254-9FDF-DA53E90276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15| 01 6 2023 by Margo Bargheer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2151123" y="3004117"/>
            <a:ext cx="8750687" cy="3853883"/>
            <a:chOff x="311426" y="2355848"/>
            <a:chExt cx="8750687" cy="38538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rcRect l="6057" r="2766"/>
            <a:stretch/>
          </p:blipFill>
          <p:spPr bwMode="auto">
            <a:xfrm>
              <a:off x="4421310" y="2548313"/>
              <a:ext cx="4640803" cy="2656251"/>
            </a:xfrm>
            <a:prstGeom prst="rect">
              <a:avLst/>
            </a:prstGeom>
          </p:spPr>
        </p:pic>
        <p:sp>
          <p:nvSpPr>
            <p:cNvPr id="9" name="Freihandform 8"/>
            <p:cNvSpPr/>
            <p:nvPr/>
          </p:nvSpPr>
          <p:spPr bwMode="auto">
            <a:xfrm>
              <a:off x="4512174" y="4390170"/>
              <a:ext cx="1367338" cy="46426"/>
            </a:xfrm>
            <a:custGeom>
              <a:avLst/>
              <a:gdLst/>
              <a:ahLst/>
              <a:cxnLst/>
              <a:rect l="l" t="t" r="r" b="b"/>
              <a:pathLst>
                <a:path w="43200" h="43200" fill="none" extrusionOk="0">
                  <a:moveTo>
                    <a:pt x="0" y="43200"/>
                  </a:moveTo>
                  <a:cubicBezTo>
                    <a:pt x="1114" y="34560"/>
                    <a:pt x="3344" y="8640"/>
                    <a:pt x="4459" y="0"/>
                  </a:cubicBezTo>
                  <a:cubicBezTo>
                    <a:pt x="5574" y="0"/>
                    <a:pt x="6689" y="0"/>
                    <a:pt x="7803" y="17280"/>
                  </a:cubicBezTo>
                  <a:cubicBezTo>
                    <a:pt x="9197" y="25920"/>
                    <a:pt x="10312" y="25920"/>
                    <a:pt x="11427" y="25920"/>
                  </a:cubicBezTo>
                  <a:cubicBezTo>
                    <a:pt x="12541" y="25920"/>
                    <a:pt x="13656" y="17280"/>
                    <a:pt x="14771" y="17280"/>
                  </a:cubicBezTo>
                  <a:cubicBezTo>
                    <a:pt x="16165" y="17280"/>
                    <a:pt x="17280" y="17280"/>
                    <a:pt x="18394" y="17280"/>
                  </a:cubicBezTo>
                  <a:cubicBezTo>
                    <a:pt x="19509" y="17280"/>
                    <a:pt x="20624" y="17280"/>
                    <a:pt x="21739" y="25920"/>
                  </a:cubicBezTo>
                  <a:cubicBezTo>
                    <a:pt x="23969" y="43200"/>
                    <a:pt x="25083" y="43200"/>
                    <a:pt x="27592" y="34560"/>
                  </a:cubicBezTo>
                  <a:cubicBezTo>
                    <a:pt x="31215" y="17280"/>
                    <a:pt x="33166" y="8640"/>
                    <a:pt x="34281" y="8640"/>
                  </a:cubicBezTo>
                  <a:cubicBezTo>
                    <a:pt x="36232" y="8640"/>
                    <a:pt x="37347" y="8640"/>
                    <a:pt x="38461" y="8640"/>
                  </a:cubicBezTo>
                  <a:cubicBezTo>
                    <a:pt x="39576" y="17280"/>
                    <a:pt x="40970" y="17280"/>
                    <a:pt x="42085" y="17280"/>
                  </a:cubicBezTo>
                  <a:lnTo>
                    <a:pt x="43200" y="1728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ihandform 9"/>
            <p:cNvSpPr/>
            <p:nvPr/>
          </p:nvSpPr>
          <p:spPr bwMode="auto">
            <a:xfrm>
              <a:off x="4512174" y="5059482"/>
              <a:ext cx="3863832" cy="46426"/>
            </a:xfrm>
            <a:custGeom>
              <a:avLst/>
              <a:gdLst/>
              <a:ahLst/>
              <a:cxnLst/>
              <a:rect l="l" t="t" r="r" b="b"/>
              <a:pathLst>
                <a:path w="43200" h="43200" fill="none" extrusionOk="0">
                  <a:moveTo>
                    <a:pt x="0" y="16799"/>
                  </a:moveTo>
                  <a:cubicBezTo>
                    <a:pt x="394" y="16799"/>
                    <a:pt x="789" y="19199"/>
                    <a:pt x="1282" y="21600"/>
                  </a:cubicBezTo>
                  <a:cubicBezTo>
                    <a:pt x="1775" y="24000"/>
                    <a:pt x="2268" y="26400"/>
                    <a:pt x="2663" y="26400"/>
                  </a:cubicBezTo>
                  <a:cubicBezTo>
                    <a:pt x="3057" y="28800"/>
                    <a:pt x="3649" y="31200"/>
                    <a:pt x="4043" y="31200"/>
                  </a:cubicBezTo>
                  <a:cubicBezTo>
                    <a:pt x="4438" y="33600"/>
                    <a:pt x="4931" y="36000"/>
                    <a:pt x="5523" y="40800"/>
                  </a:cubicBezTo>
                  <a:cubicBezTo>
                    <a:pt x="5917" y="43200"/>
                    <a:pt x="6608" y="43200"/>
                    <a:pt x="7101" y="43200"/>
                  </a:cubicBezTo>
                  <a:cubicBezTo>
                    <a:pt x="7693" y="40800"/>
                    <a:pt x="8087" y="40800"/>
                    <a:pt x="8482" y="38400"/>
                  </a:cubicBezTo>
                  <a:cubicBezTo>
                    <a:pt x="9172" y="36000"/>
                    <a:pt x="9764" y="31200"/>
                    <a:pt x="10356" y="28800"/>
                  </a:cubicBezTo>
                  <a:cubicBezTo>
                    <a:pt x="10849" y="28800"/>
                    <a:pt x="11243" y="28800"/>
                    <a:pt x="11638" y="28800"/>
                  </a:cubicBezTo>
                  <a:cubicBezTo>
                    <a:pt x="12131" y="26400"/>
                    <a:pt x="12723" y="24000"/>
                    <a:pt x="13117" y="24000"/>
                  </a:cubicBezTo>
                  <a:cubicBezTo>
                    <a:pt x="13512" y="19199"/>
                    <a:pt x="14498" y="11999"/>
                    <a:pt x="15583" y="7199"/>
                  </a:cubicBezTo>
                  <a:cubicBezTo>
                    <a:pt x="16273" y="4799"/>
                    <a:pt x="16668" y="2400"/>
                    <a:pt x="17161" y="0"/>
                  </a:cubicBezTo>
                  <a:cubicBezTo>
                    <a:pt x="17556" y="0"/>
                    <a:pt x="18049" y="0"/>
                    <a:pt x="18739" y="0"/>
                  </a:cubicBezTo>
                  <a:cubicBezTo>
                    <a:pt x="19430" y="7199"/>
                    <a:pt x="20219" y="7199"/>
                    <a:pt x="20909" y="11999"/>
                  </a:cubicBezTo>
                  <a:cubicBezTo>
                    <a:pt x="21304" y="14399"/>
                    <a:pt x="21797" y="16799"/>
                    <a:pt x="22586" y="24000"/>
                  </a:cubicBezTo>
                  <a:cubicBezTo>
                    <a:pt x="23079" y="24000"/>
                    <a:pt x="23769" y="26400"/>
                    <a:pt x="24756" y="26400"/>
                  </a:cubicBezTo>
                  <a:cubicBezTo>
                    <a:pt x="25347" y="26400"/>
                    <a:pt x="25742" y="26400"/>
                    <a:pt x="26334" y="26400"/>
                  </a:cubicBezTo>
                  <a:cubicBezTo>
                    <a:pt x="27419" y="24000"/>
                    <a:pt x="28208" y="21600"/>
                    <a:pt x="28701" y="16799"/>
                  </a:cubicBezTo>
                  <a:cubicBezTo>
                    <a:pt x="29391" y="14399"/>
                    <a:pt x="29983" y="11999"/>
                    <a:pt x="30378" y="11999"/>
                  </a:cubicBezTo>
                  <a:cubicBezTo>
                    <a:pt x="30969" y="11999"/>
                    <a:pt x="31561" y="11999"/>
                    <a:pt x="32646" y="11999"/>
                  </a:cubicBezTo>
                  <a:cubicBezTo>
                    <a:pt x="33534" y="11999"/>
                    <a:pt x="34619" y="14399"/>
                    <a:pt x="35013" y="14399"/>
                  </a:cubicBezTo>
                  <a:cubicBezTo>
                    <a:pt x="35408" y="16799"/>
                    <a:pt x="36000" y="19199"/>
                    <a:pt x="36887" y="19199"/>
                  </a:cubicBezTo>
                  <a:cubicBezTo>
                    <a:pt x="37578" y="19199"/>
                    <a:pt x="37972" y="19199"/>
                    <a:pt x="38367" y="19199"/>
                  </a:cubicBezTo>
                  <a:cubicBezTo>
                    <a:pt x="39057" y="24000"/>
                    <a:pt x="39452" y="26400"/>
                    <a:pt x="39945" y="26400"/>
                  </a:cubicBezTo>
                  <a:cubicBezTo>
                    <a:pt x="40339" y="26400"/>
                    <a:pt x="40832" y="26400"/>
                    <a:pt x="41326" y="28800"/>
                  </a:cubicBezTo>
                  <a:cubicBezTo>
                    <a:pt x="41720" y="31200"/>
                    <a:pt x="42312" y="31200"/>
                    <a:pt x="42706" y="31200"/>
                  </a:cubicBezTo>
                  <a:lnTo>
                    <a:pt x="43200" y="2880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/>
            <a:srcRect b="10455"/>
            <a:stretch/>
          </p:blipFill>
          <p:spPr bwMode="auto">
            <a:xfrm>
              <a:off x="311426" y="2355848"/>
              <a:ext cx="4094332" cy="3853883"/>
            </a:xfrm>
            <a:prstGeom prst="rect">
              <a:avLst/>
            </a:prstGeom>
            <a:ln w="6349">
              <a:solidFill>
                <a:schemeClr val="bg1">
                  <a:lumMod val="74901"/>
                </a:schemeClr>
              </a:solidFill>
              <a:prstDash val="solid"/>
            </a:ln>
          </p:spPr>
        </p:pic>
        <p:sp>
          <p:nvSpPr>
            <p:cNvPr id="12" name="Freihandform 11"/>
            <p:cNvSpPr/>
            <p:nvPr/>
          </p:nvSpPr>
          <p:spPr bwMode="auto">
            <a:xfrm>
              <a:off x="6058042" y="3200494"/>
              <a:ext cx="2656211" cy="46426"/>
            </a:xfrm>
            <a:custGeom>
              <a:avLst/>
              <a:gdLst/>
              <a:ahLst/>
              <a:cxnLst/>
              <a:rect l="l" t="t" r="r" b="b"/>
              <a:pathLst>
                <a:path w="43200" h="43200" fill="none" extrusionOk="0">
                  <a:moveTo>
                    <a:pt x="0" y="43200"/>
                  </a:moveTo>
                  <a:cubicBezTo>
                    <a:pt x="1114" y="34560"/>
                    <a:pt x="3344" y="8640"/>
                    <a:pt x="4459" y="0"/>
                  </a:cubicBezTo>
                  <a:cubicBezTo>
                    <a:pt x="5574" y="0"/>
                    <a:pt x="6689" y="0"/>
                    <a:pt x="7803" y="17280"/>
                  </a:cubicBezTo>
                  <a:cubicBezTo>
                    <a:pt x="9197" y="25920"/>
                    <a:pt x="10312" y="25920"/>
                    <a:pt x="11427" y="25920"/>
                  </a:cubicBezTo>
                  <a:cubicBezTo>
                    <a:pt x="12541" y="25920"/>
                    <a:pt x="13656" y="17280"/>
                    <a:pt x="14771" y="17280"/>
                  </a:cubicBezTo>
                  <a:cubicBezTo>
                    <a:pt x="16165" y="17280"/>
                    <a:pt x="17280" y="17280"/>
                    <a:pt x="18394" y="17280"/>
                  </a:cubicBezTo>
                  <a:cubicBezTo>
                    <a:pt x="19509" y="17280"/>
                    <a:pt x="20624" y="17280"/>
                    <a:pt x="21739" y="25920"/>
                  </a:cubicBezTo>
                  <a:cubicBezTo>
                    <a:pt x="23969" y="43200"/>
                    <a:pt x="25083" y="43200"/>
                    <a:pt x="27592" y="34560"/>
                  </a:cubicBezTo>
                  <a:cubicBezTo>
                    <a:pt x="31215" y="17280"/>
                    <a:pt x="33166" y="8640"/>
                    <a:pt x="34281" y="8640"/>
                  </a:cubicBezTo>
                  <a:cubicBezTo>
                    <a:pt x="36232" y="8640"/>
                    <a:pt x="37347" y="8640"/>
                    <a:pt x="38461" y="8640"/>
                  </a:cubicBezTo>
                  <a:cubicBezTo>
                    <a:pt x="39576" y="17280"/>
                    <a:pt x="40970" y="17280"/>
                    <a:pt x="42085" y="17280"/>
                  </a:cubicBezTo>
                  <a:lnTo>
                    <a:pt x="43200" y="17280"/>
                  </a:ln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3ED46473-65E1-5C70-8D40-40E69E33E1C5}"/>
              </a:ext>
            </a:extLst>
          </p:cNvPr>
          <p:cNvSpPr txBox="1">
            <a:spLocks/>
          </p:cNvSpPr>
          <p:nvPr/>
        </p:nvSpPr>
        <p:spPr>
          <a:xfrm>
            <a:off x="1721741" y="1268760"/>
            <a:ext cx="9830176" cy="211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i="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9A2658"/>
                </a:solidFill>
              </a:rPr>
              <a:t>Creating</a:t>
            </a:r>
            <a:r>
              <a:rPr lang="de-DE" dirty="0" smtClean="0">
                <a:solidFill>
                  <a:srgbClr val="9A2658"/>
                </a:solidFill>
              </a:rPr>
              <a:t> a </a:t>
            </a:r>
            <a:r>
              <a:rPr lang="de-DE" dirty="0" err="1" smtClean="0">
                <a:solidFill>
                  <a:srgbClr val="9A2658"/>
                </a:solidFill>
              </a:rPr>
              <a:t>trusted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and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federated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system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for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scholarly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publishing</a:t>
            </a:r>
            <a:r>
              <a:rPr lang="de-DE" dirty="0" smtClean="0">
                <a:solidFill>
                  <a:srgbClr val="9A2658"/>
                </a:solidFill>
              </a:rPr>
              <a:t>,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9A2658"/>
                </a:solidFill>
              </a:rPr>
              <a:t>sustainable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and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governed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by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science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itself</a:t>
            </a:r>
            <a:endParaRPr lang="de-DE" dirty="0" smtClean="0">
              <a:solidFill>
                <a:srgbClr val="9A2658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9A2658"/>
                </a:solidFill>
              </a:rPr>
              <a:t>Contributing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to</a:t>
            </a:r>
            <a:r>
              <a:rPr lang="de-DE" dirty="0" smtClean="0">
                <a:solidFill>
                  <a:srgbClr val="9A2658"/>
                </a:solidFill>
              </a:rPr>
              <a:t> open </a:t>
            </a:r>
            <a:r>
              <a:rPr lang="de-DE" dirty="0" err="1" smtClean="0">
                <a:solidFill>
                  <a:srgbClr val="9A2658"/>
                </a:solidFill>
              </a:rPr>
              <a:t>science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paradigms</a:t>
            </a:r>
            <a:r>
              <a:rPr lang="de-DE" dirty="0" smtClean="0">
                <a:solidFill>
                  <a:srgbClr val="9A2658"/>
                </a:solidFill>
              </a:rPr>
              <a:t>,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9A2658"/>
                </a:solidFill>
              </a:rPr>
              <a:t>Making FAIR </a:t>
            </a:r>
            <a:r>
              <a:rPr lang="de-DE" dirty="0" err="1" smtClean="0">
                <a:solidFill>
                  <a:srgbClr val="9A2658"/>
                </a:solidFill>
              </a:rPr>
              <a:t>the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default</a:t>
            </a:r>
            <a:r>
              <a:rPr lang="de-DE" dirty="0" smtClean="0">
                <a:solidFill>
                  <a:srgbClr val="9A2658"/>
                </a:solidFill>
              </a:rPr>
              <a:t> in open </a:t>
            </a:r>
            <a:r>
              <a:rPr lang="de-DE" dirty="0" err="1" smtClean="0">
                <a:solidFill>
                  <a:srgbClr val="9A2658"/>
                </a:solidFill>
              </a:rPr>
              <a:t>access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publishing</a:t>
            </a:r>
            <a:endParaRPr lang="de-DE" dirty="0" smtClean="0">
              <a:solidFill>
                <a:srgbClr val="9A2658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9A2658"/>
                </a:solidFill>
              </a:rPr>
              <a:t>Bringing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institutional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publishing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and</a:t>
            </a:r>
            <a:r>
              <a:rPr lang="de-DE" dirty="0" smtClean="0">
                <a:solidFill>
                  <a:srgbClr val="9A2658"/>
                </a:solidFill>
              </a:rPr>
              <a:t> HSS </a:t>
            </a:r>
            <a:r>
              <a:rPr lang="de-DE" dirty="0" err="1" smtClean="0">
                <a:solidFill>
                  <a:srgbClr val="9A2658"/>
                </a:solidFill>
              </a:rPr>
              <a:t>into</a:t>
            </a:r>
            <a:r>
              <a:rPr lang="de-DE" dirty="0" smtClean="0">
                <a:solidFill>
                  <a:srgbClr val="9A2658"/>
                </a:solidFill>
              </a:rPr>
              <a:t> </a:t>
            </a:r>
            <a:r>
              <a:rPr lang="de-DE" dirty="0" err="1" smtClean="0">
                <a:solidFill>
                  <a:srgbClr val="9A2658"/>
                </a:solidFill>
              </a:rPr>
              <a:t>the</a:t>
            </a:r>
            <a:r>
              <a:rPr lang="de-DE" dirty="0" smtClean="0">
                <a:solidFill>
                  <a:srgbClr val="9A2658"/>
                </a:solidFill>
              </a:rPr>
              <a:t> EOSC</a:t>
            </a:r>
          </a:p>
        </p:txBody>
      </p:sp>
    </p:spTree>
    <p:extLst>
      <p:ext uri="{BB962C8B-B14F-4D97-AF65-F5344CB8AC3E}">
        <p14:creationId xmlns:p14="http://schemas.microsoft.com/office/powerpoint/2010/main" val="5607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7" id="{B91C56FE-5A9B-C24A-AFFA-133FB1C68414}" vid="{5FCD33CA-DC53-7B43-958E-3CD65528C4D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4D142D-1B68-47E4-B408-6A65396036D2}"/>
</file>

<file path=customXml/itemProps2.xml><?xml version="1.0" encoding="utf-8"?>
<ds:datastoreItem xmlns:ds="http://schemas.openxmlformats.org/officeDocument/2006/customXml" ds:itemID="{1675059D-33B3-49CF-9D9A-0235F355A018}"/>
</file>

<file path=customXml/itemProps3.xml><?xml version="1.0" encoding="utf-8"?>
<ds:datastoreItem xmlns:ds="http://schemas.openxmlformats.org/officeDocument/2006/customXml" ds:itemID="{E7556E12-D1D4-47DC-935C-DA72D109B4DF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0</TotalTime>
  <Words>669</Words>
  <Application>Microsoft Office PowerPoint</Application>
  <PresentationFormat>Benutzerdefiniert</PresentationFormat>
  <Paragraphs>90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Kantoorthema</vt:lpstr>
      <vt:lpstr>CRAFT-OA</vt:lpstr>
      <vt:lpstr>CRAFT-OA</vt:lpstr>
      <vt:lpstr>Key Contributions to EOSC SRIA </vt:lpstr>
      <vt:lpstr>Key Contributions to EOSC SRIA </vt:lpstr>
      <vt:lpstr>Key Contributions to EOSC SRIA </vt:lpstr>
      <vt:lpstr>Key impacts and deliverables</vt:lpstr>
      <vt:lpstr>CRAFT-OA collaborates and aligns with</vt:lpstr>
      <vt:lpstr>Vision? Making Institutional Diamond Open Access a default!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 Gusenheimer</dc:creator>
  <cp:lastModifiedBy>Margo Bargheer</cp:lastModifiedBy>
  <cp:revision>28</cp:revision>
  <dcterms:created xsi:type="dcterms:W3CDTF">2023-06-05T12:30:30Z</dcterms:created>
  <dcterms:modified xsi:type="dcterms:W3CDTF">2023-06-15T05:46:21Z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2023-06-09T10:04:54Z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26090116-f8b9-4873-bd6a-93203bebac80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0x0101005C737CA0440CB947B17CA0D6EBAF2777</vt:lpwstr>
  </property>
  <property fmtid="{D5CDD505-2E9C-101B-9397-08002B2CF9AE}" pid="10" name="Order">
    <vt:r8>436300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