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63" r:id="rId3"/>
    <p:sldId id="260" r:id="rId4"/>
    <p:sldId id="261" r:id="rId5"/>
    <p:sldId id="262"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6"/>
    <p:restoredTop sz="96405"/>
  </p:normalViewPr>
  <p:slideViewPr>
    <p:cSldViewPr snapToGrid="0" snapToObjects="1">
      <p:cViewPr varScale="1">
        <p:scale>
          <a:sx n="103" d="100"/>
          <a:sy n="103" d="100"/>
        </p:scale>
        <p:origin x="184" y="2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3BD50-DF1B-D14C-AFDA-9B3167AD3A48}" type="datetimeFigureOut">
              <a:rPr lang="nl-NL" smtClean="0"/>
              <a:t>14-06-2023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25721-C4BE-9640-9AC3-0C6434FE0F76}" type="slidenum">
              <a:rPr lang="nl-NL" smtClean="0"/>
              <a:t>‹nr.›</a:t>
            </a:fld>
            <a:endParaRPr lang="nl-NL"/>
          </a:p>
        </p:txBody>
      </p:sp>
    </p:spTree>
    <p:extLst>
      <p:ext uri="{BB962C8B-B14F-4D97-AF65-F5344CB8AC3E}">
        <p14:creationId xmlns:p14="http://schemas.microsoft.com/office/powerpoint/2010/main" val="38303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6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Here goes the subtitle</a:t>
            </a:r>
          </a:p>
        </p:txBody>
      </p:sp>
      <p:sp>
        <p:nvSpPr>
          <p:cNvPr id="4" name="Footer Placeholder 3">
            <a:extLst>
              <a:ext uri="{FF2B5EF4-FFF2-40B4-BE49-F238E27FC236}">
                <a16:creationId xmlns:a16="http://schemas.microsoft.com/office/drawing/2014/main" id="{E680ED38-AA7E-DCBC-3FF9-C229D96AE53B}"/>
              </a:ext>
            </a:extLst>
          </p:cNvPr>
          <p:cNvSpPr>
            <a:spLocks noGrp="1"/>
          </p:cNvSpPr>
          <p:nvPr>
            <p:ph type="ftr" sz="quarter" idx="10"/>
          </p:nvPr>
        </p:nvSpPr>
        <p:spPr>
          <a:xfrm>
            <a:off x="423013" y="6173787"/>
            <a:ext cx="4114800" cy="365125"/>
          </a:xfrm>
        </p:spPr>
        <p:txBody>
          <a:bodyPr/>
          <a:lstStyle>
            <a:lvl1pPr>
              <a:defRPr>
                <a:solidFill>
                  <a:schemeClr val="bg1"/>
                </a:solidFill>
              </a:defRPr>
            </a:lvl1pPr>
          </a:lstStyle>
          <a:p>
            <a:r>
              <a:rPr lang="nl-NL"/>
              <a:t>01 | 01 | 2022 by Author</a:t>
            </a:r>
            <a:endParaRPr lang="nl-NL" dirty="0"/>
          </a:p>
        </p:txBody>
      </p:sp>
    </p:spTree>
    <p:extLst>
      <p:ext uri="{BB962C8B-B14F-4D97-AF65-F5344CB8AC3E}">
        <p14:creationId xmlns:p14="http://schemas.microsoft.com/office/powerpoint/2010/main" val="335392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8" y="1570383"/>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‹nr.›</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Tree>
    <p:extLst>
      <p:ext uri="{BB962C8B-B14F-4D97-AF65-F5344CB8AC3E}">
        <p14:creationId xmlns:p14="http://schemas.microsoft.com/office/powerpoint/2010/main" val="93099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a:p>
            <a:pPr lvl="0"/>
            <a:endParaRPr lang="nl-NL" dirty="0"/>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dirty="0"/>
              <a:t>Insert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6954A490-193E-E7E7-692B-771ED26045AC}"/>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31FF53C9-60B4-F295-1222-39E0717E0014}"/>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‹nr.›</a:t>
            </a:fld>
            <a:endParaRPr lang="nl-NL" dirty="0"/>
          </a:p>
        </p:txBody>
      </p:sp>
    </p:spTree>
    <p:extLst>
      <p:ext uri="{BB962C8B-B14F-4D97-AF65-F5344CB8AC3E}">
        <p14:creationId xmlns:p14="http://schemas.microsoft.com/office/powerpoint/2010/main" val="108698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a:t>Insert Image  </a:t>
            </a:r>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9A53DB0E-862A-409E-ECA4-584E5036E5D6}"/>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5C1272FE-4131-48EB-6E8E-368644F522D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‹nr.›</a:t>
            </a:fld>
            <a:endParaRPr lang="nl-NL" dirty="0"/>
          </a:p>
        </p:txBody>
      </p:sp>
    </p:spTree>
    <p:extLst>
      <p:ext uri="{BB962C8B-B14F-4D97-AF65-F5344CB8AC3E}">
        <p14:creationId xmlns:p14="http://schemas.microsoft.com/office/powerpoint/2010/main" val="359808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6" name="Footer Placeholder 2">
            <a:extLst>
              <a:ext uri="{FF2B5EF4-FFF2-40B4-BE49-F238E27FC236}">
                <a16:creationId xmlns:a16="http://schemas.microsoft.com/office/drawing/2014/main" id="{54BB8B0B-76AF-DF95-7D44-C993B219FA0E}"/>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FBF33EF8-2365-726E-1E6B-3294A32543E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‹nr.›</a:t>
            </a:fld>
            <a:endParaRPr lang="nl-NL" dirty="0"/>
          </a:p>
        </p:txBody>
      </p:sp>
    </p:spTree>
    <p:extLst>
      <p:ext uri="{BB962C8B-B14F-4D97-AF65-F5344CB8AC3E}">
        <p14:creationId xmlns:p14="http://schemas.microsoft.com/office/powerpoint/2010/main" val="418524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Footer Placeholder 2">
            <a:extLst>
              <a:ext uri="{FF2B5EF4-FFF2-40B4-BE49-F238E27FC236}">
                <a16:creationId xmlns:a16="http://schemas.microsoft.com/office/drawing/2014/main" id="{76FE2DB8-521E-FDC5-730D-F627D33FC08D}"/>
              </a:ext>
            </a:extLst>
          </p:cNvPr>
          <p:cNvSpPr>
            <a:spLocks noGrp="1"/>
          </p:cNvSpPr>
          <p:nvPr>
            <p:ph type="ftr" sz="quarter" idx="16"/>
          </p:nvPr>
        </p:nvSpPr>
        <p:spPr>
          <a:xfrm>
            <a:off x="311426" y="6356350"/>
            <a:ext cx="4114800" cy="365125"/>
          </a:xfrm>
        </p:spPr>
        <p:txBody>
          <a:bodyPr/>
          <a:lstStyle>
            <a:lvl1pPr>
              <a:defRPr sz="1000">
                <a:solidFill>
                  <a:schemeClr val="bg1"/>
                </a:solidFill>
              </a:defRPr>
            </a:lvl1pPr>
          </a:lstStyle>
          <a:p>
            <a:r>
              <a:rPr lang="nl-NL"/>
              <a:t>01 | 01 | 2022 by Author</a:t>
            </a:r>
            <a:endParaRPr lang="nl-NL" dirty="0"/>
          </a:p>
        </p:txBody>
      </p:sp>
      <p:sp>
        <p:nvSpPr>
          <p:cNvPr id="4" name="Tijdelijke aanduiding voor dianummer 5">
            <a:extLst>
              <a:ext uri="{FF2B5EF4-FFF2-40B4-BE49-F238E27FC236}">
                <a16:creationId xmlns:a16="http://schemas.microsoft.com/office/drawing/2014/main" id="{EF0CB116-1CCE-93D4-0267-1AD8CF48D143}"/>
              </a:ext>
            </a:extLst>
          </p:cNvPr>
          <p:cNvSpPr>
            <a:spLocks noGrp="1"/>
          </p:cNvSpPr>
          <p:nvPr>
            <p:ph type="sldNum" sz="quarter" idx="12"/>
          </p:nvPr>
        </p:nvSpPr>
        <p:spPr>
          <a:xfrm>
            <a:off x="4737652" y="6439477"/>
            <a:ext cx="1289222" cy="198870"/>
          </a:xfrm>
          <a:prstGeom prst="rect">
            <a:avLst/>
          </a:prstGeom>
        </p:spPr>
        <p:txBody>
          <a:bodyPr/>
          <a:lstStyle>
            <a:lvl1pPr>
              <a:defRPr sz="900">
                <a:solidFill>
                  <a:srgbClr val="008691"/>
                </a:solidFill>
              </a:defRPr>
            </a:lvl1pPr>
          </a:lstStyle>
          <a:p>
            <a:fld id="{41814595-6856-9B4E-BECB-F9B7E4876AE1}" type="slidenum">
              <a:rPr lang="nl-NL" smtClean="0"/>
              <a:pPr/>
              <a:t>‹nr.›</a:t>
            </a:fld>
            <a:endParaRPr lang="nl-NL" dirty="0"/>
          </a:p>
        </p:txBody>
      </p:sp>
    </p:spTree>
    <p:extLst>
      <p:ext uri="{BB962C8B-B14F-4D97-AF65-F5344CB8AC3E}">
        <p14:creationId xmlns:p14="http://schemas.microsoft.com/office/powerpoint/2010/main" val="424783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5" name="Footer Placeholder 2">
            <a:extLst>
              <a:ext uri="{FF2B5EF4-FFF2-40B4-BE49-F238E27FC236}">
                <a16:creationId xmlns:a16="http://schemas.microsoft.com/office/drawing/2014/main" id="{EFF69F1B-2023-5CA3-335D-E4DE0B6D59DD}"/>
              </a:ext>
            </a:extLst>
          </p:cNvPr>
          <p:cNvSpPr>
            <a:spLocks noGrp="1"/>
          </p:cNvSpPr>
          <p:nvPr>
            <p:ph type="ftr" sz="quarter" idx="16"/>
          </p:nvPr>
        </p:nvSpPr>
        <p:spPr>
          <a:xfrm>
            <a:off x="6225209" y="6363216"/>
            <a:ext cx="4114800" cy="365125"/>
          </a:xfrm>
        </p:spPr>
        <p:txBody>
          <a:bodyPr/>
          <a:lstStyle>
            <a:lvl1pPr>
              <a:defRPr sz="1000">
                <a:solidFill>
                  <a:schemeClr val="bg1"/>
                </a:solidFill>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C9C461C2-EB7D-0C90-DDF2-1919EE8E971A}"/>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‹nr.›</a:t>
            </a:fld>
            <a:endParaRPr lang="nl-NL" dirty="0"/>
          </a:p>
        </p:txBody>
      </p:sp>
    </p:spTree>
    <p:extLst>
      <p:ext uri="{BB962C8B-B14F-4D97-AF65-F5344CB8AC3E}">
        <p14:creationId xmlns:p14="http://schemas.microsoft.com/office/powerpoint/2010/main" val="39670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31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838200" y="6361596"/>
            <a:ext cx="4114800" cy="365125"/>
          </a:xfrm>
          <a:prstGeom prst="rect">
            <a:avLst/>
          </a:prstGeom>
        </p:spPr>
        <p:txBody>
          <a:bodyPr vert="horz" lIns="91440" tIns="45720" rIns="91440" bIns="45720" rtlCol="0" anchor="ctr"/>
          <a:lstStyle>
            <a:lvl1pPr algn="l">
              <a:defRPr sz="1500" b="0" i="0">
                <a:solidFill>
                  <a:schemeClr val="tx1">
                    <a:tint val="75000"/>
                  </a:schemeClr>
                </a:solidFill>
                <a:latin typeface="Roboto Light" panose="02000000000000000000" pitchFamily="2" charset="0"/>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‹nr.›</a:t>
            </a:fld>
            <a:endParaRPr lang="nl-NL" dirty="0"/>
          </a:p>
        </p:txBody>
      </p:sp>
    </p:spTree>
    <p:extLst>
      <p:ext uri="{BB962C8B-B14F-4D97-AF65-F5344CB8AC3E}">
        <p14:creationId xmlns:p14="http://schemas.microsoft.com/office/powerpoint/2010/main" val="92198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5" r:id="rId4"/>
    <p:sldLayoutId id="2147483657" r:id="rId5"/>
    <p:sldLayoutId id="2147483666" r:id="rId6"/>
    <p:sldLayoutId id="2147483667" r:id="rId7"/>
    <p:sldLayoutId id="2147483651" r:id="rId8"/>
  </p:sldLayoutIdLst>
  <p:hf hdr="0" dt="0"/>
  <p:txStyles>
    <p:title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3284F6-97AD-6571-5647-73F60AAF9A77}"/>
              </a:ext>
            </a:extLst>
          </p:cNvPr>
          <p:cNvSpPr>
            <a:spLocks noGrp="1"/>
          </p:cNvSpPr>
          <p:nvPr>
            <p:ph sz="half" idx="15"/>
          </p:nvPr>
        </p:nvSpPr>
        <p:spPr>
          <a:xfrm>
            <a:off x="1721738" y="1570384"/>
            <a:ext cx="9830179" cy="1727988"/>
          </a:xfrm>
        </p:spPr>
        <p:txBody>
          <a:bodyPr>
            <a:normAutofit/>
          </a:bodyPr>
          <a:lstStyle/>
          <a:p>
            <a:r>
              <a:rPr lang="en-IE" dirty="0"/>
              <a:t>The </a:t>
            </a:r>
            <a:r>
              <a:rPr lang="en-IE" dirty="0" err="1"/>
              <a:t>AquaINFRA</a:t>
            </a:r>
            <a:r>
              <a:rPr lang="en-IE" dirty="0"/>
              <a:t> project started 1</a:t>
            </a:r>
            <a:r>
              <a:rPr lang="en-IE" baseline="30000" dirty="0"/>
              <a:t>st</a:t>
            </a:r>
            <a:r>
              <a:rPr lang="en-IE" dirty="0"/>
              <a:t> January 2023 and will run over 4 years</a:t>
            </a:r>
          </a:p>
          <a:p>
            <a:r>
              <a:rPr lang="en-IE" dirty="0"/>
              <a:t>The budget is 7.6 million € plus about 300,000 £ paid by UK Government to our UK partner</a:t>
            </a:r>
          </a:p>
          <a:p>
            <a:r>
              <a:rPr lang="en-IE" dirty="0"/>
              <a:t>The project coordinator is Aalborg University represented by professor Henning </a:t>
            </a:r>
            <a:r>
              <a:rPr lang="en-IE" dirty="0" err="1"/>
              <a:t>Sten</a:t>
            </a:r>
            <a:r>
              <a:rPr lang="en-IE" dirty="0"/>
              <a:t> Hansen</a:t>
            </a:r>
          </a:p>
          <a:p>
            <a:r>
              <a:rPr lang="en-IE" dirty="0"/>
              <a:t>The consortium consists of 19 regular partners and 3 associated partner including one from UK</a:t>
            </a:r>
            <a:endParaRPr lang="en-BE" dirty="0"/>
          </a:p>
        </p:txBody>
      </p:sp>
      <p:sp>
        <p:nvSpPr>
          <p:cNvPr id="3" name="Title 2">
            <a:extLst>
              <a:ext uri="{FF2B5EF4-FFF2-40B4-BE49-F238E27FC236}">
                <a16:creationId xmlns:a16="http://schemas.microsoft.com/office/drawing/2014/main" id="{874255D8-9302-CD54-3126-E0A61691FDDD}"/>
              </a:ext>
            </a:extLst>
          </p:cNvPr>
          <p:cNvSpPr>
            <a:spLocks noGrp="1"/>
          </p:cNvSpPr>
          <p:nvPr>
            <p:ph type="title"/>
          </p:nvPr>
        </p:nvSpPr>
        <p:spPr/>
        <p:txBody>
          <a:bodyPr/>
          <a:lstStyle/>
          <a:p>
            <a:r>
              <a:rPr lang="en-GB" dirty="0"/>
              <a:t>AquaINFRA</a:t>
            </a:r>
            <a:endParaRPr lang="en-BE" dirty="0"/>
          </a:p>
        </p:txBody>
      </p:sp>
      <p:sp>
        <p:nvSpPr>
          <p:cNvPr id="4" name="Slide Number Placeholder 3">
            <a:extLst>
              <a:ext uri="{FF2B5EF4-FFF2-40B4-BE49-F238E27FC236}">
                <a16:creationId xmlns:a16="http://schemas.microsoft.com/office/drawing/2014/main" id="{E94B4F27-F26D-3A73-2FBE-C738F67125CF}"/>
              </a:ext>
            </a:extLst>
          </p:cNvPr>
          <p:cNvSpPr>
            <a:spLocks noGrp="1"/>
          </p:cNvSpPr>
          <p:nvPr>
            <p:ph type="sldNum" sz="quarter" idx="12"/>
          </p:nvPr>
        </p:nvSpPr>
        <p:spPr/>
        <p:txBody>
          <a:bodyPr/>
          <a:lstStyle/>
          <a:p>
            <a:fld id="{41814595-6856-9B4E-BECB-F9B7E4876AE1}" type="slidenum">
              <a:rPr lang="nl-NL" smtClean="0"/>
              <a:pPr/>
              <a:t>1</a:t>
            </a:fld>
            <a:endParaRPr lang="nl-NL" dirty="0"/>
          </a:p>
        </p:txBody>
      </p:sp>
      <p:sp>
        <p:nvSpPr>
          <p:cNvPr id="5" name="Text Placeholder 4">
            <a:extLst>
              <a:ext uri="{FF2B5EF4-FFF2-40B4-BE49-F238E27FC236}">
                <a16:creationId xmlns:a16="http://schemas.microsoft.com/office/drawing/2014/main" id="{A75EDFD4-036A-80A0-95A2-57FA4C9DED12}"/>
              </a:ext>
            </a:extLst>
          </p:cNvPr>
          <p:cNvSpPr>
            <a:spLocks noGrp="1"/>
          </p:cNvSpPr>
          <p:nvPr>
            <p:ph type="body" sz="quarter" idx="14"/>
          </p:nvPr>
        </p:nvSpPr>
        <p:spPr/>
        <p:txBody>
          <a:bodyPr/>
          <a:lstStyle/>
          <a:p>
            <a:r>
              <a:rPr lang="en-BE" dirty="0"/>
              <a:t>In a Nutshell</a:t>
            </a:r>
          </a:p>
        </p:txBody>
      </p:sp>
      <p:sp>
        <p:nvSpPr>
          <p:cNvPr id="6" name="Footer Placeholder 5">
            <a:extLst>
              <a:ext uri="{FF2B5EF4-FFF2-40B4-BE49-F238E27FC236}">
                <a16:creationId xmlns:a16="http://schemas.microsoft.com/office/drawing/2014/main" id="{5FBFC920-A273-02F4-3F00-74ECEBE6178B}"/>
              </a:ext>
            </a:extLst>
          </p:cNvPr>
          <p:cNvSpPr>
            <a:spLocks noGrp="1"/>
          </p:cNvSpPr>
          <p:nvPr>
            <p:ph type="ftr" sz="quarter" idx="16"/>
          </p:nvPr>
        </p:nvSpPr>
        <p:spPr/>
        <p:txBody>
          <a:bodyPr/>
          <a:lstStyle/>
          <a:p>
            <a:r>
              <a:rPr lang="nl-NL" dirty="0"/>
              <a:t>Henning Sten Hansen</a:t>
            </a:r>
          </a:p>
        </p:txBody>
      </p:sp>
      <p:pic>
        <p:nvPicPr>
          <p:cNvPr id="7" name="Google Shape;55;p13">
            <a:extLst>
              <a:ext uri="{FF2B5EF4-FFF2-40B4-BE49-F238E27FC236}">
                <a16:creationId xmlns:a16="http://schemas.microsoft.com/office/drawing/2014/main" id="{F81FBD04-A889-1874-F1F2-9CF5401F99FF}"/>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321877" y="4381394"/>
            <a:ext cx="537158" cy="538162"/>
          </a:xfrm>
          <a:prstGeom prst="rect">
            <a:avLst/>
          </a:prstGeom>
          <a:noFill/>
          <a:ln>
            <a:noFill/>
          </a:ln>
        </p:spPr>
      </p:pic>
      <p:pic>
        <p:nvPicPr>
          <p:cNvPr id="8" name="Google Shape;56;p13">
            <a:extLst>
              <a:ext uri="{FF2B5EF4-FFF2-40B4-BE49-F238E27FC236}">
                <a16:creationId xmlns:a16="http://schemas.microsoft.com/office/drawing/2014/main" id="{C8E2C2A3-E3A7-676F-39EE-ED51956A5395}"/>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30957" y="3408212"/>
            <a:ext cx="909369" cy="603168"/>
          </a:xfrm>
          <a:prstGeom prst="rect">
            <a:avLst/>
          </a:prstGeom>
          <a:noFill/>
          <a:ln>
            <a:noFill/>
          </a:ln>
        </p:spPr>
      </p:pic>
      <p:pic>
        <p:nvPicPr>
          <p:cNvPr id="9" name="Google Shape;57;p13">
            <a:extLst>
              <a:ext uri="{FF2B5EF4-FFF2-40B4-BE49-F238E27FC236}">
                <a16:creationId xmlns:a16="http://schemas.microsoft.com/office/drawing/2014/main" id="{B3DE1E17-2054-8544-5ED1-542165327EFD}"/>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41024" y="3494489"/>
            <a:ext cx="983340" cy="246718"/>
          </a:xfrm>
          <a:prstGeom prst="rect">
            <a:avLst/>
          </a:prstGeom>
          <a:noFill/>
          <a:ln>
            <a:noFill/>
          </a:ln>
        </p:spPr>
      </p:pic>
      <p:pic>
        <p:nvPicPr>
          <p:cNvPr id="10" name="Google Shape;58;p13">
            <a:extLst>
              <a:ext uri="{FF2B5EF4-FFF2-40B4-BE49-F238E27FC236}">
                <a16:creationId xmlns:a16="http://schemas.microsoft.com/office/drawing/2014/main" id="{6CD8D02A-D0FE-CAF9-EC4B-52CA527CB3C3}"/>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184290" y="3476789"/>
            <a:ext cx="983346" cy="269098"/>
          </a:xfrm>
          <a:prstGeom prst="rect">
            <a:avLst/>
          </a:prstGeom>
          <a:noFill/>
          <a:ln>
            <a:noFill/>
          </a:ln>
        </p:spPr>
      </p:pic>
      <p:pic>
        <p:nvPicPr>
          <p:cNvPr id="11" name="Google Shape;59;p13">
            <a:extLst>
              <a:ext uri="{FF2B5EF4-FFF2-40B4-BE49-F238E27FC236}">
                <a16:creationId xmlns:a16="http://schemas.microsoft.com/office/drawing/2014/main" id="{117EDE22-F7FE-90C4-BC67-C885253B9B9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9812437" y="3413623"/>
            <a:ext cx="833964" cy="538162"/>
          </a:xfrm>
          <a:prstGeom prst="rect">
            <a:avLst/>
          </a:prstGeom>
          <a:noFill/>
          <a:ln>
            <a:noFill/>
          </a:ln>
        </p:spPr>
      </p:pic>
      <p:pic>
        <p:nvPicPr>
          <p:cNvPr id="12" name="Google Shape;64;p13">
            <a:extLst>
              <a:ext uri="{FF2B5EF4-FFF2-40B4-BE49-F238E27FC236}">
                <a16:creationId xmlns:a16="http://schemas.microsoft.com/office/drawing/2014/main" id="{0A5CED81-6731-7297-A8EA-2A0C2C287C25}"/>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545120" y="3384726"/>
            <a:ext cx="919463" cy="413409"/>
          </a:xfrm>
          <a:prstGeom prst="rect">
            <a:avLst/>
          </a:prstGeom>
          <a:noFill/>
          <a:ln>
            <a:noFill/>
          </a:ln>
        </p:spPr>
      </p:pic>
      <p:pic>
        <p:nvPicPr>
          <p:cNvPr id="13" name="Google Shape;63;p13">
            <a:extLst>
              <a:ext uri="{FF2B5EF4-FFF2-40B4-BE49-F238E27FC236}">
                <a16:creationId xmlns:a16="http://schemas.microsoft.com/office/drawing/2014/main" id="{F7BA2070-7907-9415-8F07-310B054EDBA0}"/>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7108225" y="4485728"/>
            <a:ext cx="1025718" cy="280937"/>
          </a:xfrm>
          <a:prstGeom prst="rect">
            <a:avLst/>
          </a:prstGeom>
          <a:noFill/>
          <a:ln>
            <a:noFill/>
          </a:ln>
        </p:spPr>
      </p:pic>
      <p:pic>
        <p:nvPicPr>
          <p:cNvPr id="14" name="Google Shape;62;p13">
            <a:extLst>
              <a:ext uri="{FF2B5EF4-FFF2-40B4-BE49-F238E27FC236}">
                <a16:creationId xmlns:a16="http://schemas.microsoft.com/office/drawing/2014/main" id="{8D252C8F-0BC8-CB7D-58B6-A118D73C137F}"/>
              </a:ext>
            </a:extLst>
          </p:cNvPr>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6007919" y="4298516"/>
            <a:ext cx="599263" cy="586504"/>
          </a:xfrm>
          <a:prstGeom prst="rect">
            <a:avLst/>
          </a:prstGeom>
          <a:noFill/>
          <a:ln>
            <a:noFill/>
          </a:ln>
        </p:spPr>
      </p:pic>
      <p:pic>
        <p:nvPicPr>
          <p:cNvPr id="15" name="Google Shape;61;p13">
            <a:extLst>
              <a:ext uri="{FF2B5EF4-FFF2-40B4-BE49-F238E27FC236}">
                <a16:creationId xmlns:a16="http://schemas.microsoft.com/office/drawing/2014/main" id="{623FDE1F-B02C-6766-FB6F-C980496DCE63}"/>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4377572" y="3445734"/>
            <a:ext cx="1013939" cy="352401"/>
          </a:xfrm>
          <a:prstGeom prst="rect">
            <a:avLst/>
          </a:prstGeom>
          <a:noFill/>
          <a:ln>
            <a:noFill/>
          </a:ln>
        </p:spPr>
      </p:pic>
      <p:pic>
        <p:nvPicPr>
          <p:cNvPr id="16" name="Google Shape;60;p13">
            <a:extLst>
              <a:ext uri="{FF2B5EF4-FFF2-40B4-BE49-F238E27FC236}">
                <a16:creationId xmlns:a16="http://schemas.microsoft.com/office/drawing/2014/main" id="{9C095C96-E70B-95D1-ACCF-F4CE7627F296}"/>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1810840" y="4469076"/>
            <a:ext cx="1012611" cy="380769"/>
          </a:xfrm>
          <a:prstGeom prst="rect">
            <a:avLst/>
          </a:prstGeom>
          <a:noFill/>
          <a:ln>
            <a:noFill/>
          </a:ln>
        </p:spPr>
      </p:pic>
      <p:pic>
        <p:nvPicPr>
          <p:cNvPr id="17" name="Google Shape;65;p13">
            <a:extLst>
              <a:ext uri="{FF2B5EF4-FFF2-40B4-BE49-F238E27FC236}">
                <a16:creationId xmlns:a16="http://schemas.microsoft.com/office/drawing/2014/main" id="{2E3AC3F3-9D0F-E44C-051F-CEDFBA4CE08B}"/>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4383034" y="5496817"/>
            <a:ext cx="1127606" cy="291175"/>
          </a:xfrm>
          <a:prstGeom prst="rect">
            <a:avLst/>
          </a:prstGeom>
          <a:noFill/>
          <a:ln>
            <a:noFill/>
          </a:ln>
        </p:spPr>
      </p:pic>
      <p:pic>
        <p:nvPicPr>
          <p:cNvPr id="18" name="Google Shape;66;p13">
            <a:extLst>
              <a:ext uri="{FF2B5EF4-FFF2-40B4-BE49-F238E27FC236}">
                <a16:creationId xmlns:a16="http://schemas.microsoft.com/office/drawing/2014/main" id="{261C7340-A12A-40E8-49CE-CD9EEB5C7A53}"/>
              </a:ext>
            </a:extLst>
          </p:cNvPr>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5861884" y="5479803"/>
            <a:ext cx="894375" cy="408382"/>
          </a:xfrm>
          <a:prstGeom prst="rect">
            <a:avLst/>
          </a:prstGeom>
          <a:noFill/>
          <a:ln>
            <a:noFill/>
          </a:ln>
        </p:spPr>
      </p:pic>
      <p:pic>
        <p:nvPicPr>
          <p:cNvPr id="19" name="Google Shape;67;p13">
            <a:extLst>
              <a:ext uri="{FF2B5EF4-FFF2-40B4-BE49-F238E27FC236}">
                <a16:creationId xmlns:a16="http://schemas.microsoft.com/office/drawing/2014/main" id="{56139D56-C277-1856-BFA2-764E755EEC37}"/>
              </a:ext>
            </a:extLst>
          </p:cNvPr>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7184226" y="5501191"/>
            <a:ext cx="958294" cy="345635"/>
          </a:xfrm>
          <a:prstGeom prst="rect">
            <a:avLst/>
          </a:prstGeom>
          <a:noFill/>
          <a:ln>
            <a:noFill/>
          </a:ln>
        </p:spPr>
      </p:pic>
      <p:pic>
        <p:nvPicPr>
          <p:cNvPr id="20" name="Google Shape;68;p13">
            <a:extLst>
              <a:ext uri="{FF2B5EF4-FFF2-40B4-BE49-F238E27FC236}">
                <a16:creationId xmlns:a16="http://schemas.microsoft.com/office/drawing/2014/main" id="{79A0CABE-37FD-A7DD-0DE5-27D2CD5788CB}"/>
              </a:ext>
            </a:extLst>
          </p:cNvPr>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4409440" y="4485728"/>
            <a:ext cx="1166959" cy="307750"/>
          </a:xfrm>
          <a:prstGeom prst="rect">
            <a:avLst/>
          </a:prstGeom>
          <a:noFill/>
          <a:ln>
            <a:noFill/>
          </a:ln>
        </p:spPr>
      </p:pic>
      <p:pic>
        <p:nvPicPr>
          <p:cNvPr id="21" name="Google Shape;69;p13">
            <a:extLst>
              <a:ext uri="{FF2B5EF4-FFF2-40B4-BE49-F238E27FC236}">
                <a16:creationId xmlns:a16="http://schemas.microsoft.com/office/drawing/2014/main" id="{0E69CB97-911D-43DD-3123-5CBCF6AFACCF}"/>
              </a:ext>
            </a:extLst>
          </p:cNvPr>
          <p:cNvPicPr preferRelativeResize="0"/>
          <p:nvPr/>
        </p:nvPicPr>
        <p:blipFill>
          <a:blip r:embed="rId16" cstate="screen">
            <a:alphaModFix/>
            <a:extLst>
              <a:ext uri="{28A0092B-C50C-407E-A947-70E740481C1C}">
                <a14:useLocalDpi xmlns:a14="http://schemas.microsoft.com/office/drawing/2010/main"/>
              </a:ext>
            </a:extLst>
          </a:blip>
          <a:stretch>
            <a:fillRect/>
          </a:stretch>
        </p:blipFill>
        <p:spPr>
          <a:xfrm>
            <a:off x="8481238" y="4509182"/>
            <a:ext cx="1096667" cy="282942"/>
          </a:xfrm>
          <a:prstGeom prst="rect">
            <a:avLst/>
          </a:prstGeom>
          <a:noFill/>
          <a:ln>
            <a:noFill/>
          </a:ln>
        </p:spPr>
      </p:pic>
      <p:pic>
        <p:nvPicPr>
          <p:cNvPr id="22" name="Google Shape;74;p13">
            <a:extLst>
              <a:ext uri="{FF2B5EF4-FFF2-40B4-BE49-F238E27FC236}">
                <a16:creationId xmlns:a16="http://schemas.microsoft.com/office/drawing/2014/main" id="{ED4CFBB5-8287-1657-FD09-15A0E39B1598}"/>
              </a:ext>
            </a:extLst>
          </p:cNvPr>
          <p:cNvPicPr preferRelativeResize="0"/>
          <p:nvPr/>
        </p:nvPicPr>
        <p:blipFill>
          <a:blip r:embed="rId17" cstate="screen">
            <a:alphaModFix/>
            <a:extLst>
              <a:ext uri="{28A0092B-C50C-407E-A947-70E740481C1C}">
                <a14:useLocalDpi xmlns:a14="http://schemas.microsoft.com/office/drawing/2010/main"/>
              </a:ext>
            </a:extLst>
          </a:blip>
          <a:stretch>
            <a:fillRect/>
          </a:stretch>
        </p:blipFill>
        <p:spPr>
          <a:xfrm>
            <a:off x="9793251" y="4498217"/>
            <a:ext cx="964916" cy="293907"/>
          </a:xfrm>
          <a:prstGeom prst="rect">
            <a:avLst/>
          </a:prstGeom>
          <a:noFill/>
          <a:ln>
            <a:noFill/>
          </a:ln>
        </p:spPr>
      </p:pic>
      <p:pic>
        <p:nvPicPr>
          <p:cNvPr id="23" name="Google Shape;73;p13">
            <a:extLst>
              <a:ext uri="{FF2B5EF4-FFF2-40B4-BE49-F238E27FC236}">
                <a16:creationId xmlns:a16="http://schemas.microsoft.com/office/drawing/2014/main" id="{590D70A0-974E-9056-4831-FFE0079CEF16}"/>
              </a:ext>
            </a:extLst>
          </p:cNvPr>
          <p:cNvPicPr preferRelativeResize="0"/>
          <p:nvPr/>
        </p:nvPicPr>
        <p:blipFill>
          <a:blip r:embed="rId18" cstate="screen">
            <a:alphaModFix/>
            <a:extLst>
              <a:ext uri="{28A0092B-C50C-407E-A947-70E740481C1C}">
                <a14:useLocalDpi xmlns:a14="http://schemas.microsoft.com/office/drawing/2010/main"/>
              </a:ext>
            </a:extLst>
          </a:blip>
          <a:stretch>
            <a:fillRect/>
          </a:stretch>
        </p:blipFill>
        <p:spPr>
          <a:xfrm>
            <a:off x="3002738" y="3467536"/>
            <a:ext cx="1101040" cy="330599"/>
          </a:xfrm>
          <a:prstGeom prst="rect">
            <a:avLst/>
          </a:prstGeom>
          <a:noFill/>
          <a:ln>
            <a:noFill/>
          </a:ln>
        </p:spPr>
      </p:pic>
      <p:pic>
        <p:nvPicPr>
          <p:cNvPr id="24" name="Google Shape;72;p13">
            <a:extLst>
              <a:ext uri="{FF2B5EF4-FFF2-40B4-BE49-F238E27FC236}">
                <a16:creationId xmlns:a16="http://schemas.microsoft.com/office/drawing/2014/main" id="{4533C4CA-B819-E28A-D299-B6393FECAEB5}"/>
              </a:ext>
            </a:extLst>
          </p:cNvPr>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8481238" y="5551295"/>
            <a:ext cx="983345" cy="204287"/>
          </a:xfrm>
          <a:prstGeom prst="rect">
            <a:avLst/>
          </a:prstGeom>
          <a:noFill/>
          <a:ln>
            <a:noFill/>
          </a:ln>
        </p:spPr>
      </p:pic>
      <p:pic>
        <p:nvPicPr>
          <p:cNvPr id="25" name="Google Shape;71;p13">
            <a:extLst>
              <a:ext uri="{FF2B5EF4-FFF2-40B4-BE49-F238E27FC236}">
                <a16:creationId xmlns:a16="http://schemas.microsoft.com/office/drawing/2014/main" id="{7498461C-486E-B74B-F454-92006C11367F}"/>
              </a:ext>
            </a:extLst>
          </p:cNvPr>
          <p:cNvPicPr preferRelativeResize="0"/>
          <p:nvPr/>
        </p:nvPicPr>
        <p:blipFill rotWithShape="1">
          <a:blip r:embed="rId20" cstate="screen">
            <a:alphaModFix/>
            <a:extLst>
              <a:ext uri="{28A0092B-C50C-407E-A947-70E740481C1C}">
                <a14:useLocalDpi xmlns:a14="http://schemas.microsoft.com/office/drawing/2010/main"/>
              </a:ext>
            </a:extLst>
          </a:blip>
          <a:srcRect l="-2480"/>
          <a:stretch/>
        </p:blipFill>
        <p:spPr>
          <a:xfrm>
            <a:off x="3147372" y="5496817"/>
            <a:ext cx="886167" cy="365236"/>
          </a:xfrm>
          <a:prstGeom prst="rect">
            <a:avLst/>
          </a:prstGeom>
          <a:noFill/>
          <a:ln>
            <a:noFill/>
          </a:ln>
        </p:spPr>
      </p:pic>
      <p:pic>
        <p:nvPicPr>
          <p:cNvPr id="26" name="Google Shape;70;p13">
            <a:extLst>
              <a:ext uri="{FF2B5EF4-FFF2-40B4-BE49-F238E27FC236}">
                <a16:creationId xmlns:a16="http://schemas.microsoft.com/office/drawing/2014/main" id="{8C883754-E5D1-B679-E4F5-ADA3AFF53617}"/>
              </a:ext>
            </a:extLst>
          </p:cNvPr>
          <p:cNvPicPr preferRelativeResize="0"/>
          <p:nvPr/>
        </p:nvPicPr>
        <p:blipFill>
          <a:blip r:embed="rId21" cstate="screen">
            <a:alphaModFix/>
            <a:extLst>
              <a:ext uri="{28A0092B-C50C-407E-A947-70E740481C1C}">
                <a14:useLocalDpi xmlns:a14="http://schemas.microsoft.com/office/drawing/2010/main"/>
              </a:ext>
            </a:extLst>
          </a:blip>
          <a:stretch>
            <a:fillRect/>
          </a:stretch>
        </p:blipFill>
        <p:spPr>
          <a:xfrm>
            <a:off x="1855201" y="5375780"/>
            <a:ext cx="923887" cy="496313"/>
          </a:xfrm>
          <a:prstGeom prst="rect">
            <a:avLst/>
          </a:prstGeom>
          <a:noFill/>
          <a:ln>
            <a:noFill/>
          </a:ln>
        </p:spPr>
      </p:pic>
      <p:pic>
        <p:nvPicPr>
          <p:cNvPr id="27" name="Google Shape;75;p13">
            <a:extLst>
              <a:ext uri="{FF2B5EF4-FFF2-40B4-BE49-F238E27FC236}">
                <a16:creationId xmlns:a16="http://schemas.microsoft.com/office/drawing/2014/main" id="{04A73EF0-1A0A-50C1-FCC1-D3229A3329E2}"/>
              </a:ext>
            </a:extLst>
          </p:cNvPr>
          <p:cNvPicPr preferRelativeResize="0"/>
          <p:nvPr/>
        </p:nvPicPr>
        <p:blipFill>
          <a:blip r:embed="rId22" cstate="screen">
            <a:alphaModFix/>
            <a:extLst>
              <a:ext uri="{28A0092B-C50C-407E-A947-70E740481C1C}">
                <a14:useLocalDpi xmlns:a14="http://schemas.microsoft.com/office/drawing/2010/main"/>
              </a:ext>
            </a:extLst>
          </a:blip>
          <a:stretch>
            <a:fillRect/>
          </a:stretch>
        </p:blipFill>
        <p:spPr>
          <a:xfrm>
            <a:off x="9815828" y="5551295"/>
            <a:ext cx="1000224" cy="275257"/>
          </a:xfrm>
          <a:prstGeom prst="rect">
            <a:avLst/>
          </a:prstGeom>
          <a:noFill/>
          <a:ln>
            <a:noFill/>
          </a:ln>
        </p:spPr>
      </p:pic>
    </p:spTree>
    <p:extLst>
      <p:ext uri="{BB962C8B-B14F-4D97-AF65-F5344CB8AC3E}">
        <p14:creationId xmlns:p14="http://schemas.microsoft.com/office/powerpoint/2010/main" val="120642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p:txBody>
          <a:bodyPr>
            <a:noAutofit/>
          </a:bodyPr>
          <a:lstStyle/>
          <a:p>
            <a:r>
              <a:rPr lang="en-GB" sz="1600" b="0" i="0" u="none" strike="noStrike" dirty="0">
                <a:solidFill>
                  <a:srgbClr val="000000"/>
                </a:solidFill>
                <a:effectLst/>
                <a:latin typeface="Roboto" panose="02000000000000000000" pitchFamily="2" charset="0"/>
              </a:rPr>
              <a:t>Description of the contribution of the project to the Strategic and Operational objectives of the SRIA and its Action </a:t>
            </a:r>
            <a:r>
              <a:rPr lang="en-GB" sz="1600" dirty="0">
                <a:solidFill>
                  <a:srgbClr val="000000"/>
                </a:solidFill>
              </a:rPr>
              <a:t>A</a:t>
            </a:r>
            <a:r>
              <a:rPr lang="en-GB" sz="1600" b="0" i="0" u="none" strike="noStrike" dirty="0">
                <a:solidFill>
                  <a:srgbClr val="000000"/>
                </a:solidFill>
                <a:effectLst/>
                <a:latin typeface="Roboto" panose="02000000000000000000" pitchFamily="2" charset="0"/>
              </a:rPr>
              <a:t>reas (A selection, no detailed description of all work packages needed). </a:t>
            </a:r>
            <a:endParaRPr lang="en-GB" sz="1600" b="0" i="0" u="none" strike="noStrike"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en-GB" sz="1600" dirty="0"/>
              <a:t>AquaINFRA will contribute to </a:t>
            </a:r>
            <a:r>
              <a:rPr lang="en-GB" sz="1600" b="1" dirty="0"/>
              <a:t>New ways of Science </a:t>
            </a:r>
            <a:r>
              <a:rPr lang="en-GB" sz="1600" dirty="0"/>
              <a:t>by our focus on disseminating EOSC and the FAIR principles to researchers within ocean- and freshwater sciences as well as related social sciences</a:t>
            </a:r>
          </a:p>
          <a:p>
            <a:pPr marL="285750" indent="-285750">
              <a:buFont typeface="Arial" panose="020B0604020202020204" pitchFamily="34" charset="0"/>
              <a:buChar char="•"/>
            </a:pPr>
            <a:r>
              <a:rPr lang="en-GB" sz="1600" dirty="0"/>
              <a:t>AquaINFRA will contribute to </a:t>
            </a:r>
            <a:r>
              <a:rPr lang="en-GB" sz="1600" b="1" dirty="0"/>
              <a:t>Boundary Conditions </a:t>
            </a:r>
            <a:r>
              <a:rPr lang="en-GB" sz="1600" dirty="0"/>
              <a:t>by arranging training courses on EOSC and FAIR principles </a:t>
            </a:r>
          </a:p>
          <a:p>
            <a:pPr marL="285750" indent="-285750">
              <a:buFont typeface="Arial" panose="020B0604020202020204" pitchFamily="34" charset="0"/>
              <a:buChar char="•"/>
            </a:pPr>
            <a:r>
              <a:rPr lang="en-GB" sz="1600" dirty="0"/>
              <a:t>AquaINFRA will contribute to </a:t>
            </a:r>
            <a:r>
              <a:rPr lang="en-GB" sz="1600" b="1" dirty="0"/>
              <a:t>Expected Impacts </a:t>
            </a:r>
            <a:r>
              <a:rPr lang="en-GB" sz="1600" dirty="0"/>
              <a:t>by developing a data infrastructure supporting seamless integration of ocean- and inland water data together with associated social science data. In addition, several case studies involving as well natural scientist and social scientist will stimulate the understanding of EOSC and FAIR</a:t>
            </a:r>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a:bodyPr>
          <a:lstStyle/>
          <a:p>
            <a:r>
              <a:rPr lang="en-BE" dirty="0"/>
              <a:t>Key Contribution</a:t>
            </a:r>
            <a:r>
              <a:rPr lang="en-IE" dirty="0"/>
              <a:t>s</a:t>
            </a:r>
            <a:r>
              <a:rPr lang="en-BE" dirty="0"/>
              <a:t> to EOSC </a:t>
            </a:r>
            <a:r>
              <a:rPr lang="en-IE" dirty="0"/>
              <a:t>SRIA </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2</a:t>
            </a:fld>
            <a:endParaRPr lang="nl-NL" dirty="0"/>
          </a:p>
        </p:txBody>
      </p:sp>
      <p:sp>
        <p:nvSpPr>
          <p:cNvPr id="5" name="Text Placeholder 4">
            <a:extLst>
              <a:ext uri="{FF2B5EF4-FFF2-40B4-BE49-F238E27FC236}">
                <a16:creationId xmlns:a16="http://schemas.microsoft.com/office/drawing/2014/main" id="{4AE200B5-07CB-EE84-85F8-4A0B8D3AC661}"/>
              </a:ext>
            </a:extLst>
          </p:cNvPr>
          <p:cNvSpPr>
            <a:spLocks noGrp="1"/>
          </p:cNvSpPr>
          <p:nvPr>
            <p:ph type="body" sz="quarter" idx="14"/>
          </p:nvPr>
        </p:nvSpPr>
        <p:spPr/>
        <p:txBody>
          <a:bodyPr/>
          <a:lstStyle/>
          <a:p>
            <a:r>
              <a:rPr lang="en-GB" dirty="0"/>
              <a:t>Contribution of AquaINFRA</a:t>
            </a:r>
          </a:p>
        </p:txBody>
      </p:sp>
      <p:sp>
        <p:nvSpPr>
          <p:cNvPr id="6" name="Footer Placeholder 5">
            <a:extLst>
              <a:ext uri="{FF2B5EF4-FFF2-40B4-BE49-F238E27FC236}">
                <a16:creationId xmlns:a16="http://schemas.microsoft.com/office/drawing/2014/main" id="{C2733381-A6B7-DA75-6D65-FAC658CB128C}"/>
              </a:ext>
            </a:extLst>
          </p:cNvPr>
          <p:cNvSpPr>
            <a:spLocks noGrp="1"/>
          </p:cNvSpPr>
          <p:nvPr>
            <p:ph type="ftr" sz="quarter" idx="16"/>
          </p:nvPr>
        </p:nvSpPr>
        <p:spPr/>
        <p:txBody>
          <a:bodyPr/>
          <a:lstStyle/>
          <a:p>
            <a:r>
              <a:rPr lang="nl-NL" dirty="0"/>
              <a:t>Henning Sten Hansen</a:t>
            </a:r>
          </a:p>
        </p:txBody>
      </p:sp>
    </p:spTree>
    <p:extLst>
      <p:ext uri="{BB962C8B-B14F-4D97-AF65-F5344CB8AC3E}">
        <p14:creationId xmlns:p14="http://schemas.microsoft.com/office/powerpoint/2010/main" val="109411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811A8-390F-1B5C-56FD-8AF56FB98A7B}"/>
              </a:ext>
            </a:extLst>
          </p:cNvPr>
          <p:cNvSpPr>
            <a:spLocks noGrp="1"/>
          </p:cNvSpPr>
          <p:nvPr>
            <p:ph type="title"/>
          </p:nvPr>
        </p:nvSpPr>
        <p:spPr/>
        <p:txBody>
          <a:bodyPr/>
          <a:lstStyle/>
          <a:p>
            <a:r>
              <a:rPr lang="en-BE"/>
              <a:t>Key </a:t>
            </a:r>
            <a:r>
              <a:rPr lang="en-IE" dirty="0"/>
              <a:t>I</a:t>
            </a:r>
            <a:r>
              <a:rPr lang="en-BE"/>
              <a:t>mpacts</a:t>
            </a:r>
            <a:r>
              <a:rPr lang="en-IE" dirty="0"/>
              <a:t> and deliverables</a:t>
            </a:r>
            <a:endParaRPr lang="en-BE" dirty="0"/>
          </a:p>
        </p:txBody>
      </p:sp>
      <p:sp>
        <p:nvSpPr>
          <p:cNvPr id="4" name="Slide Number Placeholder 3">
            <a:extLst>
              <a:ext uri="{FF2B5EF4-FFF2-40B4-BE49-F238E27FC236}">
                <a16:creationId xmlns:a16="http://schemas.microsoft.com/office/drawing/2014/main" id="{F4914AB7-4F8D-D468-B514-4CD49218A1C3}"/>
              </a:ext>
            </a:extLst>
          </p:cNvPr>
          <p:cNvSpPr>
            <a:spLocks noGrp="1"/>
          </p:cNvSpPr>
          <p:nvPr>
            <p:ph type="sldNum" sz="quarter" idx="12"/>
          </p:nvPr>
        </p:nvSpPr>
        <p:spPr/>
        <p:txBody>
          <a:bodyPr/>
          <a:lstStyle/>
          <a:p>
            <a:fld id="{41814595-6856-9B4E-BECB-F9B7E4876AE1}" type="slidenum">
              <a:rPr lang="nl-NL" smtClean="0"/>
              <a:pPr/>
              <a:t>3</a:t>
            </a:fld>
            <a:endParaRPr lang="nl-NL" dirty="0"/>
          </a:p>
        </p:txBody>
      </p:sp>
      <p:sp>
        <p:nvSpPr>
          <p:cNvPr id="6" name="Footer Placeholder 5">
            <a:extLst>
              <a:ext uri="{FF2B5EF4-FFF2-40B4-BE49-F238E27FC236}">
                <a16:creationId xmlns:a16="http://schemas.microsoft.com/office/drawing/2014/main" id="{4585BE55-A8F5-B7EB-485D-AF18E218500E}"/>
              </a:ext>
            </a:extLst>
          </p:cNvPr>
          <p:cNvSpPr>
            <a:spLocks noGrp="1"/>
          </p:cNvSpPr>
          <p:nvPr>
            <p:ph type="ftr" sz="quarter" idx="16"/>
          </p:nvPr>
        </p:nvSpPr>
        <p:spPr/>
        <p:txBody>
          <a:bodyPr/>
          <a:lstStyle/>
          <a:p>
            <a:r>
              <a:rPr lang="nl-NL" dirty="0"/>
              <a:t>Henning Sten Hansen</a:t>
            </a:r>
          </a:p>
        </p:txBody>
      </p:sp>
      <p:pic>
        <p:nvPicPr>
          <p:cNvPr id="14" name="Billede 13" descr="Et billede, der indeholder tekst, diagram, linje/række, skærmbillede&#10;&#10;Automatisk genereret beskrivelse">
            <a:extLst>
              <a:ext uri="{FF2B5EF4-FFF2-40B4-BE49-F238E27FC236}">
                <a16:creationId xmlns:a16="http://schemas.microsoft.com/office/drawing/2014/main" id="{53884188-4059-02E4-06CB-41392A9AC86E}"/>
              </a:ext>
            </a:extLst>
          </p:cNvPr>
          <p:cNvPicPr>
            <a:picLocks noChangeAspect="1"/>
          </p:cNvPicPr>
          <p:nvPr/>
        </p:nvPicPr>
        <p:blipFill>
          <a:blip r:embed="rId2"/>
          <a:stretch>
            <a:fillRect/>
          </a:stretch>
        </p:blipFill>
        <p:spPr>
          <a:xfrm>
            <a:off x="2121281" y="881755"/>
            <a:ext cx="9220610" cy="5839720"/>
          </a:xfrm>
          <a:prstGeom prst="rect">
            <a:avLst/>
          </a:prstGeom>
        </p:spPr>
      </p:pic>
    </p:spTree>
    <p:extLst>
      <p:ext uri="{BB962C8B-B14F-4D97-AF65-F5344CB8AC3E}">
        <p14:creationId xmlns:p14="http://schemas.microsoft.com/office/powerpoint/2010/main" val="417932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9EDAE-0344-56DE-11EC-6C5A6FDDCB2B}"/>
              </a:ext>
            </a:extLst>
          </p:cNvPr>
          <p:cNvSpPr>
            <a:spLocks noGrp="1"/>
          </p:cNvSpPr>
          <p:nvPr>
            <p:ph sz="half" idx="15"/>
          </p:nvPr>
        </p:nvSpPr>
        <p:spPr>
          <a:xfrm>
            <a:off x="1721737" y="1458097"/>
            <a:ext cx="9830179" cy="4758947"/>
          </a:xfrm>
        </p:spPr>
        <p:txBody>
          <a:bodyPr>
            <a:normAutofit/>
          </a:bodyPr>
          <a:lstStyle/>
          <a:p>
            <a:r>
              <a:rPr lang="en-GB" sz="1800" b="0" i="0" u="none" strike="noStrike" dirty="0">
                <a:solidFill>
                  <a:srgbClr val="000000"/>
                </a:solidFill>
                <a:effectLst/>
                <a:latin typeface="Roboto" panose="02000000000000000000" pitchFamily="2" charset="0"/>
              </a:rPr>
              <a:t>Dependencies on other projects/initiatives (if any) and collaborations established with other projects/initiatives relevant for the development of the EOSC </a:t>
            </a:r>
          </a:p>
          <a:p>
            <a:pPr marL="285750" indent="-285750">
              <a:buFont typeface="Arial" panose="020B0604020202020204" pitchFamily="34" charset="0"/>
              <a:buChar char="•"/>
            </a:pPr>
            <a:r>
              <a:rPr lang="en-GB" sz="1800" dirty="0">
                <a:solidFill>
                  <a:srgbClr val="000000"/>
                </a:solidFill>
              </a:rPr>
              <a:t>The success of AquaINFRA is not directly dependant on the results from other EOSC related projects</a:t>
            </a:r>
          </a:p>
          <a:p>
            <a:pPr marL="285750" indent="-285750">
              <a:buFont typeface="Arial" panose="020B0604020202020204" pitchFamily="34" charset="0"/>
              <a:buChar char="•"/>
            </a:pPr>
            <a:r>
              <a:rPr lang="en-GB" sz="1800" dirty="0">
                <a:solidFill>
                  <a:srgbClr val="000000"/>
                </a:solidFill>
              </a:rPr>
              <a:t>…..  but results from EOSC projects like EOSC Future, DICE, and FAIRCORE4EOSC will certainly be connected to AquaINFRA by common partnerships with these projects</a:t>
            </a:r>
            <a:endParaRPr lang="en-GB" sz="1800" b="0" i="0" u="none" strike="noStrike"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en-GB" sz="1800" dirty="0">
                <a:solidFill>
                  <a:srgbClr val="000000"/>
                </a:solidFill>
              </a:rPr>
              <a:t>The AquaINFRA project has a initiated a collaboration with </a:t>
            </a:r>
            <a:r>
              <a:rPr lang="en-GB" sz="1800" dirty="0" err="1">
                <a:solidFill>
                  <a:srgbClr val="000000"/>
                </a:solidFill>
              </a:rPr>
              <a:t>BlueCloud</a:t>
            </a:r>
            <a:r>
              <a:rPr lang="en-GB" sz="1800" dirty="0">
                <a:solidFill>
                  <a:srgbClr val="000000"/>
                </a:solidFill>
              </a:rPr>
              <a:t> 2026 by having a meeting on 15</a:t>
            </a:r>
            <a:r>
              <a:rPr lang="en-GB" sz="1800" baseline="30000" dirty="0">
                <a:solidFill>
                  <a:srgbClr val="000000"/>
                </a:solidFill>
              </a:rPr>
              <a:t>th</a:t>
            </a:r>
            <a:r>
              <a:rPr lang="en-GB" sz="1800" dirty="0">
                <a:solidFill>
                  <a:srgbClr val="000000"/>
                </a:solidFill>
              </a:rPr>
              <a:t> March 2023</a:t>
            </a:r>
            <a:endParaRPr lang="en-GB" sz="1800" dirty="0">
              <a:solidFill>
                <a:srgbClr val="000000"/>
              </a:solidFill>
              <a:highlight>
                <a:srgbClr val="FFFF00"/>
              </a:highlight>
            </a:endParaRPr>
          </a:p>
          <a:p>
            <a:pPr marL="285750" indent="-285750">
              <a:buFont typeface="Arial" panose="020B0604020202020204" pitchFamily="34" charset="0"/>
              <a:buChar char="•"/>
            </a:pPr>
            <a:r>
              <a:rPr lang="en-GB" sz="1800" dirty="0">
                <a:solidFill>
                  <a:srgbClr val="000000"/>
                </a:solidFill>
              </a:rPr>
              <a:t>We have meetings with other projects like Marco Bolo and Obama-Next and we will introduce the partners to EOSC and FAIR principles through a workshop</a:t>
            </a:r>
          </a:p>
          <a:p>
            <a:pPr marL="285750" indent="-285750">
              <a:buFont typeface="Arial" panose="020B0604020202020204" pitchFamily="34" charset="0"/>
              <a:buChar char="•"/>
            </a:pPr>
            <a:r>
              <a:rPr lang="en-GB" sz="1800" dirty="0">
                <a:solidFill>
                  <a:srgbClr val="000000"/>
                </a:solidFill>
                <a:latin typeface="Calibri" panose="020F0502020204030204" pitchFamily="34" charset="0"/>
              </a:rPr>
              <a:t>We have established collaboration with the </a:t>
            </a:r>
            <a:r>
              <a:rPr lang="en-GB" sz="1800" b="1" dirty="0">
                <a:solidFill>
                  <a:srgbClr val="000000"/>
                </a:solidFill>
                <a:latin typeface="Calibri" panose="020F0502020204030204" pitchFamily="34" charset="0"/>
              </a:rPr>
              <a:t>ILIAD</a:t>
            </a:r>
            <a:r>
              <a:rPr lang="en-GB" sz="1800" dirty="0">
                <a:solidFill>
                  <a:srgbClr val="000000"/>
                </a:solidFill>
                <a:latin typeface="Calibri" panose="020F0502020204030204" pitchFamily="34" charset="0"/>
              </a:rPr>
              <a:t> Digital Twin of Ocean</a:t>
            </a:r>
            <a:endParaRPr lang="en-GB" sz="1800" b="0" i="0" u="none" strike="noStrike"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B9BB88A6-0636-22B7-7E9D-E6798F3CF3E9}"/>
              </a:ext>
            </a:extLst>
          </p:cNvPr>
          <p:cNvSpPr>
            <a:spLocks noGrp="1"/>
          </p:cNvSpPr>
          <p:nvPr>
            <p:ph type="title"/>
          </p:nvPr>
        </p:nvSpPr>
        <p:spPr/>
        <p:txBody>
          <a:bodyPr/>
          <a:lstStyle/>
          <a:p>
            <a:r>
              <a:rPr lang="en-BE" dirty="0"/>
              <a:t>Dependencies and Collaborations</a:t>
            </a:r>
          </a:p>
        </p:txBody>
      </p:sp>
      <p:sp>
        <p:nvSpPr>
          <p:cNvPr id="4" name="Slide Number Placeholder 3">
            <a:extLst>
              <a:ext uri="{FF2B5EF4-FFF2-40B4-BE49-F238E27FC236}">
                <a16:creationId xmlns:a16="http://schemas.microsoft.com/office/drawing/2014/main" id="{5BE33610-ECF1-D75D-D2A8-4F40BDF2644C}"/>
              </a:ext>
            </a:extLst>
          </p:cNvPr>
          <p:cNvSpPr>
            <a:spLocks noGrp="1"/>
          </p:cNvSpPr>
          <p:nvPr>
            <p:ph type="sldNum" sz="quarter" idx="12"/>
          </p:nvPr>
        </p:nvSpPr>
        <p:spPr/>
        <p:txBody>
          <a:bodyPr/>
          <a:lstStyle/>
          <a:p>
            <a:fld id="{41814595-6856-9B4E-BECB-F9B7E4876AE1}" type="slidenum">
              <a:rPr lang="nl-NL" smtClean="0"/>
              <a:pPr/>
              <a:t>4</a:t>
            </a:fld>
            <a:endParaRPr lang="nl-NL" dirty="0"/>
          </a:p>
        </p:txBody>
      </p:sp>
      <p:sp>
        <p:nvSpPr>
          <p:cNvPr id="5" name="Text Placeholder 4">
            <a:extLst>
              <a:ext uri="{FF2B5EF4-FFF2-40B4-BE49-F238E27FC236}">
                <a16:creationId xmlns:a16="http://schemas.microsoft.com/office/drawing/2014/main" id="{4B91D436-35B0-5074-DA22-96E732DF95BB}"/>
              </a:ext>
            </a:extLst>
          </p:cNvPr>
          <p:cNvSpPr>
            <a:spLocks noGrp="1"/>
          </p:cNvSpPr>
          <p:nvPr>
            <p:ph type="body" sz="quarter" idx="14"/>
          </p:nvPr>
        </p:nvSpPr>
        <p:spPr/>
        <p:txBody>
          <a:bodyPr/>
          <a:lstStyle/>
          <a:p>
            <a:r>
              <a:rPr lang="en-GB" dirty="0"/>
              <a:t>AquaINFRA</a:t>
            </a:r>
          </a:p>
          <a:p>
            <a:endParaRPr lang="en-GB" dirty="0"/>
          </a:p>
        </p:txBody>
      </p:sp>
      <p:sp>
        <p:nvSpPr>
          <p:cNvPr id="6" name="Footer Placeholder 5">
            <a:extLst>
              <a:ext uri="{FF2B5EF4-FFF2-40B4-BE49-F238E27FC236}">
                <a16:creationId xmlns:a16="http://schemas.microsoft.com/office/drawing/2014/main" id="{C60C05E5-DBE8-7782-1A13-563D509EBF5D}"/>
              </a:ext>
            </a:extLst>
          </p:cNvPr>
          <p:cNvSpPr>
            <a:spLocks noGrp="1"/>
          </p:cNvSpPr>
          <p:nvPr>
            <p:ph type="ftr" sz="quarter" idx="16"/>
          </p:nvPr>
        </p:nvSpPr>
        <p:spPr/>
        <p:txBody>
          <a:bodyPr/>
          <a:lstStyle/>
          <a:p>
            <a:r>
              <a:rPr lang="nl-NL" dirty="0"/>
              <a:t>Henning Sten Hansen</a:t>
            </a:r>
          </a:p>
        </p:txBody>
      </p:sp>
    </p:spTree>
    <p:extLst>
      <p:ext uri="{BB962C8B-B14F-4D97-AF65-F5344CB8AC3E}">
        <p14:creationId xmlns:p14="http://schemas.microsoft.com/office/powerpoint/2010/main" val="69126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36B37F-AD4E-562F-97A6-B396EB8A4B89}"/>
              </a:ext>
            </a:extLst>
          </p:cNvPr>
          <p:cNvSpPr>
            <a:spLocks noGrp="1"/>
          </p:cNvSpPr>
          <p:nvPr>
            <p:ph sz="half" idx="15"/>
          </p:nvPr>
        </p:nvSpPr>
        <p:spPr/>
        <p:txBody>
          <a:bodyPr>
            <a:normAutofit/>
          </a:bodyPr>
          <a:lstStyle/>
          <a:p>
            <a:r>
              <a:rPr lang="en-GB" sz="1800" dirty="0">
                <a:solidFill>
                  <a:srgbClr val="000000"/>
                </a:solidFill>
                <a:latin typeface="+mn-lt"/>
              </a:rPr>
              <a:t>Our Vision is that (all) research are available to </a:t>
            </a:r>
            <a:r>
              <a:rPr lang="en-GB" sz="1800" i="1" dirty="0">
                <a:solidFill>
                  <a:srgbClr val="000000"/>
                </a:solidFill>
                <a:latin typeface="+mn-lt"/>
              </a:rPr>
              <a:t>all</a:t>
            </a:r>
            <a:r>
              <a:rPr lang="en-GB" sz="1800" dirty="0">
                <a:solidFill>
                  <a:srgbClr val="000000"/>
                </a:solidFill>
                <a:latin typeface="+mn-lt"/>
              </a:rPr>
              <a:t> researchers through common Data Discovery and Access Systems and here the Digital Twins of the Earth are key elements</a:t>
            </a:r>
          </a:p>
          <a:p>
            <a:pPr marL="285750" indent="-285750">
              <a:buFont typeface="Arial" panose="020B0604020202020204" pitchFamily="34" charset="0"/>
              <a:buChar char="•"/>
            </a:pPr>
            <a:r>
              <a:rPr lang="en-GB" sz="1800" dirty="0">
                <a:solidFill>
                  <a:srgbClr val="000000"/>
                </a:solidFill>
                <a:latin typeface="+mn-lt"/>
              </a:rPr>
              <a:t>Having all researches to analyse on all available data is more efficient than having each researcher only analysing their own private data</a:t>
            </a:r>
          </a:p>
          <a:p>
            <a:pPr marL="285750" indent="-285750">
              <a:buFont typeface="Arial" panose="020B0604020202020204" pitchFamily="34" charset="0"/>
              <a:buChar char="•"/>
            </a:pPr>
            <a:r>
              <a:rPr lang="en-GB" sz="1800" dirty="0">
                <a:solidFill>
                  <a:srgbClr val="000000"/>
                </a:solidFill>
                <a:latin typeface="+mn-lt"/>
              </a:rPr>
              <a:t>And this is crucial to solve the big global challenges</a:t>
            </a:r>
          </a:p>
          <a:p>
            <a:pPr marL="285750" indent="-285750">
              <a:buFont typeface="Arial" panose="020B0604020202020204" pitchFamily="34" charset="0"/>
              <a:buChar char="•"/>
            </a:pPr>
            <a:r>
              <a:rPr lang="en-GB" sz="1800" dirty="0">
                <a:solidFill>
                  <a:srgbClr val="000000"/>
                </a:solidFill>
                <a:latin typeface="+mn-lt"/>
              </a:rPr>
              <a:t>However, we have huge challenges convincing the European research community about the the advantages of a real implementation of the FAIR principles</a:t>
            </a:r>
          </a:p>
          <a:p>
            <a:pPr marL="285750" indent="-285750">
              <a:buFont typeface="Arial" panose="020B0604020202020204" pitchFamily="34" charset="0"/>
              <a:buChar char="•"/>
            </a:pPr>
            <a:r>
              <a:rPr lang="en-GB" sz="1800" b="0" i="0" u="none" strike="noStrike" dirty="0">
                <a:solidFill>
                  <a:srgbClr val="000000"/>
                </a:solidFill>
                <a:effectLst/>
                <a:latin typeface="+mn-lt"/>
              </a:rPr>
              <a:t>EOSC and EOSC related projects play a key role in this development</a:t>
            </a:r>
          </a:p>
          <a:p>
            <a:pPr marL="285750" indent="-285750">
              <a:buFont typeface="Arial" panose="020B0604020202020204" pitchFamily="34" charset="0"/>
              <a:buChar char="•"/>
            </a:pPr>
            <a:r>
              <a:rPr lang="en-GB" sz="1800" dirty="0">
                <a:solidFill>
                  <a:srgbClr val="000000"/>
                </a:solidFill>
                <a:latin typeface="+mn-lt"/>
              </a:rPr>
              <a:t>Thus. It is important that the emerging Digital Twins relies on the principles of EOSC </a:t>
            </a:r>
            <a:endParaRPr lang="en-GB" sz="1800" b="0" i="0" u="none" strike="noStrike" dirty="0">
              <a:solidFill>
                <a:srgbClr val="000000"/>
              </a:solidFill>
              <a:effectLst/>
              <a:latin typeface="+mn-lt"/>
            </a:endParaRPr>
          </a:p>
          <a:p>
            <a:endParaRPr lang="en-GB" sz="1800" dirty="0">
              <a:latin typeface="+mn-lt"/>
            </a:endParaRPr>
          </a:p>
        </p:txBody>
      </p:sp>
      <p:sp>
        <p:nvSpPr>
          <p:cNvPr id="3" name="Title 2">
            <a:extLst>
              <a:ext uri="{FF2B5EF4-FFF2-40B4-BE49-F238E27FC236}">
                <a16:creationId xmlns:a16="http://schemas.microsoft.com/office/drawing/2014/main" id="{4204654E-AF1A-310F-C257-7D83602D5648}"/>
              </a:ext>
            </a:extLst>
          </p:cNvPr>
          <p:cNvSpPr>
            <a:spLocks noGrp="1"/>
          </p:cNvSpPr>
          <p:nvPr>
            <p:ph type="title"/>
          </p:nvPr>
        </p:nvSpPr>
        <p:spPr/>
        <p:txBody>
          <a:bodyPr/>
          <a:lstStyle/>
          <a:p>
            <a:r>
              <a:rPr lang="en-IE" dirty="0"/>
              <a:t>Your vision</a:t>
            </a:r>
            <a:endParaRPr lang="en-BE" dirty="0"/>
          </a:p>
        </p:txBody>
      </p:sp>
      <p:sp>
        <p:nvSpPr>
          <p:cNvPr id="4" name="Slide Number Placeholder 3">
            <a:extLst>
              <a:ext uri="{FF2B5EF4-FFF2-40B4-BE49-F238E27FC236}">
                <a16:creationId xmlns:a16="http://schemas.microsoft.com/office/drawing/2014/main" id="{8A8383C5-1D76-5755-41BB-51EC70ABC656}"/>
              </a:ext>
            </a:extLst>
          </p:cNvPr>
          <p:cNvSpPr>
            <a:spLocks noGrp="1"/>
          </p:cNvSpPr>
          <p:nvPr>
            <p:ph type="sldNum" sz="quarter" idx="12"/>
          </p:nvPr>
        </p:nvSpPr>
        <p:spPr/>
        <p:txBody>
          <a:bodyPr/>
          <a:lstStyle/>
          <a:p>
            <a:fld id="{41814595-6856-9B4E-BECB-F9B7E4876AE1}" type="slidenum">
              <a:rPr lang="nl-NL" smtClean="0"/>
              <a:pPr/>
              <a:t>5</a:t>
            </a:fld>
            <a:endParaRPr lang="nl-NL" dirty="0"/>
          </a:p>
        </p:txBody>
      </p:sp>
      <p:sp>
        <p:nvSpPr>
          <p:cNvPr id="5" name="Text Placeholder 4">
            <a:extLst>
              <a:ext uri="{FF2B5EF4-FFF2-40B4-BE49-F238E27FC236}">
                <a16:creationId xmlns:a16="http://schemas.microsoft.com/office/drawing/2014/main" id="{3ED46473-65E1-5C70-8D40-40E69E33E1C5}"/>
              </a:ext>
            </a:extLst>
          </p:cNvPr>
          <p:cNvSpPr>
            <a:spLocks noGrp="1"/>
          </p:cNvSpPr>
          <p:nvPr>
            <p:ph type="body" sz="quarter" idx="14"/>
          </p:nvPr>
        </p:nvSpPr>
        <p:spPr/>
        <p:txBody>
          <a:bodyPr/>
          <a:lstStyle/>
          <a:p>
            <a:r>
              <a:rPr lang="en-GB" dirty="0"/>
              <a:t>AquaINFRA</a:t>
            </a:r>
          </a:p>
          <a:p>
            <a:endParaRPr lang="en-GB" dirty="0"/>
          </a:p>
        </p:txBody>
      </p:sp>
      <p:sp>
        <p:nvSpPr>
          <p:cNvPr id="6" name="Footer Placeholder 5">
            <a:extLst>
              <a:ext uri="{FF2B5EF4-FFF2-40B4-BE49-F238E27FC236}">
                <a16:creationId xmlns:a16="http://schemas.microsoft.com/office/drawing/2014/main" id="{A552177E-4EDB-5254-9FDF-DA53E9027654}"/>
              </a:ext>
            </a:extLst>
          </p:cNvPr>
          <p:cNvSpPr>
            <a:spLocks noGrp="1"/>
          </p:cNvSpPr>
          <p:nvPr>
            <p:ph type="ftr" sz="quarter" idx="16"/>
          </p:nvPr>
        </p:nvSpPr>
        <p:spPr/>
        <p:txBody>
          <a:bodyPr/>
          <a:lstStyle/>
          <a:p>
            <a:r>
              <a:rPr lang="nl-NL" dirty="0"/>
              <a:t>Henning Sten Hansen</a:t>
            </a:r>
          </a:p>
        </p:txBody>
      </p:sp>
    </p:spTree>
    <p:extLst>
      <p:ext uri="{BB962C8B-B14F-4D97-AF65-F5344CB8AC3E}">
        <p14:creationId xmlns:p14="http://schemas.microsoft.com/office/powerpoint/2010/main" val="5607330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91C56FE-5A9B-C24A-AFFA-133FB1C68414}" vid="{5FCD33CA-DC53-7B43-958E-3CD65528C4D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37CA0440CB947B17CA0D6EBAF2777" ma:contentTypeVersion="0" ma:contentTypeDescription="Create a new document." ma:contentTypeScope="" ma:versionID="a0499d7623599626af3932435aec8437">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718BF1-A128-4282-B04B-0F9A021056A1}"/>
</file>

<file path=customXml/itemProps2.xml><?xml version="1.0" encoding="utf-8"?>
<ds:datastoreItem xmlns:ds="http://schemas.openxmlformats.org/officeDocument/2006/customXml" ds:itemID="{4F82D18C-26F8-4267-8C9D-48AFB1BD98DD}"/>
</file>

<file path=customXml/itemProps3.xml><?xml version="1.0" encoding="utf-8"?>
<ds:datastoreItem xmlns:ds="http://schemas.openxmlformats.org/officeDocument/2006/customXml" ds:itemID="{DA91EA91-55FA-4090-BE97-A75325FF4635}"/>
</file>

<file path=docProps/app.xml><?xml version="1.0" encoding="utf-8"?>
<Properties xmlns="http://schemas.openxmlformats.org/officeDocument/2006/extended-properties" xmlns:vt="http://schemas.openxmlformats.org/officeDocument/2006/docPropsVTypes">
  <Template>Kantoorthema</Template>
  <TotalTime>503</TotalTime>
  <Words>467</Words>
  <Application>Microsoft Macintosh PowerPoint</Application>
  <PresentationFormat>Widescreen</PresentationFormat>
  <Paragraphs>39</Paragraphs>
  <Slides>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vt:i4>
      </vt:variant>
    </vt:vector>
  </HeadingPairs>
  <TitlesOfParts>
    <vt:vector size="10" baseType="lpstr">
      <vt:lpstr>Arial</vt:lpstr>
      <vt:lpstr>Calibri</vt:lpstr>
      <vt:lpstr>Roboto</vt:lpstr>
      <vt:lpstr>Roboto Light</vt:lpstr>
      <vt:lpstr>Kantoorthema</vt:lpstr>
      <vt:lpstr>AquaINFRA</vt:lpstr>
      <vt:lpstr>Key Contributions to EOSC SRIA </vt:lpstr>
      <vt:lpstr>Key Impacts and deliverables</vt:lpstr>
      <vt:lpstr>Dependencies and Collaborations</vt:lpstr>
      <vt:lpstr>Your 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 Gusenheimer</dc:creator>
  <cp:lastModifiedBy>Henning Sten Hansen</cp:lastModifiedBy>
  <cp:revision>15</cp:revision>
  <dcterms:created xsi:type="dcterms:W3CDTF">2023-06-05T12:30:30Z</dcterms:created>
  <dcterms:modified xsi:type="dcterms:W3CDTF">2023-06-14T17:36:56Z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2023-06-09T10:04:54Z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26090116-f8b9-4873-bd6a-93203bebac80</vt:lpwstr>
  </property>
  <property fmtid="{D5CDD505-2E9C-101B-9397-08002B2CF9AE}" pid="8" name="MSIP_Label_6bd9ddd1-4d20-43f6-abfa-fc3c07406f94_ContentBits">
    <vt:lpwstr>0</vt:lpwstr>
  </property>
  <property fmtid="{D5CDD505-2E9C-101B-9397-08002B2CF9AE}" pid="9" name="ContentTypeId">
    <vt:lpwstr>0x0101005C737CA0440CB947B17CA0D6EBAF2777</vt:lpwstr>
  </property>
  <property fmtid="{D5CDD505-2E9C-101B-9397-08002B2CF9AE}" pid="10" name="Order">
    <vt:r8>434800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