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0" r:id="rId2"/>
    <p:sldId id="377" r:id="rId3"/>
    <p:sldId id="363" r:id="rId4"/>
    <p:sldId id="366" r:id="rId5"/>
    <p:sldId id="391" r:id="rId6"/>
    <p:sldId id="392" r:id="rId7"/>
    <p:sldId id="320" r:id="rId8"/>
    <p:sldId id="348" r:id="rId9"/>
    <p:sldId id="370" r:id="rId10"/>
    <p:sldId id="398" r:id="rId11"/>
    <p:sldId id="328" r:id="rId12"/>
    <p:sldId id="400" r:id="rId13"/>
    <p:sldId id="397" r:id="rId14"/>
    <p:sldId id="384" r:id="rId15"/>
    <p:sldId id="390" r:id="rId16"/>
    <p:sldId id="39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9" autoAdjust="0"/>
    <p:restoredTop sz="86220" autoAdjust="0"/>
  </p:normalViewPr>
  <p:slideViewPr>
    <p:cSldViewPr snapToGrid="0">
      <p:cViewPr>
        <p:scale>
          <a:sx n="50" d="100"/>
          <a:sy n="50" d="100"/>
        </p:scale>
        <p:origin x="960" y="240"/>
      </p:cViewPr>
      <p:guideLst/>
    </p:cSldViewPr>
  </p:slideViewPr>
  <p:outlineViewPr>
    <p:cViewPr>
      <p:scale>
        <a:sx n="33" d="100"/>
        <a:sy n="33" d="100"/>
      </p:scale>
      <p:origin x="0" y="-737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041DE-FCB8-4B0A-A09E-98EFDBB654A6}" type="doc">
      <dgm:prSet loTypeId="urn:microsoft.com/office/officeart/2005/8/layout/chevron1" loCatId="process" qsTypeId="urn:microsoft.com/office/officeart/2005/8/quickstyle/simple1" qsCatId="simple" csTypeId="urn:microsoft.com/office/officeart/2005/8/colors/accent1_2" csCatId="accent1" phldr="1"/>
      <dgm:spPr/>
    </dgm:pt>
    <dgm:pt modelId="{1B824F5B-D457-426B-A109-841CC9FC707F}">
      <dgm:prSet phldrT="[Text]"/>
      <dgm:spPr>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dgm:spPr>
      <dgm:t>
        <a:bodyPr/>
        <a:lstStyle/>
        <a:p>
          <a:r>
            <a:rPr lang="sv-SE" dirty="0" smtClean="0">
              <a:ln w="0">
                <a:solidFill>
                  <a:schemeClr val="bg1"/>
                </a:solidFill>
              </a:ln>
              <a:solidFill>
                <a:schemeClr val="bg1"/>
              </a:solidFill>
              <a:latin typeface="Arial Narrow" panose="020B0606020202030204" pitchFamily="34" charset="0"/>
              <a:cs typeface="Arial" panose="020B0604020202020204" pitchFamily="34" charset="0"/>
            </a:rPr>
            <a:t>Plan data </a:t>
          </a:r>
          <a:br>
            <a:rPr lang="sv-SE"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dirty="0" smtClean="0">
              <a:ln w="0">
                <a:solidFill>
                  <a:schemeClr val="bg1"/>
                </a:solidFill>
              </a:ln>
              <a:solidFill>
                <a:schemeClr val="bg1"/>
              </a:solidFill>
              <a:latin typeface="Arial Narrow" panose="020B0606020202030204" pitchFamily="34" charset="0"/>
              <a:cs typeface="Arial" panose="020B0604020202020204" pitchFamily="34" charset="0"/>
            </a:rPr>
            <a:t>management</a:t>
          </a:r>
          <a:endParaRPr lang="en-US" dirty="0"/>
        </a:p>
      </dgm:t>
    </dgm:pt>
    <dgm:pt modelId="{84002F32-82E4-4736-B095-7B72193535AD}" type="parTrans" cxnId="{4005D005-70D1-441B-BDFB-041C31DDC427}">
      <dgm:prSet/>
      <dgm:spPr/>
      <dgm:t>
        <a:bodyPr/>
        <a:lstStyle/>
        <a:p>
          <a:endParaRPr lang="en-US"/>
        </a:p>
      </dgm:t>
    </dgm:pt>
    <dgm:pt modelId="{543E22C4-7053-44EF-A971-ACF9236A4081}" type="sibTrans" cxnId="{4005D005-70D1-441B-BDFB-041C31DDC427}">
      <dgm:prSet/>
      <dgm:spPr/>
      <dgm:t>
        <a:bodyPr/>
        <a:lstStyle/>
        <a:p>
          <a:endParaRPr lang="en-US"/>
        </a:p>
      </dgm:t>
    </dgm:pt>
    <dgm:pt modelId="{CE1FE044-842A-4F87-A789-76FC7BE5A638}">
      <dgm:prSet phldrT="[Text]"/>
      <dgm:spPr>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lin ang="0" scaled="1"/>
          <a:tileRect/>
        </a:gradFill>
      </dgm:spPr>
      <dgm:t>
        <a:bodyPr/>
        <a:lstStyle/>
        <a:p>
          <a:r>
            <a:rPr lang="en-US" dirty="0" smtClean="0">
              <a:ln w="0">
                <a:solidFill>
                  <a:schemeClr val="bg1"/>
                </a:solidFill>
              </a:ln>
              <a:solidFill>
                <a:schemeClr val="bg1"/>
              </a:solidFill>
              <a:latin typeface="Arial Narrow" panose="020B0606020202030204" pitchFamily="34" charset="0"/>
              <a:cs typeface="Arial" panose="020B0604020202020204" pitchFamily="34" charset="0"/>
            </a:rPr>
            <a:t>Collect, </a:t>
          </a:r>
          <a:r>
            <a:rPr lang="en-US" dirty="0" err="1" smtClean="0">
              <a:ln w="0">
                <a:solidFill>
                  <a:schemeClr val="bg1"/>
                </a:solidFill>
              </a:ln>
              <a:solidFill>
                <a:schemeClr val="bg1"/>
              </a:solidFill>
              <a:latin typeface="Arial Narrow" panose="020B0606020202030204" pitchFamily="34" charset="0"/>
              <a:cs typeface="Arial" panose="020B0604020202020204" pitchFamily="34" charset="0"/>
            </a:rPr>
            <a:t>organise</a:t>
          </a:r>
          <a:r>
            <a:rPr lang="en-US" dirty="0" smtClean="0">
              <a:ln w="0">
                <a:solidFill>
                  <a:schemeClr val="bg1"/>
                </a:solidFill>
              </a:ln>
              <a:solidFill>
                <a:schemeClr val="bg1"/>
              </a:solidFill>
              <a:latin typeface="Arial Narrow" panose="020B0606020202030204" pitchFamily="34" charset="0"/>
              <a:cs typeface="Arial" panose="020B0604020202020204" pitchFamily="34" charset="0"/>
            </a:rPr>
            <a:t>, and store data</a:t>
          </a:r>
          <a:endParaRPr lang="en-US" dirty="0"/>
        </a:p>
      </dgm:t>
    </dgm:pt>
    <dgm:pt modelId="{90159C3B-0552-4A08-B7DD-C0DE5CE21CCB}" type="parTrans" cxnId="{2D1F5437-0368-466A-9B4A-03074458D2A8}">
      <dgm:prSet/>
      <dgm:spPr/>
      <dgm:t>
        <a:bodyPr/>
        <a:lstStyle/>
        <a:p>
          <a:endParaRPr lang="en-US"/>
        </a:p>
      </dgm:t>
    </dgm:pt>
    <dgm:pt modelId="{733B38EC-CFE0-473F-8BE5-CB30971707F1}" type="sibTrans" cxnId="{2D1F5437-0368-466A-9B4A-03074458D2A8}">
      <dgm:prSet/>
      <dgm:spPr/>
      <dgm:t>
        <a:bodyPr/>
        <a:lstStyle/>
        <a:p>
          <a:endParaRPr lang="en-US"/>
        </a:p>
      </dgm:t>
    </dgm:pt>
    <dgm:pt modelId="{DC79365D-9DE0-47CA-86E6-9AEC90E7F1E1}">
      <dgm:prSet phldrT="[Text]"/>
      <dgm:spPr>
        <a:gradFill flip="none" rotWithShape="0">
          <a:gsLst>
            <a:gs pos="0">
              <a:srgbClr val="009999">
                <a:shade val="30000"/>
                <a:satMod val="115000"/>
              </a:srgbClr>
            </a:gs>
            <a:gs pos="50000">
              <a:srgbClr val="009999">
                <a:shade val="67500"/>
                <a:satMod val="115000"/>
              </a:srgbClr>
            </a:gs>
            <a:gs pos="100000">
              <a:srgbClr val="009999">
                <a:shade val="100000"/>
                <a:satMod val="115000"/>
              </a:srgbClr>
            </a:gs>
          </a:gsLst>
          <a:lin ang="0" scaled="1"/>
          <a:tileRect/>
        </a:gradFill>
      </dgm:spPr>
      <dgm:t>
        <a:bodyPr/>
        <a:lstStyle/>
        <a:p>
          <a:r>
            <a:rPr lang="en-US" dirty="0" smtClean="0">
              <a:ln w="0">
                <a:solidFill>
                  <a:schemeClr val="bg1"/>
                </a:solidFill>
              </a:ln>
              <a:solidFill>
                <a:schemeClr val="bg1"/>
              </a:solidFill>
              <a:latin typeface="Arial Narrow" panose="020B0606020202030204" pitchFamily="34" charset="0"/>
              <a:cs typeface="Arial" panose="020B0604020202020204" pitchFamily="34" charset="0"/>
            </a:rPr>
            <a:t>Process and</a:t>
          </a:r>
        </a:p>
        <a:p>
          <a:r>
            <a:rPr lang="en-US" dirty="0" err="1" smtClean="0">
              <a:ln w="0">
                <a:solidFill>
                  <a:schemeClr val="bg1"/>
                </a:solidFill>
              </a:ln>
              <a:solidFill>
                <a:schemeClr val="bg1"/>
              </a:solidFill>
              <a:latin typeface="Arial Narrow" panose="020B0606020202030204" pitchFamily="34" charset="0"/>
              <a:cs typeface="Arial" panose="020B0604020202020204" pitchFamily="34" charset="0"/>
            </a:rPr>
            <a:t>analyse</a:t>
          </a:r>
          <a:r>
            <a:rPr lang="en-US" dirty="0" smtClean="0">
              <a:ln w="0">
                <a:solidFill>
                  <a:schemeClr val="bg1"/>
                </a:solidFill>
              </a:ln>
              <a:solidFill>
                <a:schemeClr val="bg1"/>
              </a:solidFill>
              <a:latin typeface="Arial Narrow" panose="020B0606020202030204" pitchFamily="34" charset="0"/>
              <a:cs typeface="Arial" panose="020B0604020202020204" pitchFamily="34" charset="0"/>
            </a:rPr>
            <a:t> data</a:t>
          </a:r>
          <a:endParaRPr lang="en-US" dirty="0"/>
        </a:p>
      </dgm:t>
    </dgm:pt>
    <dgm:pt modelId="{CD98233A-6770-40C6-8CC9-50DC0EECA75E}" type="parTrans" cxnId="{11B04E9F-2DF6-427F-9188-A5BE7E0099C6}">
      <dgm:prSet/>
      <dgm:spPr/>
      <dgm:t>
        <a:bodyPr/>
        <a:lstStyle/>
        <a:p>
          <a:endParaRPr lang="en-US"/>
        </a:p>
      </dgm:t>
    </dgm:pt>
    <dgm:pt modelId="{02C40F9B-B879-4185-893B-4B37FA6661C0}" type="sibTrans" cxnId="{11B04E9F-2DF6-427F-9188-A5BE7E0099C6}">
      <dgm:prSet/>
      <dgm:spPr/>
      <dgm:t>
        <a:bodyPr/>
        <a:lstStyle/>
        <a:p>
          <a:endParaRPr lang="en-US"/>
        </a:p>
      </dgm:t>
    </dgm:pt>
    <dgm:pt modelId="{6AF1B40B-10B5-45DC-823D-0C5FCE56B34B}">
      <dgm:prSet/>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dgm:spPr>
      <dgm:t>
        <a:bodyPr/>
        <a:lstStyle/>
        <a:p>
          <a:r>
            <a:rPr lang="en-US" dirty="0" smtClean="0">
              <a:ln w="0">
                <a:solidFill>
                  <a:schemeClr val="bg1"/>
                </a:solidFill>
              </a:ln>
              <a:solidFill>
                <a:schemeClr val="bg1"/>
              </a:solidFill>
              <a:latin typeface="Arial Narrow" panose="020B0606020202030204" pitchFamily="34" charset="0"/>
              <a:cs typeface="Arial" panose="020B0604020202020204" pitchFamily="34" charset="0"/>
            </a:rPr>
            <a:t>Archive and preserve data</a:t>
          </a:r>
          <a:endParaRPr lang="en-US" dirty="0"/>
        </a:p>
      </dgm:t>
    </dgm:pt>
    <dgm:pt modelId="{2EAB3C0E-EE41-404D-8B6C-E08E4643A807}" type="parTrans" cxnId="{93CDD4B1-F8BD-465F-8D2F-E4FFA539E0AA}">
      <dgm:prSet/>
      <dgm:spPr/>
      <dgm:t>
        <a:bodyPr/>
        <a:lstStyle/>
        <a:p>
          <a:endParaRPr lang="en-US"/>
        </a:p>
      </dgm:t>
    </dgm:pt>
    <dgm:pt modelId="{A4C08708-3549-4325-B3CB-A74D198D0141}" type="sibTrans" cxnId="{93CDD4B1-F8BD-465F-8D2F-E4FFA539E0AA}">
      <dgm:prSet/>
      <dgm:spPr/>
      <dgm:t>
        <a:bodyPr/>
        <a:lstStyle/>
        <a:p>
          <a:endParaRPr lang="en-US"/>
        </a:p>
      </dgm:t>
    </dgm:pt>
    <dgm:pt modelId="{00B20644-0A59-4318-BA51-E912230A709B}">
      <dgm:prSet/>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dgm:spPr>
      <dgm:t>
        <a:bodyPr/>
        <a:lstStyle/>
        <a:p>
          <a:r>
            <a:rPr lang="en-US" dirty="0" smtClean="0">
              <a:ln w="0">
                <a:solidFill>
                  <a:schemeClr val="bg1"/>
                </a:solidFill>
              </a:ln>
              <a:solidFill>
                <a:schemeClr val="bg1"/>
              </a:solidFill>
              <a:latin typeface="Arial Narrow" panose="020B0606020202030204" pitchFamily="34" charset="0"/>
              <a:cs typeface="Arial" panose="020B0604020202020204" pitchFamily="34" charset="0"/>
            </a:rPr>
            <a:t>Share and publish data</a:t>
          </a:r>
          <a:endParaRPr lang="en-US" dirty="0"/>
        </a:p>
      </dgm:t>
    </dgm:pt>
    <dgm:pt modelId="{E1327AEA-A3F7-4458-B482-850F24DC8F05}" type="parTrans" cxnId="{7B58211F-3C0E-49D5-B494-04DC1DB72147}">
      <dgm:prSet/>
      <dgm:spPr/>
      <dgm:t>
        <a:bodyPr/>
        <a:lstStyle/>
        <a:p>
          <a:endParaRPr lang="en-US"/>
        </a:p>
      </dgm:t>
    </dgm:pt>
    <dgm:pt modelId="{2AC5E54B-E3CE-473A-8C7E-ADFA3B2759ED}" type="sibTrans" cxnId="{7B58211F-3C0E-49D5-B494-04DC1DB72147}">
      <dgm:prSet/>
      <dgm:spPr/>
      <dgm:t>
        <a:bodyPr/>
        <a:lstStyle/>
        <a:p>
          <a:endParaRPr lang="en-US"/>
        </a:p>
      </dgm:t>
    </dgm:pt>
    <dgm:pt modelId="{92EF0D65-7C7F-4CCB-955B-7EA7BEFC082D}">
      <dgm:prSet/>
      <dgm:spPr>
        <a:gradFill flip="none" rotWithShape="0">
          <a:gsLst>
            <a:gs pos="0">
              <a:srgbClr val="008080">
                <a:shade val="30000"/>
                <a:satMod val="115000"/>
              </a:srgbClr>
            </a:gs>
            <a:gs pos="50000">
              <a:srgbClr val="008080">
                <a:shade val="67500"/>
                <a:satMod val="115000"/>
              </a:srgbClr>
            </a:gs>
            <a:gs pos="100000">
              <a:srgbClr val="008080">
                <a:shade val="100000"/>
                <a:satMod val="115000"/>
              </a:srgbClr>
            </a:gs>
          </a:gsLst>
          <a:lin ang="0" scaled="1"/>
          <a:tileRect/>
        </a:gradFill>
      </dgm:spPr>
      <dgm:t>
        <a:bodyPr/>
        <a:lstStyle/>
        <a:p>
          <a:r>
            <a:rPr lang="sv-SE" dirty="0" err="1" smtClean="0">
              <a:ln w="0">
                <a:solidFill>
                  <a:schemeClr val="bg1"/>
                </a:solidFill>
              </a:ln>
              <a:solidFill>
                <a:schemeClr val="bg1"/>
              </a:solidFill>
              <a:latin typeface="Arial Narrow" panose="020B0606020202030204" pitchFamily="34" charset="0"/>
              <a:cs typeface="Arial" panose="020B0604020202020204" pitchFamily="34" charset="0"/>
            </a:rPr>
            <a:t>Discover</a:t>
          </a:r>
          <a:r>
            <a:rPr lang="sv-SE" dirty="0" smtClean="0">
              <a:ln w="0">
                <a:solidFill>
                  <a:schemeClr val="bg1"/>
                </a:solidFill>
              </a:ln>
              <a:solidFill>
                <a:schemeClr val="bg1"/>
              </a:solidFill>
              <a:latin typeface="Arial Narrow" panose="020B0606020202030204" pitchFamily="34" charset="0"/>
              <a:cs typeface="Arial" panose="020B0604020202020204" pitchFamily="34" charset="0"/>
            </a:rPr>
            <a:t>, </a:t>
          </a:r>
          <a:br>
            <a:rPr lang="sv-SE"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dirty="0" err="1" smtClean="0">
              <a:ln w="0">
                <a:solidFill>
                  <a:schemeClr val="bg1"/>
                </a:solidFill>
              </a:ln>
              <a:solidFill>
                <a:schemeClr val="bg1"/>
              </a:solidFill>
              <a:latin typeface="Arial Narrow" panose="020B0606020202030204" pitchFamily="34" charset="0"/>
              <a:cs typeface="Arial" panose="020B0604020202020204" pitchFamily="34" charset="0"/>
            </a:rPr>
            <a:t>reuse</a:t>
          </a:r>
          <a:r>
            <a:rPr lang="sv-SE" dirty="0" smtClean="0">
              <a:ln w="0">
                <a:solidFill>
                  <a:schemeClr val="bg1"/>
                </a:solidFill>
              </a:ln>
              <a:solidFill>
                <a:schemeClr val="bg1"/>
              </a:solidFill>
              <a:latin typeface="Arial Narrow" panose="020B0606020202030204" pitchFamily="34" charset="0"/>
              <a:cs typeface="Arial" panose="020B0604020202020204" pitchFamily="34" charset="0"/>
            </a:rPr>
            <a:t>, and </a:t>
          </a:r>
          <a:br>
            <a:rPr lang="sv-SE"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dirty="0" err="1" smtClean="0">
              <a:ln w="0">
                <a:solidFill>
                  <a:schemeClr val="bg1"/>
                </a:solidFill>
              </a:ln>
              <a:solidFill>
                <a:schemeClr val="bg1"/>
              </a:solidFill>
              <a:latin typeface="Arial Narrow" panose="020B0606020202030204" pitchFamily="34" charset="0"/>
              <a:cs typeface="Arial" panose="020B0604020202020204" pitchFamily="34" charset="0"/>
            </a:rPr>
            <a:t>cite</a:t>
          </a:r>
          <a:r>
            <a:rPr lang="sv-SE" dirty="0" smtClean="0">
              <a:ln w="0">
                <a:solidFill>
                  <a:schemeClr val="bg1"/>
                </a:solidFill>
              </a:ln>
              <a:solidFill>
                <a:schemeClr val="bg1"/>
              </a:solidFill>
              <a:latin typeface="Arial Narrow" panose="020B0606020202030204" pitchFamily="34" charset="0"/>
              <a:cs typeface="Arial" panose="020B0604020202020204" pitchFamily="34" charset="0"/>
            </a:rPr>
            <a:t> data</a:t>
          </a:r>
          <a:endParaRPr lang="en-US" dirty="0"/>
        </a:p>
      </dgm:t>
    </dgm:pt>
    <dgm:pt modelId="{6517B768-0515-4C5A-A30F-C4108472DBED}" type="parTrans" cxnId="{7BD31561-2595-4613-84DF-FD44DC5F42F6}">
      <dgm:prSet/>
      <dgm:spPr/>
      <dgm:t>
        <a:bodyPr/>
        <a:lstStyle/>
        <a:p>
          <a:endParaRPr lang="en-US"/>
        </a:p>
      </dgm:t>
    </dgm:pt>
    <dgm:pt modelId="{74813310-8400-4240-AFC6-0CB3D4E40FFB}" type="sibTrans" cxnId="{7BD31561-2595-4613-84DF-FD44DC5F42F6}">
      <dgm:prSet/>
      <dgm:spPr/>
      <dgm:t>
        <a:bodyPr/>
        <a:lstStyle/>
        <a:p>
          <a:endParaRPr lang="en-US"/>
        </a:p>
      </dgm:t>
    </dgm:pt>
    <dgm:pt modelId="{4D2845A9-E627-40FC-91DF-71521BA38391}" type="pres">
      <dgm:prSet presAssocID="{9D2041DE-FCB8-4B0A-A09E-98EFDBB654A6}" presName="Name0" presStyleCnt="0">
        <dgm:presLayoutVars>
          <dgm:dir/>
          <dgm:animLvl val="lvl"/>
          <dgm:resizeHandles val="exact"/>
        </dgm:presLayoutVars>
      </dgm:prSet>
      <dgm:spPr/>
    </dgm:pt>
    <dgm:pt modelId="{996F638C-7560-484F-8B32-824E749E7CFB}" type="pres">
      <dgm:prSet presAssocID="{1B824F5B-D457-426B-A109-841CC9FC707F}" presName="parTxOnly" presStyleLbl="node1" presStyleIdx="0" presStyleCnt="6">
        <dgm:presLayoutVars>
          <dgm:chMax val="0"/>
          <dgm:chPref val="0"/>
          <dgm:bulletEnabled val="1"/>
        </dgm:presLayoutVars>
      </dgm:prSet>
      <dgm:spPr/>
      <dgm:t>
        <a:bodyPr/>
        <a:lstStyle/>
        <a:p>
          <a:endParaRPr lang="en-US"/>
        </a:p>
      </dgm:t>
    </dgm:pt>
    <dgm:pt modelId="{35F4DDFB-FE9C-4CE3-95DF-54A686CF0918}" type="pres">
      <dgm:prSet presAssocID="{543E22C4-7053-44EF-A971-ACF9236A4081}" presName="parTxOnlySpace" presStyleCnt="0"/>
      <dgm:spPr/>
    </dgm:pt>
    <dgm:pt modelId="{EFF43E2E-E7D8-41D3-91C6-5589E457C68C}" type="pres">
      <dgm:prSet presAssocID="{CE1FE044-842A-4F87-A789-76FC7BE5A638}" presName="parTxOnly" presStyleLbl="node1" presStyleIdx="1" presStyleCnt="6">
        <dgm:presLayoutVars>
          <dgm:chMax val="0"/>
          <dgm:chPref val="0"/>
          <dgm:bulletEnabled val="1"/>
        </dgm:presLayoutVars>
      </dgm:prSet>
      <dgm:spPr/>
      <dgm:t>
        <a:bodyPr/>
        <a:lstStyle/>
        <a:p>
          <a:endParaRPr lang="en-US"/>
        </a:p>
      </dgm:t>
    </dgm:pt>
    <dgm:pt modelId="{B5A95611-510D-429B-BBD5-40B9E1603077}" type="pres">
      <dgm:prSet presAssocID="{733B38EC-CFE0-473F-8BE5-CB30971707F1}" presName="parTxOnlySpace" presStyleCnt="0"/>
      <dgm:spPr/>
    </dgm:pt>
    <dgm:pt modelId="{4F9993B7-6CCC-4301-AF78-CAFB119B5888}" type="pres">
      <dgm:prSet presAssocID="{DC79365D-9DE0-47CA-86E6-9AEC90E7F1E1}" presName="parTxOnly" presStyleLbl="node1" presStyleIdx="2" presStyleCnt="6">
        <dgm:presLayoutVars>
          <dgm:chMax val="0"/>
          <dgm:chPref val="0"/>
          <dgm:bulletEnabled val="1"/>
        </dgm:presLayoutVars>
      </dgm:prSet>
      <dgm:spPr/>
      <dgm:t>
        <a:bodyPr/>
        <a:lstStyle/>
        <a:p>
          <a:endParaRPr lang="en-US"/>
        </a:p>
      </dgm:t>
    </dgm:pt>
    <dgm:pt modelId="{7AF487E9-2287-4DB5-A5CF-EAB704BFD156}" type="pres">
      <dgm:prSet presAssocID="{02C40F9B-B879-4185-893B-4B37FA6661C0}" presName="parTxOnlySpace" presStyleCnt="0"/>
      <dgm:spPr/>
    </dgm:pt>
    <dgm:pt modelId="{3156D9CB-FFFC-4A1C-9C16-90D689B12294}" type="pres">
      <dgm:prSet presAssocID="{6AF1B40B-10B5-45DC-823D-0C5FCE56B34B}" presName="parTxOnly" presStyleLbl="node1" presStyleIdx="3" presStyleCnt="6">
        <dgm:presLayoutVars>
          <dgm:chMax val="0"/>
          <dgm:chPref val="0"/>
          <dgm:bulletEnabled val="1"/>
        </dgm:presLayoutVars>
      </dgm:prSet>
      <dgm:spPr/>
      <dgm:t>
        <a:bodyPr/>
        <a:lstStyle/>
        <a:p>
          <a:endParaRPr lang="en-US"/>
        </a:p>
      </dgm:t>
    </dgm:pt>
    <dgm:pt modelId="{3EF8FE99-3297-469B-A3AB-0791E2A446A8}" type="pres">
      <dgm:prSet presAssocID="{A4C08708-3549-4325-B3CB-A74D198D0141}" presName="parTxOnlySpace" presStyleCnt="0"/>
      <dgm:spPr/>
    </dgm:pt>
    <dgm:pt modelId="{9609138D-87CC-4831-9BA6-A99832C0A295}" type="pres">
      <dgm:prSet presAssocID="{00B20644-0A59-4318-BA51-E912230A709B}" presName="parTxOnly" presStyleLbl="node1" presStyleIdx="4" presStyleCnt="6">
        <dgm:presLayoutVars>
          <dgm:chMax val="0"/>
          <dgm:chPref val="0"/>
          <dgm:bulletEnabled val="1"/>
        </dgm:presLayoutVars>
      </dgm:prSet>
      <dgm:spPr/>
      <dgm:t>
        <a:bodyPr/>
        <a:lstStyle/>
        <a:p>
          <a:endParaRPr lang="en-US"/>
        </a:p>
      </dgm:t>
    </dgm:pt>
    <dgm:pt modelId="{7468C93C-20DE-4469-9B95-13D95241941D}" type="pres">
      <dgm:prSet presAssocID="{2AC5E54B-E3CE-473A-8C7E-ADFA3B2759ED}" presName="parTxOnlySpace" presStyleCnt="0"/>
      <dgm:spPr/>
    </dgm:pt>
    <dgm:pt modelId="{3659A7E7-F9E7-4AEF-AF83-62C5ACA41D31}" type="pres">
      <dgm:prSet presAssocID="{92EF0D65-7C7F-4CCB-955B-7EA7BEFC082D}" presName="parTxOnly" presStyleLbl="node1" presStyleIdx="5" presStyleCnt="6">
        <dgm:presLayoutVars>
          <dgm:chMax val="0"/>
          <dgm:chPref val="0"/>
          <dgm:bulletEnabled val="1"/>
        </dgm:presLayoutVars>
      </dgm:prSet>
      <dgm:spPr/>
      <dgm:t>
        <a:bodyPr/>
        <a:lstStyle/>
        <a:p>
          <a:endParaRPr lang="en-US"/>
        </a:p>
      </dgm:t>
    </dgm:pt>
  </dgm:ptLst>
  <dgm:cxnLst>
    <dgm:cxn modelId="{4CB33598-8CFF-4C90-A24A-C76905CF97FF}" type="presOf" srcId="{CE1FE044-842A-4F87-A789-76FC7BE5A638}" destId="{EFF43E2E-E7D8-41D3-91C6-5589E457C68C}" srcOrd="0" destOrd="0" presId="urn:microsoft.com/office/officeart/2005/8/layout/chevron1"/>
    <dgm:cxn modelId="{4005D005-70D1-441B-BDFB-041C31DDC427}" srcId="{9D2041DE-FCB8-4B0A-A09E-98EFDBB654A6}" destId="{1B824F5B-D457-426B-A109-841CC9FC707F}" srcOrd="0" destOrd="0" parTransId="{84002F32-82E4-4736-B095-7B72193535AD}" sibTransId="{543E22C4-7053-44EF-A971-ACF9236A4081}"/>
    <dgm:cxn modelId="{2D1F5437-0368-466A-9B4A-03074458D2A8}" srcId="{9D2041DE-FCB8-4B0A-A09E-98EFDBB654A6}" destId="{CE1FE044-842A-4F87-A789-76FC7BE5A638}" srcOrd="1" destOrd="0" parTransId="{90159C3B-0552-4A08-B7DD-C0DE5CE21CCB}" sibTransId="{733B38EC-CFE0-473F-8BE5-CB30971707F1}"/>
    <dgm:cxn modelId="{EBFC19C9-CE9B-4152-9D3D-0620EAB80AF7}" type="presOf" srcId="{1B824F5B-D457-426B-A109-841CC9FC707F}" destId="{996F638C-7560-484F-8B32-824E749E7CFB}" srcOrd="0" destOrd="0" presId="urn:microsoft.com/office/officeart/2005/8/layout/chevron1"/>
    <dgm:cxn modelId="{7EADB13D-2037-48E9-97D1-E1ABB40A9807}" type="presOf" srcId="{DC79365D-9DE0-47CA-86E6-9AEC90E7F1E1}" destId="{4F9993B7-6CCC-4301-AF78-CAFB119B5888}" srcOrd="0" destOrd="0" presId="urn:microsoft.com/office/officeart/2005/8/layout/chevron1"/>
    <dgm:cxn modelId="{B6FA2010-F0D9-42BD-AB31-D1BA545FDCAE}" type="presOf" srcId="{00B20644-0A59-4318-BA51-E912230A709B}" destId="{9609138D-87CC-4831-9BA6-A99832C0A295}" srcOrd="0" destOrd="0" presId="urn:microsoft.com/office/officeart/2005/8/layout/chevron1"/>
    <dgm:cxn modelId="{7B58211F-3C0E-49D5-B494-04DC1DB72147}" srcId="{9D2041DE-FCB8-4B0A-A09E-98EFDBB654A6}" destId="{00B20644-0A59-4318-BA51-E912230A709B}" srcOrd="4" destOrd="0" parTransId="{E1327AEA-A3F7-4458-B482-850F24DC8F05}" sibTransId="{2AC5E54B-E3CE-473A-8C7E-ADFA3B2759ED}"/>
    <dgm:cxn modelId="{93CDD4B1-F8BD-465F-8D2F-E4FFA539E0AA}" srcId="{9D2041DE-FCB8-4B0A-A09E-98EFDBB654A6}" destId="{6AF1B40B-10B5-45DC-823D-0C5FCE56B34B}" srcOrd="3" destOrd="0" parTransId="{2EAB3C0E-EE41-404D-8B6C-E08E4643A807}" sibTransId="{A4C08708-3549-4325-B3CB-A74D198D0141}"/>
    <dgm:cxn modelId="{20BBF208-4A1A-4DB6-8FA6-23212BE4D252}" type="presOf" srcId="{92EF0D65-7C7F-4CCB-955B-7EA7BEFC082D}" destId="{3659A7E7-F9E7-4AEF-AF83-62C5ACA41D31}" srcOrd="0" destOrd="0" presId="urn:microsoft.com/office/officeart/2005/8/layout/chevron1"/>
    <dgm:cxn modelId="{5E4F890A-211B-4B9F-8638-2086F0BEF4CC}" type="presOf" srcId="{9D2041DE-FCB8-4B0A-A09E-98EFDBB654A6}" destId="{4D2845A9-E627-40FC-91DF-71521BA38391}" srcOrd="0" destOrd="0" presId="urn:microsoft.com/office/officeart/2005/8/layout/chevron1"/>
    <dgm:cxn modelId="{E7F77A7B-8C13-4B8A-A819-05BDB72CF581}" type="presOf" srcId="{6AF1B40B-10B5-45DC-823D-0C5FCE56B34B}" destId="{3156D9CB-FFFC-4A1C-9C16-90D689B12294}" srcOrd="0" destOrd="0" presId="urn:microsoft.com/office/officeart/2005/8/layout/chevron1"/>
    <dgm:cxn modelId="{7BD31561-2595-4613-84DF-FD44DC5F42F6}" srcId="{9D2041DE-FCB8-4B0A-A09E-98EFDBB654A6}" destId="{92EF0D65-7C7F-4CCB-955B-7EA7BEFC082D}" srcOrd="5" destOrd="0" parTransId="{6517B768-0515-4C5A-A30F-C4108472DBED}" sibTransId="{74813310-8400-4240-AFC6-0CB3D4E40FFB}"/>
    <dgm:cxn modelId="{11B04E9F-2DF6-427F-9188-A5BE7E0099C6}" srcId="{9D2041DE-FCB8-4B0A-A09E-98EFDBB654A6}" destId="{DC79365D-9DE0-47CA-86E6-9AEC90E7F1E1}" srcOrd="2" destOrd="0" parTransId="{CD98233A-6770-40C6-8CC9-50DC0EECA75E}" sibTransId="{02C40F9B-B879-4185-893B-4B37FA6661C0}"/>
    <dgm:cxn modelId="{6FCC9B90-BFE3-4B2D-82C4-C11AC2985626}" type="presParOf" srcId="{4D2845A9-E627-40FC-91DF-71521BA38391}" destId="{996F638C-7560-484F-8B32-824E749E7CFB}" srcOrd="0" destOrd="0" presId="urn:microsoft.com/office/officeart/2005/8/layout/chevron1"/>
    <dgm:cxn modelId="{896A59D2-C5C7-4844-A716-92F4BF3266C3}" type="presParOf" srcId="{4D2845A9-E627-40FC-91DF-71521BA38391}" destId="{35F4DDFB-FE9C-4CE3-95DF-54A686CF0918}" srcOrd="1" destOrd="0" presId="urn:microsoft.com/office/officeart/2005/8/layout/chevron1"/>
    <dgm:cxn modelId="{93849313-4F8B-402B-A790-A1C29A61CBC8}" type="presParOf" srcId="{4D2845A9-E627-40FC-91DF-71521BA38391}" destId="{EFF43E2E-E7D8-41D3-91C6-5589E457C68C}" srcOrd="2" destOrd="0" presId="urn:microsoft.com/office/officeart/2005/8/layout/chevron1"/>
    <dgm:cxn modelId="{DC28CAF4-1A06-4442-ACB9-A8766EC0BEA3}" type="presParOf" srcId="{4D2845A9-E627-40FC-91DF-71521BA38391}" destId="{B5A95611-510D-429B-BBD5-40B9E1603077}" srcOrd="3" destOrd="0" presId="urn:microsoft.com/office/officeart/2005/8/layout/chevron1"/>
    <dgm:cxn modelId="{A1B2F1F1-E3AC-42BA-89DD-76BDE3193D3B}" type="presParOf" srcId="{4D2845A9-E627-40FC-91DF-71521BA38391}" destId="{4F9993B7-6CCC-4301-AF78-CAFB119B5888}" srcOrd="4" destOrd="0" presId="urn:microsoft.com/office/officeart/2005/8/layout/chevron1"/>
    <dgm:cxn modelId="{007146BF-3536-4EC8-816D-31B021999D04}" type="presParOf" srcId="{4D2845A9-E627-40FC-91DF-71521BA38391}" destId="{7AF487E9-2287-4DB5-A5CF-EAB704BFD156}" srcOrd="5" destOrd="0" presId="urn:microsoft.com/office/officeart/2005/8/layout/chevron1"/>
    <dgm:cxn modelId="{051FDA9D-01D1-48ED-A490-AFCF9287B1C1}" type="presParOf" srcId="{4D2845A9-E627-40FC-91DF-71521BA38391}" destId="{3156D9CB-FFFC-4A1C-9C16-90D689B12294}" srcOrd="6" destOrd="0" presId="urn:microsoft.com/office/officeart/2005/8/layout/chevron1"/>
    <dgm:cxn modelId="{FC240594-56D9-4DA4-B4DA-C5B96602D070}" type="presParOf" srcId="{4D2845A9-E627-40FC-91DF-71521BA38391}" destId="{3EF8FE99-3297-469B-A3AB-0791E2A446A8}" srcOrd="7" destOrd="0" presId="urn:microsoft.com/office/officeart/2005/8/layout/chevron1"/>
    <dgm:cxn modelId="{0D6E1C79-BD29-4E71-8E6D-059643055704}" type="presParOf" srcId="{4D2845A9-E627-40FC-91DF-71521BA38391}" destId="{9609138D-87CC-4831-9BA6-A99832C0A295}" srcOrd="8" destOrd="0" presId="urn:microsoft.com/office/officeart/2005/8/layout/chevron1"/>
    <dgm:cxn modelId="{0D0F6955-A804-4D29-B71E-02A4D9C6F1A3}" type="presParOf" srcId="{4D2845A9-E627-40FC-91DF-71521BA38391}" destId="{7468C93C-20DE-4469-9B95-13D95241941D}" srcOrd="9" destOrd="0" presId="urn:microsoft.com/office/officeart/2005/8/layout/chevron1"/>
    <dgm:cxn modelId="{A3523006-F2DA-4EFB-A342-357262CE9A6F}" type="presParOf" srcId="{4D2845A9-E627-40FC-91DF-71521BA38391}" destId="{3659A7E7-F9E7-4AEF-AF83-62C5ACA41D3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B293B-BB68-4BDB-BEB6-ED31538EF57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3A18147F-9C23-448C-9DE1-181AC15F124A}">
      <dgm:prSet phldrT="[Text]" custT="1"/>
      <dgm:spPr/>
      <dgm:t>
        <a:bodyPr/>
        <a:lstStyle/>
        <a:p>
          <a:r>
            <a:rPr lang="sv-SE" sz="3200" dirty="0" smtClean="0"/>
            <a:t>Pro Vice-Chancellor</a:t>
          </a:r>
          <a:endParaRPr lang="sv-SE" sz="3200" dirty="0"/>
        </a:p>
      </dgm:t>
    </dgm:pt>
    <dgm:pt modelId="{9D4F2B0D-BEC6-4025-A4A3-BED05BC900F9}" type="parTrans" cxnId="{290CD94D-C091-46C7-9C37-43776691A9BB}">
      <dgm:prSet/>
      <dgm:spPr/>
      <dgm:t>
        <a:bodyPr/>
        <a:lstStyle/>
        <a:p>
          <a:endParaRPr lang="sv-SE" sz="1200"/>
        </a:p>
      </dgm:t>
    </dgm:pt>
    <dgm:pt modelId="{1D02234A-7DA4-4549-A9D2-01CDF323770C}" type="sibTrans" cxnId="{290CD94D-C091-46C7-9C37-43776691A9BB}">
      <dgm:prSet/>
      <dgm:spPr/>
      <dgm:t>
        <a:bodyPr/>
        <a:lstStyle/>
        <a:p>
          <a:endParaRPr lang="sv-SE" sz="1200"/>
        </a:p>
      </dgm:t>
    </dgm:pt>
    <dgm:pt modelId="{DC8DF648-CD8D-4E30-8C7D-7F1F5CF401BC}">
      <dgm:prSet phldrT="[Text]" custT="1"/>
      <dgm:spPr/>
      <dgm:t>
        <a:bodyPr/>
        <a:lstStyle/>
        <a:p>
          <a:pPr>
            <a:spcAft>
              <a:spcPts val="0"/>
            </a:spcAft>
          </a:pPr>
          <a:r>
            <a:rPr lang="sv-SE" sz="3200" dirty="0" err="1" smtClean="0"/>
            <a:t>Head</a:t>
          </a:r>
          <a:r>
            <a:rPr lang="sv-SE" sz="3200" dirty="0" smtClean="0"/>
            <a:t> </a:t>
          </a:r>
          <a:r>
            <a:rPr lang="sv-SE" sz="3200" dirty="0" err="1" smtClean="0"/>
            <a:t>of</a:t>
          </a:r>
          <a:r>
            <a:rPr lang="sv-SE" sz="3200" dirty="0" smtClean="0"/>
            <a:t> </a:t>
          </a:r>
        </a:p>
        <a:p>
          <a:pPr>
            <a:spcAft>
              <a:spcPts val="0"/>
            </a:spcAft>
          </a:pPr>
          <a:r>
            <a:rPr lang="sv-SE" sz="3200" dirty="0" err="1" smtClean="0"/>
            <a:t>Library</a:t>
          </a:r>
          <a:endParaRPr lang="sv-SE" sz="3200" dirty="0"/>
        </a:p>
      </dgm:t>
    </dgm:pt>
    <dgm:pt modelId="{81969A34-CA17-42DC-905F-D8708FCD1C14}" type="parTrans" cxnId="{3D08BF21-9B2D-4504-B676-E5C9622A482F}">
      <dgm:prSet/>
      <dgm:spPr/>
      <dgm:t>
        <a:bodyPr/>
        <a:lstStyle/>
        <a:p>
          <a:endParaRPr lang="sv-SE" sz="1200"/>
        </a:p>
      </dgm:t>
    </dgm:pt>
    <dgm:pt modelId="{BD2F40E7-BEE5-42FD-B57C-382D6A44DE99}" type="sibTrans" cxnId="{3D08BF21-9B2D-4504-B676-E5C9622A482F}">
      <dgm:prSet/>
      <dgm:spPr/>
      <dgm:t>
        <a:bodyPr/>
        <a:lstStyle/>
        <a:p>
          <a:endParaRPr lang="sv-SE" sz="1200"/>
        </a:p>
      </dgm:t>
    </dgm:pt>
    <dgm:pt modelId="{6F69F001-6BC5-4D4D-9D14-67FF3CFC320C}">
      <dgm:prSet phldrT="[Text]" custT="1"/>
      <dgm:spPr/>
      <dgm:t>
        <a:bodyPr/>
        <a:lstStyle/>
        <a:p>
          <a:pPr>
            <a:spcAft>
              <a:spcPts val="0"/>
            </a:spcAft>
          </a:pPr>
          <a:r>
            <a:rPr lang="sv-SE" sz="3200" dirty="0" err="1" smtClean="0"/>
            <a:t>Head</a:t>
          </a:r>
          <a:r>
            <a:rPr lang="sv-SE" sz="3200" dirty="0" smtClean="0"/>
            <a:t> </a:t>
          </a:r>
          <a:r>
            <a:rPr lang="sv-SE" sz="3200" dirty="0" err="1" smtClean="0"/>
            <a:t>of</a:t>
          </a:r>
          <a:r>
            <a:rPr lang="sv-SE" sz="3200" dirty="0" smtClean="0"/>
            <a:t> </a:t>
          </a:r>
        </a:p>
        <a:p>
          <a:pPr>
            <a:spcAft>
              <a:spcPts val="0"/>
            </a:spcAft>
          </a:pPr>
          <a:r>
            <a:rPr lang="sv-SE" sz="3200" dirty="0" smtClean="0"/>
            <a:t>IT </a:t>
          </a:r>
          <a:r>
            <a:rPr lang="sv-SE" sz="3200" dirty="0" err="1" smtClean="0"/>
            <a:t>dept</a:t>
          </a:r>
          <a:endParaRPr lang="sv-SE" sz="3200" dirty="0"/>
        </a:p>
      </dgm:t>
    </dgm:pt>
    <dgm:pt modelId="{BC0954B9-1B4A-4AB0-B139-E641FB3E0CDB}" type="parTrans" cxnId="{F1CE7AE7-2208-4AD1-BD10-DD2E252E4D5D}">
      <dgm:prSet/>
      <dgm:spPr/>
      <dgm:t>
        <a:bodyPr/>
        <a:lstStyle/>
        <a:p>
          <a:endParaRPr lang="sv-SE" sz="1200"/>
        </a:p>
      </dgm:t>
    </dgm:pt>
    <dgm:pt modelId="{A0DF0185-AB24-4BC6-9B8A-D7080672A6C8}" type="sibTrans" cxnId="{F1CE7AE7-2208-4AD1-BD10-DD2E252E4D5D}">
      <dgm:prSet/>
      <dgm:spPr/>
      <dgm:t>
        <a:bodyPr/>
        <a:lstStyle/>
        <a:p>
          <a:endParaRPr lang="sv-SE" sz="1200"/>
        </a:p>
      </dgm:t>
    </dgm:pt>
    <dgm:pt modelId="{6F18D524-0D1F-4FF3-98B6-3C3C88F7C917}">
      <dgm:prSet phldrT="[Text]" custT="1"/>
      <dgm:spPr/>
      <dgm:t>
        <a:bodyPr/>
        <a:lstStyle/>
        <a:p>
          <a:pPr>
            <a:lnSpc>
              <a:spcPct val="100000"/>
            </a:lnSpc>
            <a:spcAft>
              <a:spcPts val="0"/>
            </a:spcAft>
          </a:pPr>
          <a:r>
            <a:rPr lang="sv-SE" sz="3200" dirty="0" err="1" smtClean="0"/>
            <a:t>Head</a:t>
          </a:r>
          <a:r>
            <a:rPr lang="sv-SE" sz="3200" dirty="0" smtClean="0"/>
            <a:t> </a:t>
          </a:r>
          <a:r>
            <a:rPr lang="sv-SE" sz="3200" dirty="0" err="1" smtClean="0"/>
            <a:t>of</a:t>
          </a:r>
          <a:r>
            <a:rPr lang="sv-SE" sz="3200" dirty="0" smtClean="0"/>
            <a:t> </a:t>
          </a:r>
        </a:p>
        <a:p>
          <a:pPr>
            <a:lnSpc>
              <a:spcPct val="100000"/>
            </a:lnSpc>
            <a:spcAft>
              <a:spcPts val="0"/>
            </a:spcAft>
          </a:pPr>
          <a:r>
            <a:rPr lang="sv-SE" sz="3200" dirty="0" smtClean="0"/>
            <a:t>Legal </a:t>
          </a:r>
          <a:r>
            <a:rPr lang="sv-SE" sz="3200" dirty="0" err="1" smtClean="0"/>
            <a:t>Affairs</a:t>
          </a:r>
          <a:r>
            <a:rPr lang="sv-SE" sz="3200" dirty="0" smtClean="0"/>
            <a:t> </a:t>
          </a:r>
        </a:p>
        <a:p>
          <a:pPr>
            <a:lnSpc>
              <a:spcPct val="100000"/>
            </a:lnSpc>
            <a:spcAft>
              <a:spcPts val="0"/>
            </a:spcAft>
          </a:pPr>
          <a:r>
            <a:rPr lang="sv-SE" sz="3200" dirty="0" smtClean="0"/>
            <a:t>and </a:t>
          </a:r>
          <a:r>
            <a:rPr lang="sv-SE" sz="3200" dirty="0" err="1" smtClean="0"/>
            <a:t>Archive</a:t>
          </a:r>
          <a:endParaRPr lang="sv-SE" sz="3200" dirty="0"/>
        </a:p>
      </dgm:t>
    </dgm:pt>
    <dgm:pt modelId="{7A616739-4AE9-48FD-B2B7-658696C2EF95}" type="parTrans" cxnId="{7EE1AAB2-B576-404F-8A7B-54C81FF6B0F5}">
      <dgm:prSet/>
      <dgm:spPr/>
      <dgm:t>
        <a:bodyPr/>
        <a:lstStyle/>
        <a:p>
          <a:endParaRPr lang="sv-SE" sz="1200"/>
        </a:p>
      </dgm:t>
    </dgm:pt>
    <dgm:pt modelId="{68D46153-FEF0-4121-9637-1014748FD241}" type="sibTrans" cxnId="{7EE1AAB2-B576-404F-8A7B-54C81FF6B0F5}">
      <dgm:prSet/>
      <dgm:spPr/>
      <dgm:t>
        <a:bodyPr/>
        <a:lstStyle/>
        <a:p>
          <a:endParaRPr lang="sv-SE" sz="1200"/>
        </a:p>
      </dgm:t>
    </dgm:pt>
    <dgm:pt modelId="{5DF687F9-7DAF-4BA6-8D93-5CF04687041A}" type="pres">
      <dgm:prSet presAssocID="{E81B293B-BB68-4BDB-BEB6-ED31538EF575}" presName="hierChild1" presStyleCnt="0">
        <dgm:presLayoutVars>
          <dgm:orgChart val="1"/>
          <dgm:chPref val="1"/>
          <dgm:dir/>
          <dgm:animOne val="branch"/>
          <dgm:animLvl val="lvl"/>
          <dgm:resizeHandles/>
        </dgm:presLayoutVars>
      </dgm:prSet>
      <dgm:spPr/>
      <dgm:t>
        <a:bodyPr/>
        <a:lstStyle/>
        <a:p>
          <a:endParaRPr lang="sv-SE"/>
        </a:p>
      </dgm:t>
    </dgm:pt>
    <dgm:pt modelId="{A28D48A7-4821-4245-B072-99086F292554}" type="pres">
      <dgm:prSet presAssocID="{3A18147F-9C23-448C-9DE1-181AC15F124A}" presName="hierRoot1" presStyleCnt="0">
        <dgm:presLayoutVars>
          <dgm:hierBranch val="init"/>
        </dgm:presLayoutVars>
      </dgm:prSet>
      <dgm:spPr/>
    </dgm:pt>
    <dgm:pt modelId="{9BDD301E-BA02-4708-AF1C-DB3C4BB8B601}" type="pres">
      <dgm:prSet presAssocID="{3A18147F-9C23-448C-9DE1-181AC15F124A}" presName="rootComposite1" presStyleCnt="0"/>
      <dgm:spPr/>
    </dgm:pt>
    <dgm:pt modelId="{59932124-950F-4DC0-99DC-3B5F36AD0DFD}" type="pres">
      <dgm:prSet presAssocID="{3A18147F-9C23-448C-9DE1-181AC15F124A}" presName="rootText1" presStyleLbl="node0" presStyleIdx="0" presStyleCnt="1">
        <dgm:presLayoutVars>
          <dgm:chPref val="3"/>
        </dgm:presLayoutVars>
      </dgm:prSet>
      <dgm:spPr/>
      <dgm:t>
        <a:bodyPr/>
        <a:lstStyle/>
        <a:p>
          <a:endParaRPr lang="sv-SE"/>
        </a:p>
      </dgm:t>
    </dgm:pt>
    <dgm:pt modelId="{EC22394A-9AC4-444C-8663-DB870BB35C80}" type="pres">
      <dgm:prSet presAssocID="{3A18147F-9C23-448C-9DE1-181AC15F124A}" presName="rootConnector1" presStyleLbl="node1" presStyleIdx="0" presStyleCnt="0"/>
      <dgm:spPr/>
      <dgm:t>
        <a:bodyPr/>
        <a:lstStyle/>
        <a:p>
          <a:endParaRPr lang="sv-SE"/>
        </a:p>
      </dgm:t>
    </dgm:pt>
    <dgm:pt modelId="{AD21551B-90B2-4BD9-A560-0135292E40DC}" type="pres">
      <dgm:prSet presAssocID="{3A18147F-9C23-448C-9DE1-181AC15F124A}" presName="hierChild2" presStyleCnt="0"/>
      <dgm:spPr/>
    </dgm:pt>
    <dgm:pt modelId="{37F24684-6E99-44BA-9299-0E655A1290A8}" type="pres">
      <dgm:prSet presAssocID="{81969A34-CA17-42DC-905F-D8708FCD1C14}" presName="Name37" presStyleLbl="parChTrans1D2" presStyleIdx="0" presStyleCnt="3"/>
      <dgm:spPr/>
      <dgm:t>
        <a:bodyPr/>
        <a:lstStyle/>
        <a:p>
          <a:endParaRPr lang="sv-SE"/>
        </a:p>
      </dgm:t>
    </dgm:pt>
    <dgm:pt modelId="{0769F5F0-2D10-46EE-8E14-9B3F2B466F7E}" type="pres">
      <dgm:prSet presAssocID="{DC8DF648-CD8D-4E30-8C7D-7F1F5CF401BC}" presName="hierRoot2" presStyleCnt="0">
        <dgm:presLayoutVars>
          <dgm:hierBranch val="init"/>
        </dgm:presLayoutVars>
      </dgm:prSet>
      <dgm:spPr/>
    </dgm:pt>
    <dgm:pt modelId="{110AB39E-497A-4A5B-BEB5-0A3838A04DD6}" type="pres">
      <dgm:prSet presAssocID="{DC8DF648-CD8D-4E30-8C7D-7F1F5CF401BC}" presName="rootComposite" presStyleCnt="0"/>
      <dgm:spPr/>
    </dgm:pt>
    <dgm:pt modelId="{5AFBED54-8A35-4FF3-9AF0-FA60B643C84D}" type="pres">
      <dgm:prSet presAssocID="{DC8DF648-CD8D-4E30-8C7D-7F1F5CF401BC}" presName="rootText" presStyleLbl="node2" presStyleIdx="0" presStyleCnt="3">
        <dgm:presLayoutVars>
          <dgm:chPref val="3"/>
        </dgm:presLayoutVars>
      </dgm:prSet>
      <dgm:spPr/>
      <dgm:t>
        <a:bodyPr/>
        <a:lstStyle/>
        <a:p>
          <a:endParaRPr lang="sv-SE"/>
        </a:p>
      </dgm:t>
    </dgm:pt>
    <dgm:pt modelId="{4718A025-8AB5-42FC-8176-1981CF76E76D}" type="pres">
      <dgm:prSet presAssocID="{DC8DF648-CD8D-4E30-8C7D-7F1F5CF401BC}" presName="rootConnector" presStyleLbl="node2" presStyleIdx="0" presStyleCnt="3"/>
      <dgm:spPr/>
      <dgm:t>
        <a:bodyPr/>
        <a:lstStyle/>
        <a:p>
          <a:endParaRPr lang="sv-SE"/>
        </a:p>
      </dgm:t>
    </dgm:pt>
    <dgm:pt modelId="{9E2C56D0-1015-444A-A98D-A576351F7CD1}" type="pres">
      <dgm:prSet presAssocID="{DC8DF648-CD8D-4E30-8C7D-7F1F5CF401BC}" presName="hierChild4" presStyleCnt="0"/>
      <dgm:spPr/>
    </dgm:pt>
    <dgm:pt modelId="{10453DCA-A886-4D46-892B-4FAAE55EACB7}" type="pres">
      <dgm:prSet presAssocID="{DC8DF648-CD8D-4E30-8C7D-7F1F5CF401BC}" presName="hierChild5" presStyleCnt="0"/>
      <dgm:spPr/>
    </dgm:pt>
    <dgm:pt modelId="{D985D693-CA4E-4600-9EE7-7D5FC22E0FCD}" type="pres">
      <dgm:prSet presAssocID="{BC0954B9-1B4A-4AB0-B139-E641FB3E0CDB}" presName="Name37" presStyleLbl="parChTrans1D2" presStyleIdx="1" presStyleCnt="3"/>
      <dgm:spPr/>
      <dgm:t>
        <a:bodyPr/>
        <a:lstStyle/>
        <a:p>
          <a:endParaRPr lang="sv-SE"/>
        </a:p>
      </dgm:t>
    </dgm:pt>
    <dgm:pt modelId="{6BD09790-07C8-424F-9C29-625F20EA086A}" type="pres">
      <dgm:prSet presAssocID="{6F69F001-6BC5-4D4D-9D14-67FF3CFC320C}" presName="hierRoot2" presStyleCnt="0">
        <dgm:presLayoutVars>
          <dgm:hierBranch val="init"/>
        </dgm:presLayoutVars>
      </dgm:prSet>
      <dgm:spPr/>
    </dgm:pt>
    <dgm:pt modelId="{29FA1067-505F-4116-9645-AB6B0A780AB3}" type="pres">
      <dgm:prSet presAssocID="{6F69F001-6BC5-4D4D-9D14-67FF3CFC320C}" presName="rootComposite" presStyleCnt="0"/>
      <dgm:spPr/>
    </dgm:pt>
    <dgm:pt modelId="{864C5019-06A0-49EC-B014-FBA47D44DB32}" type="pres">
      <dgm:prSet presAssocID="{6F69F001-6BC5-4D4D-9D14-67FF3CFC320C}" presName="rootText" presStyleLbl="node2" presStyleIdx="1" presStyleCnt="3">
        <dgm:presLayoutVars>
          <dgm:chPref val="3"/>
        </dgm:presLayoutVars>
      </dgm:prSet>
      <dgm:spPr/>
      <dgm:t>
        <a:bodyPr/>
        <a:lstStyle/>
        <a:p>
          <a:endParaRPr lang="sv-SE"/>
        </a:p>
      </dgm:t>
    </dgm:pt>
    <dgm:pt modelId="{3D4BCFA9-3D6D-42C4-990F-C43D7EEF5429}" type="pres">
      <dgm:prSet presAssocID="{6F69F001-6BC5-4D4D-9D14-67FF3CFC320C}" presName="rootConnector" presStyleLbl="node2" presStyleIdx="1" presStyleCnt="3"/>
      <dgm:spPr/>
      <dgm:t>
        <a:bodyPr/>
        <a:lstStyle/>
        <a:p>
          <a:endParaRPr lang="sv-SE"/>
        </a:p>
      </dgm:t>
    </dgm:pt>
    <dgm:pt modelId="{21401E44-2492-4B4F-92C8-6CE0AC8B6956}" type="pres">
      <dgm:prSet presAssocID="{6F69F001-6BC5-4D4D-9D14-67FF3CFC320C}" presName="hierChild4" presStyleCnt="0"/>
      <dgm:spPr/>
    </dgm:pt>
    <dgm:pt modelId="{AE81F21E-215A-4392-A990-A17D5CA483F0}" type="pres">
      <dgm:prSet presAssocID="{6F69F001-6BC5-4D4D-9D14-67FF3CFC320C}" presName="hierChild5" presStyleCnt="0"/>
      <dgm:spPr/>
    </dgm:pt>
    <dgm:pt modelId="{B90B884E-F5C8-4452-8AAE-9A8B2E5FDEE2}" type="pres">
      <dgm:prSet presAssocID="{7A616739-4AE9-48FD-B2B7-658696C2EF95}" presName="Name37" presStyleLbl="parChTrans1D2" presStyleIdx="2" presStyleCnt="3"/>
      <dgm:spPr/>
      <dgm:t>
        <a:bodyPr/>
        <a:lstStyle/>
        <a:p>
          <a:endParaRPr lang="sv-SE"/>
        </a:p>
      </dgm:t>
    </dgm:pt>
    <dgm:pt modelId="{7698B351-A62F-4CD9-B159-97F89752E077}" type="pres">
      <dgm:prSet presAssocID="{6F18D524-0D1F-4FF3-98B6-3C3C88F7C917}" presName="hierRoot2" presStyleCnt="0">
        <dgm:presLayoutVars>
          <dgm:hierBranch val="init"/>
        </dgm:presLayoutVars>
      </dgm:prSet>
      <dgm:spPr/>
    </dgm:pt>
    <dgm:pt modelId="{03B8ABA7-5082-40D9-8151-F8088CCD5145}" type="pres">
      <dgm:prSet presAssocID="{6F18D524-0D1F-4FF3-98B6-3C3C88F7C917}" presName="rootComposite" presStyleCnt="0"/>
      <dgm:spPr/>
    </dgm:pt>
    <dgm:pt modelId="{AE91C9BC-987E-43CC-B028-41B9B26D2220}" type="pres">
      <dgm:prSet presAssocID="{6F18D524-0D1F-4FF3-98B6-3C3C88F7C917}" presName="rootText" presStyleLbl="node2" presStyleIdx="2" presStyleCnt="3">
        <dgm:presLayoutVars>
          <dgm:chPref val="3"/>
        </dgm:presLayoutVars>
      </dgm:prSet>
      <dgm:spPr/>
      <dgm:t>
        <a:bodyPr/>
        <a:lstStyle/>
        <a:p>
          <a:endParaRPr lang="sv-SE"/>
        </a:p>
      </dgm:t>
    </dgm:pt>
    <dgm:pt modelId="{AB063E68-0F4E-4CBE-82C0-EB0EB52B0D20}" type="pres">
      <dgm:prSet presAssocID="{6F18D524-0D1F-4FF3-98B6-3C3C88F7C917}" presName="rootConnector" presStyleLbl="node2" presStyleIdx="2" presStyleCnt="3"/>
      <dgm:spPr/>
      <dgm:t>
        <a:bodyPr/>
        <a:lstStyle/>
        <a:p>
          <a:endParaRPr lang="sv-SE"/>
        </a:p>
      </dgm:t>
    </dgm:pt>
    <dgm:pt modelId="{8EF55418-48FE-4B5A-913E-C17C83157F94}" type="pres">
      <dgm:prSet presAssocID="{6F18D524-0D1F-4FF3-98B6-3C3C88F7C917}" presName="hierChild4" presStyleCnt="0"/>
      <dgm:spPr/>
    </dgm:pt>
    <dgm:pt modelId="{CA9A959F-1BAB-428D-8E4D-AFB4A2ABEBBF}" type="pres">
      <dgm:prSet presAssocID="{6F18D524-0D1F-4FF3-98B6-3C3C88F7C917}" presName="hierChild5" presStyleCnt="0"/>
      <dgm:spPr/>
    </dgm:pt>
    <dgm:pt modelId="{4A7DDD46-95C1-4F4C-9212-92B4B3319E7F}" type="pres">
      <dgm:prSet presAssocID="{3A18147F-9C23-448C-9DE1-181AC15F124A}" presName="hierChild3" presStyleCnt="0"/>
      <dgm:spPr/>
    </dgm:pt>
  </dgm:ptLst>
  <dgm:cxnLst>
    <dgm:cxn modelId="{D698CEB8-39D8-4692-BD99-77E394B1C1EB}" type="presOf" srcId="{3A18147F-9C23-448C-9DE1-181AC15F124A}" destId="{59932124-950F-4DC0-99DC-3B5F36AD0DFD}" srcOrd="0" destOrd="0" presId="urn:microsoft.com/office/officeart/2005/8/layout/orgChart1"/>
    <dgm:cxn modelId="{F1CE7AE7-2208-4AD1-BD10-DD2E252E4D5D}" srcId="{3A18147F-9C23-448C-9DE1-181AC15F124A}" destId="{6F69F001-6BC5-4D4D-9D14-67FF3CFC320C}" srcOrd="1" destOrd="0" parTransId="{BC0954B9-1B4A-4AB0-B139-E641FB3E0CDB}" sibTransId="{A0DF0185-AB24-4BC6-9B8A-D7080672A6C8}"/>
    <dgm:cxn modelId="{55A9522A-89EB-40A1-AE59-9DC4B9F1605A}" type="presOf" srcId="{7A616739-4AE9-48FD-B2B7-658696C2EF95}" destId="{B90B884E-F5C8-4452-8AAE-9A8B2E5FDEE2}" srcOrd="0" destOrd="0" presId="urn:microsoft.com/office/officeart/2005/8/layout/orgChart1"/>
    <dgm:cxn modelId="{290CD94D-C091-46C7-9C37-43776691A9BB}" srcId="{E81B293B-BB68-4BDB-BEB6-ED31538EF575}" destId="{3A18147F-9C23-448C-9DE1-181AC15F124A}" srcOrd="0" destOrd="0" parTransId="{9D4F2B0D-BEC6-4025-A4A3-BED05BC900F9}" sibTransId="{1D02234A-7DA4-4549-A9D2-01CDF323770C}"/>
    <dgm:cxn modelId="{62A955F5-E181-4B02-A38D-5ECD1110B3E1}" type="presOf" srcId="{DC8DF648-CD8D-4E30-8C7D-7F1F5CF401BC}" destId="{5AFBED54-8A35-4FF3-9AF0-FA60B643C84D}" srcOrd="0" destOrd="0" presId="urn:microsoft.com/office/officeart/2005/8/layout/orgChart1"/>
    <dgm:cxn modelId="{3D08BF21-9B2D-4504-B676-E5C9622A482F}" srcId="{3A18147F-9C23-448C-9DE1-181AC15F124A}" destId="{DC8DF648-CD8D-4E30-8C7D-7F1F5CF401BC}" srcOrd="0" destOrd="0" parTransId="{81969A34-CA17-42DC-905F-D8708FCD1C14}" sibTransId="{BD2F40E7-BEE5-42FD-B57C-382D6A44DE99}"/>
    <dgm:cxn modelId="{C2B355A4-7998-40EA-BDC1-65A21D7240F5}" type="presOf" srcId="{81969A34-CA17-42DC-905F-D8708FCD1C14}" destId="{37F24684-6E99-44BA-9299-0E655A1290A8}" srcOrd="0" destOrd="0" presId="urn:microsoft.com/office/officeart/2005/8/layout/orgChart1"/>
    <dgm:cxn modelId="{397A11C3-B3D5-4C7D-B93A-1F381EFB0323}" type="presOf" srcId="{6F69F001-6BC5-4D4D-9D14-67FF3CFC320C}" destId="{3D4BCFA9-3D6D-42C4-990F-C43D7EEF5429}" srcOrd="1" destOrd="0" presId="urn:microsoft.com/office/officeart/2005/8/layout/orgChart1"/>
    <dgm:cxn modelId="{CC3ACFA2-79E7-4951-BC49-1EECF6FA3671}" type="presOf" srcId="{6F18D524-0D1F-4FF3-98B6-3C3C88F7C917}" destId="{AB063E68-0F4E-4CBE-82C0-EB0EB52B0D20}" srcOrd="1" destOrd="0" presId="urn:microsoft.com/office/officeart/2005/8/layout/orgChart1"/>
    <dgm:cxn modelId="{F43EA3CE-B78F-48DF-ADDA-D08125CFB09B}" type="presOf" srcId="{6F69F001-6BC5-4D4D-9D14-67FF3CFC320C}" destId="{864C5019-06A0-49EC-B014-FBA47D44DB32}" srcOrd="0" destOrd="0" presId="urn:microsoft.com/office/officeart/2005/8/layout/orgChart1"/>
    <dgm:cxn modelId="{CA369A63-D0B3-4E29-B557-1F16FE57BD42}" type="presOf" srcId="{DC8DF648-CD8D-4E30-8C7D-7F1F5CF401BC}" destId="{4718A025-8AB5-42FC-8176-1981CF76E76D}" srcOrd="1" destOrd="0" presId="urn:microsoft.com/office/officeart/2005/8/layout/orgChart1"/>
    <dgm:cxn modelId="{B5C9FF95-6414-45C3-8D1D-48183C9E57AE}" type="presOf" srcId="{6F18D524-0D1F-4FF3-98B6-3C3C88F7C917}" destId="{AE91C9BC-987E-43CC-B028-41B9B26D2220}" srcOrd="0" destOrd="0" presId="urn:microsoft.com/office/officeart/2005/8/layout/orgChart1"/>
    <dgm:cxn modelId="{F7832608-8A20-4787-9706-31110CA15E00}" type="presOf" srcId="{3A18147F-9C23-448C-9DE1-181AC15F124A}" destId="{EC22394A-9AC4-444C-8663-DB870BB35C80}" srcOrd="1" destOrd="0" presId="urn:microsoft.com/office/officeart/2005/8/layout/orgChart1"/>
    <dgm:cxn modelId="{7EE1AAB2-B576-404F-8A7B-54C81FF6B0F5}" srcId="{3A18147F-9C23-448C-9DE1-181AC15F124A}" destId="{6F18D524-0D1F-4FF3-98B6-3C3C88F7C917}" srcOrd="2" destOrd="0" parTransId="{7A616739-4AE9-48FD-B2B7-658696C2EF95}" sibTransId="{68D46153-FEF0-4121-9637-1014748FD241}"/>
    <dgm:cxn modelId="{AC31815F-77E8-4884-97AC-D6747CAC8377}" type="presOf" srcId="{E81B293B-BB68-4BDB-BEB6-ED31538EF575}" destId="{5DF687F9-7DAF-4BA6-8D93-5CF04687041A}" srcOrd="0" destOrd="0" presId="urn:microsoft.com/office/officeart/2005/8/layout/orgChart1"/>
    <dgm:cxn modelId="{D347A305-1D0D-415C-B1A2-6AACA70421DF}" type="presOf" srcId="{BC0954B9-1B4A-4AB0-B139-E641FB3E0CDB}" destId="{D985D693-CA4E-4600-9EE7-7D5FC22E0FCD}" srcOrd="0" destOrd="0" presId="urn:microsoft.com/office/officeart/2005/8/layout/orgChart1"/>
    <dgm:cxn modelId="{E7C1E1CC-F72D-4D0A-96D7-93E984B95718}" type="presParOf" srcId="{5DF687F9-7DAF-4BA6-8D93-5CF04687041A}" destId="{A28D48A7-4821-4245-B072-99086F292554}" srcOrd="0" destOrd="0" presId="urn:microsoft.com/office/officeart/2005/8/layout/orgChart1"/>
    <dgm:cxn modelId="{9A2E15A1-564D-4B7A-A6EA-4EAFD3873059}" type="presParOf" srcId="{A28D48A7-4821-4245-B072-99086F292554}" destId="{9BDD301E-BA02-4708-AF1C-DB3C4BB8B601}" srcOrd="0" destOrd="0" presId="urn:microsoft.com/office/officeart/2005/8/layout/orgChart1"/>
    <dgm:cxn modelId="{FF106DF5-2D4E-4E54-996D-B387B8E92F62}" type="presParOf" srcId="{9BDD301E-BA02-4708-AF1C-DB3C4BB8B601}" destId="{59932124-950F-4DC0-99DC-3B5F36AD0DFD}" srcOrd="0" destOrd="0" presId="urn:microsoft.com/office/officeart/2005/8/layout/orgChart1"/>
    <dgm:cxn modelId="{BE66E835-BF46-4573-A760-5D2CE14F3DAF}" type="presParOf" srcId="{9BDD301E-BA02-4708-AF1C-DB3C4BB8B601}" destId="{EC22394A-9AC4-444C-8663-DB870BB35C80}" srcOrd="1" destOrd="0" presId="urn:microsoft.com/office/officeart/2005/8/layout/orgChart1"/>
    <dgm:cxn modelId="{ED9D0684-A72E-4293-81F5-C5E306CB8B06}" type="presParOf" srcId="{A28D48A7-4821-4245-B072-99086F292554}" destId="{AD21551B-90B2-4BD9-A560-0135292E40DC}" srcOrd="1" destOrd="0" presId="urn:microsoft.com/office/officeart/2005/8/layout/orgChart1"/>
    <dgm:cxn modelId="{64C73930-C49E-4F59-82C7-06EA8802D5B9}" type="presParOf" srcId="{AD21551B-90B2-4BD9-A560-0135292E40DC}" destId="{37F24684-6E99-44BA-9299-0E655A1290A8}" srcOrd="0" destOrd="0" presId="urn:microsoft.com/office/officeart/2005/8/layout/orgChart1"/>
    <dgm:cxn modelId="{E0D9C3D6-3804-437B-9C96-469DC0AC8E2B}" type="presParOf" srcId="{AD21551B-90B2-4BD9-A560-0135292E40DC}" destId="{0769F5F0-2D10-46EE-8E14-9B3F2B466F7E}" srcOrd="1" destOrd="0" presId="urn:microsoft.com/office/officeart/2005/8/layout/orgChart1"/>
    <dgm:cxn modelId="{ACA245B0-C99C-43F3-9E2E-3F68045089B5}" type="presParOf" srcId="{0769F5F0-2D10-46EE-8E14-9B3F2B466F7E}" destId="{110AB39E-497A-4A5B-BEB5-0A3838A04DD6}" srcOrd="0" destOrd="0" presId="urn:microsoft.com/office/officeart/2005/8/layout/orgChart1"/>
    <dgm:cxn modelId="{21FA2206-F30E-435C-AE73-5D3AF38AA6A3}" type="presParOf" srcId="{110AB39E-497A-4A5B-BEB5-0A3838A04DD6}" destId="{5AFBED54-8A35-4FF3-9AF0-FA60B643C84D}" srcOrd="0" destOrd="0" presId="urn:microsoft.com/office/officeart/2005/8/layout/orgChart1"/>
    <dgm:cxn modelId="{32041A03-B38B-447C-8FB7-F2F73CCD6548}" type="presParOf" srcId="{110AB39E-497A-4A5B-BEB5-0A3838A04DD6}" destId="{4718A025-8AB5-42FC-8176-1981CF76E76D}" srcOrd="1" destOrd="0" presId="urn:microsoft.com/office/officeart/2005/8/layout/orgChart1"/>
    <dgm:cxn modelId="{26816C8D-0405-4165-94EF-1026429C12AB}" type="presParOf" srcId="{0769F5F0-2D10-46EE-8E14-9B3F2B466F7E}" destId="{9E2C56D0-1015-444A-A98D-A576351F7CD1}" srcOrd="1" destOrd="0" presId="urn:microsoft.com/office/officeart/2005/8/layout/orgChart1"/>
    <dgm:cxn modelId="{94BD74F7-1EC2-401A-A1A3-E76854D95020}" type="presParOf" srcId="{0769F5F0-2D10-46EE-8E14-9B3F2B466F7E}" destId="{10453DCA-A886-4D46-892B-4FAAE55EACB7}" srcOrd="2" destOrd="0" presId="urn:microsoft.com/office/officeart/2005/8/layout/orgChart1"/>
    <dgm:cxn modelId="{818793CF-8B33-41B6-A654-4DD6C02E7989}" type="presParOf" srcId="{AD21551B-90B2-4BD9-A560-0135292E40DC}" destId="{D985D693-CA4E-4600-9EE7-7D5FC22E0FCD}" srcOrd="2" destOrd="0" presId="urn:microsoft.com/office/officeart/2005/8/layout/orgChart1"/>
    <dgm:cxn modelId="{B1AB3BFA-182D-4B5F-BE66-FA7B472AACDC}" type="presParOf" srcId="{AD21551B-90B2-4BD9-A560-0135292E40DC}" destId="{6BD09790-07C8-424F-9C29-625F20EA086A}" srcOrd="3" destOrd="0" presId="urn:microsoft.com/office/officeart/2005/8/layout/orgChart1"/>
    <dgm:cxn modelId="{B0C492A8-60B1-4E3C-A0C2-92873D12FB07}" type="presParOf" srcId="{6BD09790-07C8-424F-9C29-625F20EA086A}" destId="{29FA1067-505F-4116-9645-AB6B0A780AB3}" srcOrd="0" destOrd="0" presId="urn:microsoft.com/office/officeart/2005/8/layout/orgChart1"/>
    <dgm:cxn modelId="{62D60A99-3B8A-43D2-BFAE-508F66FA740A}" type="presParOf" srcId="{29FA1067-505F-4116-9645-AB6B0A780AB3}" destId="{864C5019-06A0-49EC-B014-FBA47D44DB32}" srcOrd="0" destOrd="0" presId="urn:microsoft.com/office/officeart/2005/8/layout/orgChart1"/>
    <dgm:cxn modelId="{A9BEA867-02D7-48A9-8821-6A1E0AF997D9}" type="presParOf" srcId="{29FA1067-505F-4116-9645-AB6B0A780AB3}" destId="{3D4BCFA9-3D6D-42C4-990F-C43D7EEF5429}" srcOrd="1" destOrd="0" presId="urn:microsoft.com/office/officeart/2005/8/layout/orgChart1"/>
    <dgm:cxn modelId="{1D3AC031-21D1-4FC9-B817-9B55B9CFEF87}" type="presParOf" srcId="{6BD09790-07C8-424F-9C29-625F20EA086A}" destId="{21401E44-2492-4B4F-92C8-6CE0AC8B6956}" srcOrd="1" destOrd="0" presId="urn:microsoft.com/office/officeart/2005/8/layout/orgChart1"/>
    <dgm:cxn modelId="{E70D3FE4-0993-4DDA-A169-F291D526BFC7}" type="presParOf" srcId="{6BD09790-07C8-424F-9C29-625F20EA086A}" destId="{AE81F21E-215A-4392-A990-A17D5CA483F0}" srcOrd="2" destOrd="0" presId="urn:microsoft.com/office/officeart/2005/8/layout/orgChart1"/>
    <dgm:cxn modelId="{F5BEEC23-C559-47B8-8426-3C50B9D2AF36}" type="presParOf" srcId="{AD21551B-90B2-4BD9-A560-0135292E40DC}" destId="{B90B884E-F5C8-4452-8AAE-9A8B2E5FDEE2}" srcOrd="4" destOrd="0" presId="urn:microsoft.com/office/officeart/2005/8/layout/orgChart1"/>
    <dgm:cxn modelId="{CAA85C0A-DC75-4FD9-AFD8-1AE312A8D296}" type="presParOf" srcId="{AD21551B-90B2-4BD9-A560-0135292E40DC}" destId="{7698B351-A62F-4CD9-B159-97F89752E077}" srcOrd="5" destOrd="0" presId="urn:microsoft.com/office/officeart/2005/8/layout/orgChart1"/>
    <dgm:cxn modelId="{BBFB3A76-AEEA-46D9-92AB-91C7B9A661FC}" type="presParOf" srcId="{7698B351-A62F-4CD9-B159-97F89752E077}" destId="{03B8ABA7-5082-40D9-8151-F8088CCD5145}" srcOrd="0" destOrd="0" presId="urn:microsoft.com/office/officeart/2005/8/layout/orgChart1"/>
    <dgm:cxn modelId="{7FD01585-7CB4-4327-9D5A-F7DBA981219A}" type="presParOf" srcId="{03B8ABA7-5082-40D9-8151-F8088CCD5145}" destId="{AE91C9BC-987E-43CC-B028-41B9B26D2220}" srcOrd="0" destOrd="0" presId="urn:microsoft.com/office/officeart/2005/8/layout/orgChart1"/>
    <dgm:cxn modelId="{412B9CA3-F2BB-480D-9652-F00A38E297A5}" type="presParOf" srcId="{03B8ABA7-5082-40D9-8151-F8088CCD5145}" destId="{AB063E68-0F4E-4CBE-82C0-EB0EB52B0D20}" srcOrd="1" destOrd="0" presId="urn:microsoft.com/office/officeart/2005/8/layout/orgChart1"/>
    <dgm:cxn modelId="{404BB2C2-F6B6-44C3-81C9-D8E23F34748A}" type="presParOf" srcId="{7698B351-A62F-4CD9-B159-97F89752E077}" destId="{8EF55418-48FE-4B5A-913E-C17C83157F94}" srcOrd="1" destOrd="0" presId="urn:microsoft.com/office/officeart/2005/8/layout/orgChart1"/>
    <dgm:cxn modelId="{4E91D933-527A-4232-AD84-499BC43F1025}" type="presParOf" srcId="{7698B351-A62F-4CD9-B159-97F89752E077}" destId="{CA9A959F-1BAB-428D-8E4D-AFB4A2ABEBBF}" srcOrd="2" destOrd="0" presId="urn:microsoft.com/office/officeart/2005/8/layout/orgChart1"/>
    <dgm:cxn modelId="{835043B2-5C50-4952-948D-C971B846E0DB}" type="presParOf" srcId="{A28D48A7-4821-4245-B072-99086F292554}" destId="{4A7DDD46-95C1-4F4C-9212-92B4B3319E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638C-7560-484F-8B32-824E749E7CFB}">
      <dsp:nvSpPr>
        <dsp:cNvPr id="0" name=""/>
        <dsp:cNvSpPr/>
      </dsp:nvSpPr>
      <dsp:spPr>
        <a:xfrm>
          <a:off x="5510" y="425162"/>
          <a:ext cx="2049970" cy="819988"/>
        </a:xfrm>
        <a:prstGeom prst="chevron">
          <a:avLst/>
        </a:prstGeom>
        <a:gradFill flip="none" rotWithShape="0">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t>Plan data </a:t>
          </a:r>
          <a:b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t>management</a:t>
          </a:r>
          <a:endParaRPr lang="en-US" sz="1700" kern="1200" dirty="0"/>
        </a:p>
      </dsp:txBody>
      <dsp:txXfrm>
        <a:off x="415504" y="425162"/>
        <a:ext cx="1229982" cy="819988"/>
      </dsp:txXfrm>
    </dsp:sp>
    <dsp:sp modelId="{EFF43E2E-E7D8-41D3-91C6-5589E457C68C}">
      <dsp:nvSpPr>
        <dsp:cNvPr id="0" name=""/>
        <dsp:cNvSpPr/>
      </dsp:nvSpPr>
      <dsp:spPr>
        <a:xfrm>
          <a:off x="1850484" y="425162"/>
          <a:ext cx="2049970" cy="819988"/>
        </a:xfrm>
        <a:prstGeom prst="chevron">
          <a:avLst/>
        </a:prstGeom>
        <a:gradFill flip="none" rotWithShape="0">
          <a:gsLst>
            <a:gs pos="0">
              <a:srgbClr val="669900">
                <a:shade val="30000"/>
                <a:satMod val="115000"/>
              </a:srgbClr>
            </a:gs>
            <a:gs pos="50000">
              <a:srgbClr val="669900">
                <a:shade val="67500"/>
                <a:satMod val="115000"/>
              </a:srgbClr>
            </a:gs>
            <a:gs pos="100000">
              <a:srgbClr val="66990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Collect, </a:t>
          </a:r>
          <a:r>
            <a:rPr lang="en-US" sz="1700" kern="1200" dirty="0" err="1" smtClean="0">
              <a:ln w="0">
                <a:solidFill>
                  <a:schemeClr val="bg1"/>
                </a:solidFill>
              </a:ln>
              <a:solidFill>
                <a:schemeClr val="bg1"/>
              </a:solidFill>
              <a:latin typeface="Arial Narrow" panose="020B0606020202030204" pitchFamily="34" charset="0"/>
              <a:cs typeface="Arial" panose="020B0604020202020204" pitchFamily="34" charset="0"/>
            </a:rPr>
            <a:t>organise</a:t>
          </a: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 and store data</a:t>
          </a:r>
          <a:endParaRPr lang="en-US" sz="1700" kern="1200" dirty="0"/>
        </a:p>
      </dsp:txBody>
      <dsp:txXfrm>
        <a:off x="2260478" y="425162"/>
        <a:ext cx="1229982" cy="819988"/>
      </dsp:txXfrm>
    </dsp:sp>
    <dsp:sp modelId="{4F9993B7-6CCC-4301-AF78-CAFB119B5888}">
      <dsp:nvSpPr>
        <dsp:cNvPr id="0" name=""/>
        <dsp:cNvSpPr/>
      </dsp:nvSpPr>
      <dsp:spPr>
        <a:xfrm>
          <a:off x="3695457" y="425162"/>
          <a:ext cx="2049970" cy="819988"/>
        </a:xfrm>
        <a:prstGeom prst="chevron">
          <a:avLst/>
        </a:prstGeom>
        <a:gradFill flip="none" rotWithShape="0">
          <a:gsLst>
            <a:gs pos="0">
              <a:srgbClr val="009999">
                <a:shade val="30000"/>
                <a:satMod val="115000"/>
              </a:srgbClr>
            </a:gs>
            <a:gs pos="50000">
              <a:srgbClr val="009999">
                <a:shade val="67500"/>
                <a:satMod val="115000"/>
              </a:srgbClr>
            </a:gs>
            <a:gs pos="100000">
              <a:srgbClr val="009999">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Process and</a:t>
          </a:r>
        </a:p>
        <a:p>
          <a:pPr lvl="0" algn="ctr" defTabSz="755650">
            <a:lnSpc>
              <a:spcPct val="90000"/>
            </a:lnSpc>
            <a:spcBef>
              <a:spcPct val="0"/>
            </a:spcBef>
            <a:spcAft>
              <a:spcPct val="35000"/>
            </a:spcAft>
          </a:pPr>
          <a:r>
            <a:rPr lang="en-US" sz="1700" kern="1200" dirty="0" err="1" smtClean="0">
              <a:ln w="0">
                <a:solidFill>
                  <a:schemeClr val="bg1"/>
                </a:solidFill>
              </a:ln>
              <a:solidFill>
                <a:schemeClr val="bg1"/>
              </a:solidFill>
              <a:latin typeface="Arial Narrow" panose="020B0606020202030204" pitchFamily="34" charset="0"/>
              <a:cs typeface="Arial" panose="020B0604020202020204" pitchFamily="34" charset="0"/>
            </a:rPr>
            <a:t>analyse</a:t>
          </a: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 data</a:t>
          </a:r>
          <a:endParaRPr lang="en-US" sz="1700" kern="1200" dirty="0"/>
        </a:p>
      </dsp:txBody>
      <dsp:txXfrm>
        <a:off x="4105451" y="425162"/>
        <a:ext cx="1229982" cy="819988"/>
      </dsp:txXfrm>
    </dsp:sp>
    <dsp:sp modelId="{3156D9CB-FFFC-4A1C-9C16-90D689B12294}">
      <dsp:nvSpPr>
        <dsp:cNvPr id="0" name=""/>
        <dsp:cNvSpPr/>
      </dsp:nvSpPr>
      <dsp:spPr>
        <a:xfrm>
          <a:off x="5540430" y="425162"/>
          <a:ext cx="2049970" cy="819988"/>
        </a:xfrm>
        <a:prstGeom prst="chevron">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Archive and preserve data</a:t>
          </a:r>
          <a:endParaRPr lang="en-US" sz="1700" kern="1200" dirty="0"/>
        </a:p>
      </dsp:txBody>
      <dsp:txXfrm>
        <a:off x="5950424" y="425162"/>
        <a:ext cx="1229982" cy="819988"/>
      </dsp:txXfrm>
    </dsp:sp>
    <dsp:sp modelId="{9609138D-87CC-4831-9BA6-A99832C0A295}">
      <dsp:nvSpPr>
        <dsp:cNvPr id="0" name=""/>
        <dsp:cNvSpPr/>
      </dsp:nvSpPr>
      <dsp:spPr>
        <a:xfrm>
          <a:off x="7385404" y="425162"/>
          <a:ext cx="2049970" cy="819988"/>
        </a:xfrm>
        <a:prstGeom prst="chevron">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n w="0">
                <a:solidFill>
                  <a:schemeClr val="bg1"/>
                </a:solidFill>
              </a:ln>
              <a:solidFill>
                <a:schemeClr val="bg1"/>
              </a:solidFill>
              <a:latin typeface="Arial Narrow" panose="020B0606020202030204" pitchFamily="34" charset="0"/>
              <a:cs typeface="Arial" panose="020B0604020202020204" pitchFamily="34" charset="0"/>
            </a:rPr>
            <a:t>Share and publish data</a:t>
          </a:r>
          <a:endParaRPr lang="en-US" sz="1700" kern="1200" dirty="0"/>
        </a:p>
      </dsp:txBody>
      <dsp:txXfrm>
        <a:off x="7795398" y="425162"/>
        <a:ext cx="1229982" cy="819988"/>
      </dsp:txXfrm>
    </dsp:sp>
    <dsp:sp modelId="{3659A7E7-F9E7-4AEF-AF83-62C5ACA41D31}">
      <dsp:nvSpPr>
        <dsp:cNvPr id="0" name=""/>
        <dsp:cNvSpPr/>
      </dsp:nvSpPr>
      <dsp:spPr>
        <a:xfrm>
          <a:off x="9230377" y="425162"/>
          <a:ext cx="2049970" cy="819988"/>
        </a:xfrm>
        <a:prstGeom prst="chevron">
          <a:avLst/>
        </a:prstGeom>
        <a:gradFill flip="none" rotWithShape="0">
          <a:gsLst>
            <a:gs pos="0">
              <a:srgbClr val="008080">
                <a:shade val="30000"/>
                <a:satMod val="115000"/>
              </a:srgbClr>
            </a:gs>
            <a:gs pos="50000">
              <a:srgbClr val="008080">
                <a:shade val="67500"/>
                <a:satMod val="115000"/>
              </a:srgbClr>
            </a:gs>
            <a:gs pos="100000">
              <a:srgbClr val="00808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sv-SE" sz="1700" kern="1200" dirty="0" err="1" smtClean="0">
              <a:ln w="0">
                <a:solidFill>
                  <a:schemeClr val="bg1"/>
                </a:solidFill>
              </a:ln>
              <a:solidFill>
                <a:schemeClr val="bg1"/>
              </a:solidFill>
              <a:latin typeface="Arial Narrow" panose="020B0606020202030204" pitchFamily="34" charset="0"/>
              <a:cs typeface="Arial" panose="020B0604020202020204" pitchFamily="34" charset="0"/>
            </a:rPr>
            <a:t>Discover</a:t>
          </a:r>
          <a: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t>, </a:t>
          </a:r>
          <a:b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sz="1700" kern="1200" dirty="0" err="1" smtClean="0">
              <a:ln w="0">
                <a:solidFill>
                  <a:schemeClr val="bg1"/>
                </a:solidFill>
              </a:ln>
              <a:solidFill>
                <a:schemeClr val="bg1"/>
              </a:solidFill>
              <a:latin typeface="Arial Narrow" panose="020B0606020202030204" pitchFamily="34" charset="0"/>
              <a:cs typeface="Arial" panose="020B0604020202020204" pitchFamily="34" charset="0"/>
            </a:rPr>
            <a:t>reuse</a:t>
          </a:r>
          <a: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t>, and </a:t>
          </a:r>
          <a:b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br>
          <a:r>
            <a:rPr lang="sv-SE" sz="1700" kern="1200" dirty="0" err="1" smtClean="0">
              <a:ln w="0">
                <a:solidFill>
                  <a:schemeClr val="bg1"/>
                </a:solidFill>
              </a:ln>
              <a:solidFill>
                <a:schemeClr val="bg1"/>
              </a:solidFill>
              <a:latin typeface="Arial Narrow" panose="020B0606020202030204" pitchFamily="34" charset="0"/>
              <a:cs typeface="Arial" panose="020B0604020202020204" pitchFamily="34" charset="0"/>
            </a:rPr>
            <a:t>cite</a:t>
          </a:r>
          <a:r>
            <a:rPr lang="sv-SE" sz="1700" kern="1200" dirty="0" smtClean="0">
              <a:ln w="0">
                <a:solidFill>
                  <a:schemeClr val="bg1"/>
                </a:solidFill>
              </a:ln>
              <a:solidFill>
                <a:schemeClr val="bg1"/>
              </a:solidFill>
              <a:latin typeface="Arial Narrow" panose="020B0606020202030204" pitchFamily="34" charset="0"/>
              <a:cs typeface="Arial" panose="020B0604020202020204" pitchFamily="34" charset="0"/>
            </a:rPr>
            <a:t> data</a:t>
          </a:r>
          <a:endParaRPr lang="en-US" sz="1700" kern="1200" dirty="0"/>
        </a:p>
      </dsp:txBody>
      <dsp:txXfrm>
        <a:off x="9640371" y="425162"/>
        <a:ext cx="1229982" cy="819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884E-F5C8-4452-8AAE-9A8B2E5FDEE2}">
      <dsp:nvSpPr>
        <dsp:cNvPr id="0" name=""/>
        <dsp:cNvSpPr/>
      </dsp:nvSpPr>
      <dsp:spPr>
        <a:xfrm>
          <a:off x="5730752" y="1963011"/>
          <a:ext cx="4054549" cy="703682"/>
        </a:xfrm>
        <a:custGeom>
          <a:avLst/>
          <a:gdLst/>
          <a:ahLst/>
          <a:cxnLst/>
          <a:rect l="0" t="0" r="0" b="0"/>
          <a:pathLst>
            <a:path>
              <a:moveTo>
                <a:pt x="0" y="0"/>
              </a:moveTo>
              <a:lnTo>
                <a:pt x="0" y="351841"/>
              </a:lnTo>
              <a:lnTo>
                <a:pt x="4054549" y="351841"/>
              </a:lnTo>
              <a:lnTo>
                <a:pt x="4054549" y="703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5D693-CA4E-4600-9EE7-7D5FC22E0FCD}">
      <dsp:nvSpPr>
        <dsp:cNvPr id="0" name=""/>
        <dsp:cNvSpPr/>
      </dsp:nvSpPr>
      <dsp:spPr>
        <a:xfrm>
          <a:off x="5685031" y="1963011"/>
          <a:ext cx="91440" cy="703682"/>
        </a:xfrm>
        <a:custGeom>
          <a:avLst/>
          <a:gdLst/>
          <a:ahLst/>
          <a:cxnLst/>
          <a:rect l="0" t="0" r="0" b="0"/>
          <a:pathLst>
            <a:path>
              <a:moveTo>
                <a:pt x="45720" y="0"/>
              </a:moveTo>
              <a:lnTo>
                <a:pt x="45720" y="703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24684-6E99-44BA-9299-0E655A1290A8}">
      <dsp:nvSpPr>
        <dsp:cNvPr id="0" name=""/>
        <dsp:cNvSpPr/>
      </dsp:nvSpPr>
      <dsp:spPr>
        <a:xfrm>
          <a:off x="1676202" y="1963011"/>
          <a:ext cx="4054549" cy="703682"/>
        </a:xfrm>
        <a:custGeom>
          <a:avLst/>
          <a:gdLst/>
          <a:ahLst/>
          <a:cxnLst/>
          <a:rect l="0" t="0" r="0" b="0"/>
          <a:pathLst>
            <a:path>
              <a:moveTo>
                <a:pt x="4054549" y="0"/>
              </a:moveTo>
              <a:lnTo>
                <a:pt x="4054549" y="351841"/>
              </a:lnTo>
              <a:lnTo>
                <a:pt x="0" y="351841"/>
              </a:lnTo>
              <a:lnTo>
                <a:pt x="0" y="703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32124-950F-4DC0-99DC-3B5F36AD0DFD}">
      <dsp:nvSpPr>
        <dsp:cNvPr id="0" name=""/>
        <dsp:cNvSpPr/>
      </dsp:nvSpPr>
      <dsp:spPr>
        <a:xfrm>
          <a:off x="4055318" y="287577"/>
          <a:ext cx="3350866" cy="1675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sv-SE" sz="3200" kern="1200" dirty="0" smtClean="0"/>
            <a:t>Pro Vice-Chancellor</a:t>
          </a:r>
          <a:endParaRPr lang="sv-SE" sz="3200" kern="1200" dirty="0"/>
        </a:p>
      </dsp:txBody>
      <dsp:txXfrm>
        <a:off x="4055318" y="287577"/>
        <a:ext cx="3350866" cy="1675433"/>
      </dsp:txXfrm>
    </dsp:sp>
    <dsp:sp modelId="{5AFBED54-8A35-4FF3-9AF0-FA60B643C84D}">
      <dsp:nvSpPr>
        <dsp:cNvPr id="0" name=""/>
        <dsp:cNvSpPr/>
      </dsp:nvSpPr>
      <dsp:spPr>
        <a:xfrm>
          <a:off x="769" y="2666693"/>
          <a:ext cx="3350866" cy="1675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sv-SE" sz="3200" kern="1200" dirty="0" err="1" smtClean="0"/>
            <a:t>Head</a:t>
          </a:r>
          <a:r>
            <a:rPr lang="sv-SE" sz="3200" kern="1200" dirty="0" smtClean="0"/>
            <a:t> </a:t>
          </a:r>
          <a:r>
            <a:rPr lang="sv-SE" sz="3200" kern="1200" dirty="0" err="1" smtClean="0"/>
            <a:t>of</a:t>
          </a:r>
          <a:r>
            <a:rPr lang="sv-SE" sz="3200" kern="1200" dirty="0" smtClean="0"/>
            <a:t> </a:t>
          </a:r>
        </a:p>
        <a:p>
          <a:pPr lvl="0" algn="ctr" defTabSz="1422400">
            <a:lnSpc>
              <a:spcPct val="90000"/>
            </a:lnSpc>
            <a:spcBef>
              <a:spcPct val="0"/>
            </a:spcBef>
            <a:spcAft>
              <a:spcPts val="0"/>
            </a:spcAft>
          </a:pPr>
          <a:r>
            <a:rPr lang="sv-SE" sz="3200" kern="1200" dirty="0" err="1" smtClean="0"/>
            <a:t>Library</a:t>
          </a:r>
          <a:endParaRPr lang="sv-SE" sz="3200" kern="1200" dirty="0"/>
        </a:p>
      </dsp:txBody>
      <dsp:txXfrm>
        <a:off x="769" y="2666693"/>
        <a:ext cx="3350866" cy="1675433"/>
      </dsp:txXfrm>
    </dsp:sp>
    <dsp:sp modelId="{864C5019-06A0-49EC-B014-FBA47D44DB32}">
      <dsp:nvSpPr>
        <dsp:cNvPr id="0" name=""/>
        <dsp:cNvSpPr/>
      </dsp:nvSpPr>
      <dsp:spPr>
        <a:xfrm>
          <a:off x="4055318" y="2666693"/>
          <a:ext cx="3350866" cy="1675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sv-SE" sz="3200" kern="1200" dirty="0" err="1" smtClean="0"/>
            <a:t>Head</a:t>
          </a:r>
          <a:r>
            <a:rPr lang="sv-SE" sz="3200" kern="1200" dirty="0" smtClean="0"/>
            <a:t> </a:t>
          </a:r>
          <a:r>
            <a:rPr lang="sv-SE" sz="3200" kern="1200" dirty="0" err="1" smtClean="0"/>
            <a:t>of</a:t>
          </a:r>
          <a:r>
            <a:rPr lang="sv-SE" sz="3200" kern="1200" dirty="0" smtClean="0"/>
            <a:t> </a:t>
          </a:r>
        </a:p>
        <a:p>
          <a:pPr lvl="0" algn="ctr" defTabSz="1422400">
            <a:lnSpc>
              <a:spcPct val="90000"/>
            </a:lnSpc>
            <a:spcBef>
              <a:spcPct val="0"/>
            </a:spcBef>
            <a:spcAft>
              <a:spcPts val="0"/>
            </a:spcAft>
          </a:pPr>
          <a:r>
            <a:rPr lang="sv-SE" sz="3200" kern="1200" dirty="0" smtClean="0"/>
            <a:t>IT </a:t>
          </a:r>
          <a:r>
            <a:rPr lang="sv-SE" sz="3200" kern="1200" dirty="0" err="1" smtClean="0"/>
            <a:t>dept</a:t>
          </a:r>
          <a:endParaRPr lang="sv-SE" sz="3200" kern="1200" dirty="0"/>
        </a:p>
      </dsp:txBody>
      <dsp:txXfrm>
        <a:off x="4055318" y="2666693"/>
        <a:ext cx="3350866" cy="1675433"/>
      </dsp:txXfrm>
    </dsp:sp>
    <dsp:sp modelId="{AE91C9BC-987E-43CC-B028-41B9B26D2220}">
      <dsp:nvSpPr>
        <dsp:cNvPr id="0" name=""/>
        <dsp:cNvSpPr/>
      </dsp:nvSpPr>
      <dsp:spPr>
        <a:xfrm>
          <a:off x="8109867" y="2666693"/>
          <a:ext cx="3350866" cy="1675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ts val="0"/>
            </a:spcAft>
          </a:pPr>
          <a:r>
            <a:rPr lang="sv-SE" sz="3200" kern="1200" dirty="0" err="1" smtClean="0"/>
            <a:t>Head</a:t>
          </a:r>
          <a:r>
            <a:rPr lang="sv-SE" sz="3200" kern="1200" dirty="0" smtClean="0"/>
            <a:t> </a:t>
          </a:r>
          <a:r>
            <a:rPr lang="sv-SE" sz="3200" kern="1200" dirty="0" err="1" smtClean="0"/>
            <a:t>of</a:t>
          </a:r>
          <a:r>
            <a:rPr lang="sv-SE" sz="3200" kern="1200" dirty="0" smtClean="0"/>
            <a:t> </a:t>
          </a:r>
        </a:p>
        <a:p>
          <a:pPr lvl="0" algn="ctr" defTabSz="1422400">
            <a:lnSpc>
              <a:spcPct val="100000"/>
            </a:lnSpc>
            <a:spcBef>
              <a:spcPct val="0"/>
            </a:spcBef>
            <a:spcAft>
              <a:spcPts val="0"/>
            </a:spcAft>
          </a:pPr>
          <a:r>
            <a:rPr lang="sv-SE" sz="3200" kern="1200" dirty="0" smtClean="0"/>
            <a:t>Legal </a:t>
          </a:r>
          <a:r>
            <a:rPr lang="sv-SE" sz="3200" kern="1200" dirty="0" err="1" smtClean="0"/>
            <a:t>Affairs</a:t>
          </a:r>
          <a:r>
            <a:rPr lang="sv-SE" sz="3200" kern="1200" dirty="0" smtClean="0"/>
            <a:t> </a:t>
          </a:r>
        </a:p>
        <a:p>
          <a:pPr lvl="0" algn="ctr" defTabSz="1422400">
            <a:lnSpc>
              <a:spcPct val="100000"/>
            </a:lnSpc>
            <a:spcBef>
              <a:spcPct val="0"/>
            </a:spcBef>
            <a:spcAft>
              <a:spcPts val="0"/>
            </a:spcAft>
          </a:pPr>
          <a:r>
            <a:rPr lang="sv-SE" sz="3200" kern="1200" dirty="0" smtClean="0"/>
            <a:t>and </a:t>
          </a:r>
          <a:r>
            <a:rPr lang="sv-SE" sz="3200" kern="1200" dirty="0" err="1" smtClean="0"/>
            <a:t>Archive</a:t>
          </a:r>
          <a:endParaRPr lang="sv-SE" sz="3200" kern="1200" dirty="0"/>
        </a:p>
      </dsp:txBody>
      <dsp:txXfrm>
        <a:off x="8109867" y="2666693"/>
        <a:ext cx="3350866" cy="16754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CDFB7-6626-477E-8662-1D26E629B3DA}" type="datetimeFigureOut">
              <a:rPr lang="sv-SE" smtClean="0"/>
              <a:t>2023-06-12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1B45-0A00-4F75-8AEC-CFD4222A29CA}" type="slidenum">
              <a:rPr lang="sv-SE" smtClean="0"/>
              <a:t>‹#›</a:t>
            </a:fld>
            <a:endParaRPr lang="sv-SE"/>
          </a:p>
        </p:txBody>
      </p:sp>
    </p:spTree>
    <p:extLst>
      <p:ext uri="{BB962C8B-B14F-4D97-AF65-F5344CB8AC3E}">
        <p14:creationId xmlns:p14="http://schemas.microsoft.com/office/powerpoint/2010/main" val="181078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76F11B45-0A00-4F75-8AEC-CFD4222A29CA}" type="slidenum">
              <a:rPr lang="sv-SE" smtClean="0"/>
              <a:t>1</a:t>
            </a:fld>
            <a:endParaRPr lang="sv-SE"/>
          </a:p>
        </p:txBody>
      </p:sp>
    </p:spTree>
    <p:extLst>
      <p:ext uri="{BB962C8B-B14F-4D97-AF65-F5344CB8AC3E}">
        <p14:creationId xmlns:p14="http://schemas.microsoft.com/office/powerpoint/2010/main" val="230215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10</a:t>
            </a:fld>
            <a:endParaRPr lang="sv-SE"/>
          </a:p>
        </p:txBody>
      </p:sp>
    </p:spTree>
    <p:extLst>
      <p:ext uri="{BB962C8B-B14F-4D97-AF65-F5344CB8AC3E}">
        <p14:creationId xmlns:p14="http://schemas.microsoft.com/office/powerpoint/2010/main" val="384068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11</a:t>
            </a:fld>
            <a:endParaRPr lang="sv-SE"/>
          </a:p>
        </p:txBody>
      </p:sp>
    </p:spTree>
    <p:extLst>
      <p:ext uri="{BB962C8B-B14F-4D97-AF65-F5344CB8AC3E}">
        <p14:creationId xmlns:p14="http://schemas.microsoft.com/office/powerpoint/2010/main" val="391149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12</a:t>
            </a:fld>
            <a:endParaRPr lang="sv-SE"/>
          </a:p>
        </p:txBody>
      </p:sp>
    </p:spTree>
    <p:extLst>
      <p:ext uri="{BB962C8B-B14F-4D97-AF65-F5344CB8AC3E}">
        <p14:creationId xmlns:p14="http://schemas.microsoft.com/office/powerpoint/2010/main" val="16401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13</a:t>
            </a:fld>
            <a:endParaRPr lang="sv-SE"/>
          </a:p>
        </p:txBody>
      </p:sp>
    </p:spTree>
    <p:extLst>
      <p:ext uri="{BB962C8B-B14F-4D97-AF65-F5344CB8AC3E}">
        <p14:creationId xmlns:p14="http://schemas.microsoft.com/office/powerpoint/2010/main" val="162688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14</a:t>
            </a:fld>
            <a:endParaRPr lang="sv-SE"/>
          </a:p>
        </p:txBody>
      </p:sp>
    </p:spTree>
    <p:extLst>
      <p:ext uri="{BB962C8B-B14F-4D97-AF65-F5344CB8AC3E}">
        <p14:creationId xmlns:p14="http://schemas.microsoft.com/office/powerpoint/2010/main" val="198369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656E413-4967-4362-B1CC-A7699A53015C}" type="slidenum">
              <a:rPr lang="sv-SE" smtClean="0"/>
              <a:t>15</a:t>
            </a:fld>
            <a:endParaRPr lang="sv-SE"/>
          </a:p>
        </p:txBody>
      </p:sp>
    </p:spTree>
    <p:extLst>
      <p:ext uri="{BB962C8B-B14F-4D97-AF65-F5344CB8AC3E}">
        <p14:creationId xmlns:p14="http://schemas.microsoft.com/office/powerpoint/2010/main" val="190046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Slide Number Placeholder 3"/>
          <p:cNvSpPr>
            <a:spLocks noGrp="1"/>
          </p:cNvSpPr>
          <p:nvPr>
            <p:ph type="sldNum" sz="quarter" idx="10"/>
          </p:nvPr>
        </p:nvSpPr>
        <p:spPr/>
        <p:txBody>
          <a:bodyPr/>
          <a:lstStyle/>
          <a:p>
            <a:fld id="{0A9EC1FB-13EF-42EF-A461-A142226BD7EB}" type="slidenum">
              <a:rPr lang="sv-SE" smtClean="0"/>
              <a:t>2</a:t>
            </a:fld>
            <a:endParaRPr lang="sv-SE"/>
          </a:p>
        </p:txBody>
      </p:sp>
    </p:spTree>
    <p:extLst>
      <p:ext uri="{BB962C8B-B14F-4D97-AF65-F5344CB8AC3E}">
        <p14:creationId xmlns:p14="http://schemas.microsoft.com/office/powerpoint/2010/main" val="4263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3</a:t>
            </a:fld>
            <a:endParaRPr lang="sv-SE"/>
          </a:p>
        </p:txBody>
      </p:sp>
    </p:spTree>
    <p:extLst>
      <p:ext uri="{BB962C8B-B14F-4D97-AF65-F5344CB8AC3E}">
        <p14:creationId xmlns:p14="http://schemas.microsoft.com/office/powerpoint/2010/main" val="208431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6F11B45-0A00-4F75-8AEC-CFD4222A29CA}" type="slidenum">
              <a:rPr lang="sv-SE" smtClean="0"/>
              <a:t>4</a:t>
            </a:fld>
            <a:endParaRPr lang="sv-SE"/>
          </a:p>
        </p:txBody>
      </p:sp>
    </p:spTree>
    <p:extLst>
      <p:ext uri="{BB962C8B-B14F-4D97-AF65-F5344CB8AC3E}">
        <p14:creationId xmlns:p14="http://schemas.microsoft.com/office/powerpoint/2010/main" val="419851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76F11B45-0A00-4F75-8AEC-CFD4222A29CA}" type="slidenum">
              <a:rPr lang="sv-SE" smtClean="0"/>
              <a:t>5</a:t>
            </a:fld>
            <a:endParaRPr lang="sv-SE"/>
          </a:p>
        </p:txBody>
      </p:sp>
    </p:spTree>
    <p:extLst>
      <p:ext uri="{BB962C8B-B14F-4D97-AF65-F5344CB8AC3E}">
        <p14:creationId xmlns:p14="http://schemas.microsoft.com/office/powerpoint/2010/main" val="271270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F11B45-0A00-4F75-8AEC-CFD4222A29CA}" type="slidenum">
              <a:rPr lang="sv-SE" smtClean="0"/>
              <a:t>6</a:t>
            </a:fld>
            <a:endParaRPr lang="sv-SE"/>
          </a:p>
        </p:txBody>
      </p:sp>
    </p:spTree>
    <p:extLst>
      <p:ext uri="{BB962C8B-B14F-4D97-AF65-F5344CB8AC3E}">
        <p14:creationId xmlns:p14="http://schemas.microsoft.com/office/powerpoint/2010/main" val="135598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F656E413-4967-4362-B1CC-A7699A53015C}" type="slidenum">
              <a:rPr lang="sv-SE" smtClean="0"/>
              <a:t>7</a:t>
            </a:fld>
            <a:endParaRPr lang="sv-SE"/>
          </a:p>
        </p:txBody>
      </p:sp>
    </p:spTree>
    <p:extLst>
      <p:ext uri="{BB962C8B-B14F-4D97-AF65-F5344CB8AC3E}">
        <p14:creationId xmlns:p14="http://schemas.microsoft.com/office/powerpoint/2010/main" val="209958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656E413-4967-4362-B1CC-A7699A53015C}" type="slidenum">
              <a:rPr lang="sv-SE" smtClean="0"/>
              <a:t>8</a:t>
            </a:fld>
            <a:endParaRPr lang="sv-SE"/>
          </a:p>
        </p:txBody>
      </p:sp>
    </p:spTree>
    <p:extLst>
      <p:ext uri="{BB962C8B-B14F-4D97-AF65-F5344CB8AC3E}">
        <p14:creationId xmlns:p14="http://schemas.microsoft.com/office/powerpoint/2010/main" val="419824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10"/>
          </p:nvPr>
        </p:nvSpPr>
        <p:spPr/>
        <p:txBody>
          <a:bodyPr/>
          <a:lstStyle/>
          <a:p>
            <a:fld id="{0A9EC1FB-13EF-42EF-A461-A142226BD7EB}" type="slidenum">
              <a:rPr lang="sv-SE" smtClean="0"/>
              <a:t>9</a:t>
            </a:fld>
            <a:endParaRPr lang="sv-SE"/>
          </a:p>
        </p:txBody>
      </p:sp>
    </p:spTree>
    <p:extLst>
      <p:ext uri="{BB962C8B-B14F-4D97-AF65-F5344CB8AC3E}">
        <p14:creationId xmlns:p14="http://schemas.microsoft.com/office/powerpoint/2010/main" val="3649429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42700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for a one or two-row headline and content over the full width of the slide. You can also insert a caption.</a:t>
            </a:r>
          </a:p>
        </p:txBody>
      </p:sp>
    </p:spTree>
    <p:extLst>
      <p:ext uri="{BB962C8B-B14F-4D97-AF65-F5344CB8AC3E}">
        <p14:creationId xmlns:p14="http://schemas.microsoft.com/office/powerpoint/2010/main" val="3611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for a one or two-row headline and content in two columns (text, picture, diagram, film etc.). You can also insert a caption</a:t>
            </a: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0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page image/movi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7408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Full page image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 page picture or a film.</a:t>
            </a:r>
          </a:p>
        </p:txBody>
      </p:sp>
    </p:spTree>
    <p:extLst>
      <p:ext uri="{BB962C8B-B14F-4D97-AF65-F5344CB8AC3E}">
        <p14:creationId xmlns:p14="http://schemas.microsoft.com/office/powerpoint/2010/main" val="3521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34628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141431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66455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 Black pages make the presentation seem less heavy than an image.</a:t>
            </a:r>
          </a:p>
        </p:txBody>
      </p:sp>
    </p:spTree>
    <p:extLst>
      <p:ext uri="{BB962C8B-B14F-4D97-AF65-F5344CB8AC3E}">
        <p14:creationId xmlns:p14="http://schemas.microsoft.com/office/powerpoint/2010/main" val="41578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headers. Black pages make the presentation seem less heavy than an image.</a:t>
            </a:r>
          </a:p>
        </p:txBody>
      </p:sp>
    </p:spTree>
    <p:extLst>
      <p:ext uri="{BB962C8B-B14F-4D97-AF65-F5344CB8AC3E}">
        <p14:creationId xmlns:p14="http://schemas.microsoft.com/office/powerpoint/2010/main" val="343927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en-GB" noProof="0"/>
              <a:t>Header</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en-GB" noProof="0"/>
              <a:t>Name Lastname, phone, mail</a:t>
            </a:r>
            <a:br>
              <a:rPr lang="en-GB" noProof="0"/>
            </a:br>
            <a:r>
              <a:rPr lang="en-GB" noProof="0"/>
              <a:t>webbadres</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cap="all" baseline="0"/>
            </a:lvl1pPr>
          </a:lstStyle>
          <a:p>
            <a:r>
              <a:rPr lang="en-GB" sz="1600" noProof="0"/>
              <a:t>contact details:</a:t>
            </a:r>
          </a:p>
        </p:txBody>
      </p:sp>
    </p:spTree>
    <p:extLst>
      <p:ext uri="{BB962C8B-B14F-4D97-AF65-F5344CB8AC3E}">
        <p14:creationId xmlns:p14="http://schemas.microsoft.com/office/powerpoint/2010/main" val="320777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E2E8C-0BCA-499B-87D4-0CD84290994D}" type="datetimeFigureOut">
              <a:rPr lang="sv-SE" smtClean="0"/>
              <a:t>2023-06-12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28C553C-6F67-4291-B1FB-B30F06B6906F}" type="slidenum">
              <a:rPr lang="sv-SE" smtClean="0"/>
              <a:t>‹#›</a:t>
            </a:fld>
            <a:endParaRPr lang="sv-SE"/>
          </a:p>
        </p:txBody>
      </p:sp>
    </p:spTree>
    <p:extLst>
      <p:ext uri="{BB962C8B-B14F-4D97-AF65-F5344CB8AC3E}">
        <p14:creationId xmlns:p14="http://schemas.microsoft.com/office/powerpoint/2010/main" val="320901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6037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tx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2637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6205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1436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3161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a:t>Chapter</a:t>
            </a:r>
          </a:p>
          <a:p>
            <a:pPr lvl="1"/>
            <a:r>
              <a:rPr lang="en-GB" noProof="0"/>
              <a:t>Level two</a:t>
            </a:r>
          </a:p>
          <a:p>
            <a:pPr lvl="2"/>
            <a:r>
              <a:rPr lang="en-GB" noProof="0"/>
              <a:t>Level three</a:t>
            </a:r>
          </a:p>
          <a:p>
            <a:pPr lvl="3"/>
            <a:r>
              <a:rPr lang="en-GB" noProof="0"/>
              <a:t>Level four</a:t>
            </a:r>
          </a:p>
          <a:p>
            <a:pPr lvl="4"/>
            <a:r>
              <a:rPr lang="en-GB" noProof="0"/>
              <a:t>Level five</a:t>
            </a:r>
          </a:p>
        </p:txBody>
      </p:sp>
    </p:spTree>
    <p:extLst>
      <p:ext uri="{BB962C8B-B14F-4D97-AF65-F5344CB8AC3E}">
        <p14:creationId xmlns:p14="http://schemas.microsoft.com/office/powerpoint/2010/main" val="12300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Tree>
    <p:extLst>
      <p:ext uri="{BB962C8B-B14F-4D97-AF65-F5344CB8AC3E}">
        <p14:creationId xmlns:p14="http://schemas.microsoft.com/office/powerpoint/2010/main" val="4812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2668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149902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298796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65458" y="1918325"/>
            <a:ext cx="9144000" cy="2387600"/>
          </a:xfrm>
        </p:spPr>
        <p:txBody>
          <a:bodyPr/>
          <a:lstStyle/>
          <a:p>
            <a:pPr>
              <a:lnSpc>
                <a:spcPct val="100000"/>
              </a:lnSpc>
            </a:pPr>
            <a:r>
              <a:rPr lang="en-US" sz="3200" dirty="0" smtClean="0"/>
              <a:t>Addressing </a:t>
            </a:r>
            <a:r>
              <a:rPr lang="en-US" sz="3200" dirty="0"/>
              <a:t>the </a:t>
            </a:r>
            <a:r>
              <a:rPr lang="en-US" sz="3200" dirty="0" smtClean="0"/>
              <a:t>implementation of </a:t>
            </a:r>
            <a:br>
              <a:rPr lang="en-US" sz="3200" dirty="0" smtClean="0"/>
            </a:br>
            <a:r>
              <a:rPr lang="en-US" sz="3200" dirty="0" smtClean="0"/>
              <a:t>an </a:t>
            </a:r>
            <a:r>
              <a:rPr lang="en-US" sz="3200" dirty="0"/>
              <a:t>Open Science </a:t>
            </a:r>
            <a:r>
              <a:rPr lang="en-US" sz="3200" dirty="0" smtClean="0"/>
              <a:t>strategy- </a:t>
            </a:r>
            <a:r>
              <a:rPr lang="en-US" sz="3200" dirty="0" smtClean="0">
                <a:solidFill>
                  <a:srgbClr val="FFFF00"/>
                </a:solidFill>
              </a:rPr>
              <a:t>focus open data</a:t>
            </a:r>
            <a:endParaRPr lang="sv-SE" sz="3200" dirty="0">
              <a:solidFill>
                <a:srgbClr val="FFFF00"/>
              </a:solidFill>
            </a:endParaRPr>
          </a:p>
        </p:txBody>
      </p:sp>
      <p:sp>
        <p:nvSpPr>
          <p:cNvPr id="3" name="Underrubrik 2"/>
          <p:cNvSpPr>
            <a:spLocks noGrp="1"/>
          </p:cNvSpPr>
          <p:nvPr>
            <p:ph type="subTitle" idx="1"/>
          </p:nvPr>
        </p:nvSpPr>
        <p:spPr>
          <a:xfrm>
            <a:off x="765459" y="4621801"/>
            <a:ext cx="11426541" cy="581891"/>
          </a:xfrm>
        </p:spPr>
        <p:txBody>
          <a:bodyPr/>
          <a:lstStyle/>
          <a:p>
            <a:r>
              <a:rPr lang="sv-SE" sz="2400" b="1" dirty="0" smtClean="0">
                <a:solidFill>
                  <a:srgbClr val="FFFF00"/>
                </a:solidFill>
              </a:rPr>
              <a:t>Anna Lundhagen, </a:t>
            </a:r>
            <a:r>
              <a:rPr lang="sv-SE" sz="2400" dirty="0"/>
              <a:t>Swedish University </a:t>
            </a:r>
            <a:r>
              <a:rPr lang="sv-SE" sz="2400" dirty="0" err="1"/>
              <a:t>of</a:t>
            </a:r>
            <a:r>
              <a:rPr lang="sv-SE" sz="2400" dirty="0"/>
              <a:t> Agricultural </a:t>
            </a:r>
            <a:r>
              <a:rPr lang="sv-SE" sz="2400" dirty="0" smtClean="0"/>
              <a:t>Sciences (SLU)</a:t>
            </a:r>
            <a:endParaRPr lang="sv-SE" sz="2400" dirty="0"/>
          </a:p>
          <a:p>
            <a:endParaRPr lang="sv-SE" sz="2400" b="1" dirty="0" smtClean="0">
              <a:solidFill>
                <a:srgbClr val="FFFF00"/>
              </a:solidFill>
            </a:endParaRPr>
          </a:p>
          <a:p>
            <a:r>
              <a:rPr lang="sv-SE" sz="1800" b="1" dirty="0" smtClean="0">
                <a:solidFill>
                  <a:srgbClr val="FFFF00"/>
                </a:solidFill>
              </a:rPr>
              <a:t>Pro Vice-Chancellor, </a:t>
            </a:r>
            <a:r>
              <a:rPr lang="sv-SE" sz="1800" b="1" dirty="0" err="1" smtClean="0"/>
              <a:t>Collaboration</a:t>
            </a:r>
            <a:r>
              <a:rPr lang="sv-SE" sz="1800" b="1" dirty="0" smtClean="0"/>
              <a:t> and </a:t>
            </a:r>
            <a:r>
              <a:rPr lang="sv-SE" sz="1800" b="1" dirty="0" err="1" smtClean="0"/>
              <a:t>Environmental</a:t>
            </a:r>
            <a:r>
              <a:rPr lang="sv-SE" sz="1800" b="1" dirty="0" smtClean="0"/>
              <a:t> </a:t>
            </a:r>
            <a:r>
              <a:rPr lang="sv-SE" sz="1800" b="1" dirty="0" err="1" smtClean="0"/>
              <a:t>Monitoring</a:t>
            </a:r>
            <a:r>
              <a:rPr lang="sv-SE" sz="1800" b="1" dirty="0" smtClean="0"/>
              <a:t> and </a:t>
            </a:r>
            <a:r>
              <a:rPr lang="sv-SE" sz="1800" b="1" dirty="0" err="1" smtClean="0"/>
              <a:t>Assessment</a:t>
            </a:r>
            <a:endParaRPr lang="sv-SE" sz="1800" b="1" dirty="0" smtClean="0"/>
          </a:p>
          <a:p>
            <a:r>
              <a:rPr lang="sv-SE" sz="1800" b="1" dirty="0" err="1" smtClean="0">
                <a:solidFill>
                  <a:srgbClr val="FFFF00"/>
                </a:solidFill>
              </a:rPr>
              <a:t>Associate</a:t>
            </a:r>
            <a:r>
              <a:rPr lang="sv-SE" sz="1800" b="1" dirty="0" smtClean="0">
                <a:solidFill>
                  <a:srgbClr val="FFFF00"/>
                </a:solidFill>
              </a:rPr>
              <a:t> Professor</a:t>
            </a:r>
            <a:r>
              <a:rPr lang="sv-SE" sz="1800" b="1" dirty="0" smtClean="0"/>
              <a:t>, </a:t>
            </a:r>
            <a:r>
              <a:rPr lang="sv-SE" sz="1800" b="1" dirty="0" err="1" smtClean="0"/>
              <a:t>ecology</a:t>
            </a:r>
            <a:r>
              <a:rPr lang="sv-SE" sz="1800" b="1" dirty="0" smtClean="0"/>
              <a:t> and population </a:t>
            </a:r>
            <a:r>
              <a:rPr lang="sv-SE" sz="1800" b="1" dirty="0" err="1" smtClean="0"/>
              <a:t>genetics</a:t>
            </a:r>
            <a:r>
              <a:rPr lang="sv-SE" sz="1800" b="1" dirty="0" smtClean="0">
                <a:solidFill>
                  <a:srgbClr val="FFFF00"/>
                </a:solidFill>
              </a:rPr>
              <a:t> </a:t>
            </a:r>
          </a:p>
          <a:p>
            <a:r>
              <a:rPr lang="sv-SE" sz="1800" b="1" dirty="0" smtClean="0">
                <a:solidFill>
                  <a:srgbClr val="FFFF00"/>
                </a:solidFill>
              </a:rPr>
              <a:t>former </a:t>
            </a:r>
            <a:r>
              <a:rPr lang="sv-SE" sz="1800" b="1" dirty="0" err="1" smtClean="0">
                <a:solidFill>
                  <a:srgbClr val="FFFF00"/>
                </a:solidFill>
              </a:rPr>
              <a:t>Head</a:t>
            </a:r>
            <a:r>
              <a:rPr lang="sv-SE" sz="1800" b="1" dirty="0" smtClean="0">
                <a:solidFill>
                  <a:srgbClr val="FFFF00"/>
                </a:solidFill>
              </a:rPr>
              <a:t> </a:t>
            </a:r>
            <a:r>
              <a:rPr lang="sv-SE" sz="1800" b="1" dirty="0" err="1" smtClean="0">
                <a:solidFill>
                  <a:srgbClr val="FFFF00"/>
                </a:solidFill>
              </a:rPr>
              <a:t>of</a:t>
            </a:r>
            <a:r>
              <a:rPr lang="sv-SE" sz="1800" b="1" dirty="0" smtClean="0">
                <a:solidFill>
                  <a:srgbClr val="FFFF00"/>
                </a:solidFill>
              </a:rPr>
              <a:t> </a:t>
            </a:r>
            <a:r>
              <a:rPr lang="sv-SE" sz="1800" b="1" dirty="0" err="1" smtClean="0">
                <a:solidFill>
                  <a:srgbClr val="FFFF00"/>
                </a:solidFill>
              </a:rPr>
              <a:t>Department</a:t>
            </a:r>
            <a:endParaRPr lang="sv-SE" sz="1800" b="1" dirty="0" smtClean="0">
              <a:solidFill>
                <a:srgbClr val="FFFF00"/>
              </a:solidFill>
            </a:endParaRPr>
          </a:p>
        </p:txBody>
      </p:sp>
    </p:spTree>
    <p:extLst>
      <p:ext uri="{BB962C8B-B14F-4D97-AF65-F5344CB8AC3E}">
        <p14:creationId xmlns:p14="http://schemas.microsoft.com/office/powerpoint/2010/main" val="14870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32232944"/>
              </p:ext>
            </p:extLst>
          </p:nvPr>
        </p:nvGraphicFramePr>
        <p:xfrm>
          <a:off x="328474" y="2228295"/>
          <a:ext cx="11461504" cy="4629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p:cNvSpPr txBox="1"/>
          <p:nvPr/>
        </p:nvSpPr>
        <p:spPr>
          <a:xfrm>
            <a:off x="1103214" y="234067"/>
            <a:ext cx="914400" cy="914400"/>
          </a:xfrm>
          <a:prstGeom prst="rect">
            <a:avLst/>
          </a:prstGeom>
          <a:noFill/>
        </p:spPr>
        <p:txBody>
          <a:bodyPr wrap="none" lIns="0" tIns="0" rIns="0" bIns="0" rtlCol="0">
            <a:noAutofit/>
          </a:bodyPr>
          <a:lstStyle/>
          <a:p>
            <a:r>
              <a:rPr lang="sv-SE" sz="3600" b="1" dirty="0" err="1" smtClean="0">
                <a:solidFill>
                  <a:schemeClr val="accent2">
                    <a:lumMod val="50000"/>
                  </a:schemeClr>
                </a:solidFill>
              </a:rPr>
              <a:t>Steering</a:t>
            </a:r>
            <a:r>
              <a:rPr lang="sv-SE" sz="3600" b="1" dirty="0" smtClean="0">
                <a:solidFill>
                  <a:schemeClr val="accent2">
                    <a:lumMod val="50000"/>
                  </a:schemeClr>
                </a:solidFill>
              </a:rPr>
              <a:t> </a:t>
            </a:r>
            <a:r>
              <a:rPr lang="sv-SE" sz="3600" b="1" dirty="0" err="1" smtClean="0">
                <a:solidFill>
                  <a:schemeClr val="accent2">
                    <a:lumMod val="50000"/>
                  </a:schemeClr>
                </a:solidFill>
              </a:rPr>
              <a:t>committee</a:t>
            </a:r>
            <a:r>
              <a:rPr lang="sv-SE" sz="3600" b="1" dirty="0" smtClean="0">
                <a:solidFill>
                  <a:schemeClr val="accent2">
                    <a:lumMod val="50000"/>
                  </a:schemeClr>
                </a:solidFill>
              </a:rPr>
              <a:t> </a:t>
            </a:r>
          </a:p>
          <a:p>
            <a:r>
              <a:rPr lang="sv-SE" sz="3200" b="1" dirty="0" smtClean="0">
                <a:solidFill>
                  <a:schemeClr val="accent2">
                    <a:lumMod val="50000"/>
                  </a:schemeClr>
                </a:solidFill>
              </a:rPr>
              <a:t>- </a:t>
            </a:r>
            <a:r>
              <a:rPr lang="sv-SE" sz="3200" b="1" dirty="0" err="1">
                <a:solidFill>
                  <a:schemeClr val="accent2">
                    <a:lumMod val="50000"/>
                  </a:schemeClr>
                </a:solidFill>
              </a:rPr>
              <a:t>t</a:t>
            </a:r>
            <a:r>
              <a:rPr lang="sv-SE" sz="3200" b="1" dirty="0" err="1" smtClean="0">
                <a:solidFill>
                  <a:schemeClr val="accent2">
                    <a:lumMod val="50000"/>
                  </a:schemeClr>
                </a:solidFill>
              </a:rPr>
              <a:t>op</a:t>
            </a:r>
            <a:r>
              <a:rPr lang="sv-SE" sz="3200" b="1" dirty="0" smtClean="0">
                <a:solidFill>
                  <a:schemeClr val="accent2">
                    <a:lumMod val="50000"/>
                  </a:schemeClr>
                </a:solidFill>
              </a:rPr>
              <a:t> management and </a:t>
            </a:r>
            <a:r>
              <a:rPr lang="sv-SE" sz="3200" b="1" dirty="0" err="1" smtClean="0">
                <a:solidFill>
                  <a:schemeClr val="accent2">
                    <a:lumMod val="50000"/>
                  </a:schemeClr>
                </a:solidFill>
              </a:rPr>
              <a:t>active</a:t>
            </a:r>
            <a:r>
              <a:rPr lang="sv-SE" sz="3200" b="1" dirty="0" smtClean="0">
                <a:solidFill>
                  <a:schemeClr val="accent2">
                    <a:lumMod val="50000"/>
                  </a:schemeClr>
                </a:solidFill>
              </a:rPr>
              <a:t> feedback system</a:t>
            </a:r>
          </a:p>
          <a:p>
            <a:r>
              <a:rPr lang="sv-SE" sz="3200" b="1" dirty="0" smtClean="0">
                <a:solidFill>
                  <a:schemeClr val="accent2">
                    <a:lumMod val="50000"/>
                  </a:schemeClr>
                </a:solidFill>
              </a:rPr>
              <a:t>- </a:t>
            </a:r>
            <a:r>
              <a:rPr lang="sv-SE" sz="3200" b="1" dirty="0" err="1" smtClean="0">
                <a:solidFill>
                  <a:schemeClr val="accent2">
                    <a:lumMod val="50000"/>
                  </a:schemeClr>
                </a:solidFill>
              </a:rPr>
              <a:t>resources</a:t>
            </a:r>
            <a:r>
              <a:rPr lang="sv-SE" sz="3200" b="1" dirty="0" smtClean="0">
                <a:solidFill>
                  <a:schemeClr val="accent2">
                    <a:lumMod val="50000"/>
                  </a:schemeClr>
                </a:solidFill>
              </a:rPr>
              <a:t> for </a:t>
            </a:r>
            <a:r>
              <a:rPr lang="sv-SE" sz="3200" b="1" dirty="0" err="1" smtClean="0">
                <a:solidFill>
                  <a:schemeClr val="accent2">
                    <a:lumMod val="50000"/>
                  </a:schemeClr>
                </a:solidFill>
              </a:rPr>
              <a:t>development</a:t>
            </a:r>
            <a:endParaRPr lang="sv-SE" sz="3200" b="1" dirty="0" smtClean="0">
              <a:solidFill>
                <a:schemeClr val="accent2">
                  <a:lumMod val="50000"/>
                </a:schemeClr>
              </a:solidFill>
            </a:endParaRPr>
          </a:p>
          <a:p>
            <a:r>
              <a:rPr lang="sv-SE" sz="3200" b="1" dirty="0" smtClean="0">
                <a:solidFill>
                  <a:schemeClr val="accent2">
                    <a:lumMod val="50000"/>
                  </a:schemeClr>
                </a:solidFill>
              </a:rPr>
              <a:t>- focus on interfaces, </a:t>
            </a:r>
            <a:r>
              <a:rPr lang="sv-SE" sz="3200" b="1" dirty="0" err="1" smtClean="0">
                <a:solidFill>
                  <a:schemeClr val="accent2">
                    <a:lumMod val="50000"/>
                  </a:schemeClr>
                </a:solidFill>
              </a:rPr>
              <a:t>routines</a:t>
            </a:r>
            <a:r>
              <a:rPr lang="sv-SE" sz="3200" b="1" dirty="0" smtClean="0">
                <a:solidFill>
                  <a:schemeClr val="accent2">
                    <a:lumMod val="50000"/>
                  </a:schemeClr>
                </a:solidFill>
              </a:rPr>
              <a:t> and </a:t>
            </a:r>
            <a:r>
              <a:rPr lang="sv-SE" sz="3200" b="1" dirty="0" err="1" smtClean="0">
                <a:solidFill>
                  <a:schemeClr val="accent2">
                    <a:lumMod val="50000"/>
                  </a:schemeClr>
                </a:solidFill>
              </a:rPr>
              <a:t>actual</a:t>
            </a:r>
            <a:r>
              <a:rPr lang="sv-SE" sz="3200" b="1" dirty="0" smtClean="0">
                <a:solidFill>
                  <a:schemeClr val="accent2">
                    <a:lumMod val="50000"/>
                  </a:schemeClr>
                </a:solidFill>
              </a:rPr>
              <a:t> </a:t>
            </a:r>
            <a:r>
              <a:rPr lang="sv-SE" sz="3200" b="1" dirty="0" err="1" smtClean="0">
                <a:solidFill>
                  <a:schemeClr val="accent2">
                    <a:lumMod val="50000"/>
                  </a:schemeClr>
                </a:solidFill>
              </a:rPr>
              <a:t>needs</a:t>
            </a:r>
            <a:endParaRPr lang="sv-SE" sz="3200" b="1" dirty="0" smtClean="0">
              <a:solidFill>
                <a:schemeClr val="accent2">
                  <a:lumMod val="50000"/>
                </a:schemeClr>
              </a:solidFill>
            </a:endParaRPr>
          </a:p>
        </p:txBody>
      </p:sp>
    </p:spTree>
    <p:extLst>
      <p:ext uri="{BB962C8B-B14F-4D97-AF65-F5344CB8AC3E}">
        <p14:creationId xmlns:p14="http://schemas.microsoft.com/office/powerpoint/2010/main" val="77911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 32"/>
          <p:cNvGrpSpPr/>
          <p:nvPr/>
        </p:nvGrpSpPr>
        <p:grpSpPr>
          <a:xfrm>
            <a:off x="8446055" y="1246804"/>
            <a:ext cx="2604829" cy="998536"/>
            <a:chOff x="8612273" y="785522"/>
            <a:chExt cx="2775340" cy="1246950"/>
          </a:xfrm>
        </p:grpSpPr>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273" y="785522"/>
              <a:ext cx="1131965" cy="1131965"/>
            </a:xfrm>
            <a:prstGeom prst="rect">
              <a:avLst/>
            </a:prstGeom>
          </p:spPr>
        </p:pic>
        <p:sp>
          <p:nvSpPr>
            <p:cNvPr id="14" name="Rektangel 13"/>
            <p:cNvSpPr/>
            <p:nvPr/>
          </p:nvSpPr>
          <p:spPr>
            <a:xfrm>
              <a:off x="9744238" y="1609693"/>
              <a:ext cx="1643375" cy="422779"/>
            </a:xfrm>
            <a:prstGeom prst="rect">
              <a:avLst/>
            </a:prstGeom>
            <a:noFill/>
          </p:spPr>
          <p:txBody>
            <a:bodyPr wrap="none" lIns="91440" tIns="45720" rIns="91440" bIns="45720">
              <a:spAutoFit/>
            </a:bodyPr>
            <a:lstStyle/>
            <a:p>
              <a:pPr algn="ctr"/>
              <a:r>
                <a:rPr lang="sv-SE" sz="1600" b="1" cap="none" spc="0" dirty="0" smtClean="0">
                  <a:ln w="0"/>
                  <a:solidFill>
                    <a:schemeClr val="bg1"/>
                  </a:solidFill>
                  <a:effectLst>
                    <a:outerShdw blurRad="38100" dist="19050" dir="2700000" algn="tl" rotWithShape="0">
                      <a:schemeClr val="dk1">
                        <a:alpha val="40000"/>
                      </a:schemeClr>
                    </a:outerShdw>
                  </a:effectLst>
                </a:rPr>
                <a:t>IT department</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2" name="Rektangel 21"/>
          <p:cNvSpPr/>
          <p:nvPr/>
        </p:nvSpPr>
        <p:spPr>
          <a:xfrm>
            <a:off x="3659062" y="746634"/>
            <a:ext cx="3828292" cy="1077218"/>
          </a:xfrm>
          <a:prstGeom prst="rect">
            <a:avLst/>
          </a:prstGeom>
          <a:noFill/>
        </p:spPr>
        <p:txBody>
          <a:bodyPr wrap="none" lIns="91440" tIns="45720" rIns="91440" bIns="45720">
            <a:spAutoFit/>
          </a:bodyPr>
          <a:lstStyle/>
          <a:p>
            <a:pPr algn="ctr"/>
            <a:r>
              <a:rPr lang="sv-SE" sz="32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Data management </a:t>
            </a:r>
          </a:p>
          <a:p>
            <a:pPr algn="ctr"/>
            <a:r>
              <a:rPr lang="sv-SE" sz="32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support </a:t>
            </a:r>
            <a:r>
              <a:rPr lang="sv-SE" sz="3200" b="1" dirty="0" err="1" smtClean="0">
                <a:ln w="10160">
                  <a:solidFill>
                    <a:schemeClr val="bg1"/>
                  </a:solidFill>
                  <a:prstDash val="solid"/>
                </a:ln>
                <a:solidFill>
                  <a:srgbClr val="FFFFFF"/>
                </a:solidFill>
                <a:effectLst>
                  <a:outerShdw blurRad="38100" dist="22860" dir="5400000" algn="tl" rotWithShape="0">
                    <a:srgbClr val="000000">
                      <a:alpha val="30000"/>
                    </a:srgbClr>
                  </a:outerShdw>
                </a:effectLst>
              </a:rPr>
              <a:t>function</a:t>
            </a:r>
            <a:endParaRPr lang="sv-SE" sz="3200" b="1"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0" name="Grupp 19"/>
          <p:cNvGrpSpPr/>
          <p:nvPr/>
        </p:nvGrpSpPr>
        <p:grpSpPr>
          <a:xfrm>
            <a:off x="8460272" y="2172156"/>
            <a:ext cx="2403025" cy="958609"/>
            <a:chOff x="8612273" y="2080155"/>
            <a:chExt cx="2560326" cy="1197091"/>
          </a:xfrm>
        </p:grpSpPr>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273" y="2080155"/>
              <a:ext cx="1146188" cy="1146188"/>
            </a:xfrm>
            <a:prstGeom prst="rect">
              <a:avLst/>
            </a:prstGeom>
          </p:spPr>
        </p:pic>
        <p:sp>
          <p:nvSpPr>
            <p:cNvPr id="23" name="Rektangel 22"/>
            <p:cNvSpPr/>
            <p:nvPr/>
          </p:nvSpPr>
          <p:spPr>
            <a:xfrm>
              <a:off x="9686353" y="2854467"/>
              <a:ext cx="1486246" cy="422779"/>
            </a:xfrm>
            <a:prstGeom prst="rect">
              <a:avLst/>
            </a:prstGeom>
            <a:noFill/>
          </p:spPr>
          <p:txBody>
            <a:bodyPr wrap="none" lIns="91440" tIns="45720" rIns="91440" bIns="45720">
              <a:spAutoFit/>
            </a:bodyPr>
            <a:lstStyle/>
            <a:p>
              <a:r>
                <a:rPr lang="sv-SE" sz="1600" b="1" cap="none" spc="0" dirty="0" smtClean="0">
                  <a:ln w="0"/>
                  <a:solidFill>
                    <a:schemeClr val="bg1"/>
                  </a:solidFill>
                  <a:effectLst>
                    <a:outerShdw blurRad="38100" dist="19050" dir="2700000" algn="tl" rotWithShape="0">
                      <a:schemeClr val="dk1">
                        <a:alpha val="40000"/>
                      </a:schemeClr>
                    </a:outerShdw>
                  </a:effectLst>
                </a:rPr>
                <a:t>Legal affairs</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4" name="Rektangel 23"/>
          <p:cNvSpPr/>
          <p:nvPr/>
        </p:nvSpPr>
        <p:spPr>
          <a:xfrm>
            <a:off x="4832261" y="2384703"/>
            <a:ext cx="2544286" cy="923330"/>
          </a:xfrm>
          <a:prstGeom prst="rect">
            <a:avLst/>
          </a:prstGeom>
          <a:noFill/>
        </p:spPr>
        <p:txBody>
          <a:bodyPr wrap="none" lIns="91440" tIns="45720" rIns="91440" bIns="45720">
            <a:spAutoFit/>
          </a:bodyPr>
          <a:lstStyle/>
          <a:p>
            <a:r>
              <a:rPr lang="sv-SE" sz="3600" b="1" cap="none" spc="0" dirty="0" smtClean="0">
                <a:ln w="0"/>
                <a:solidFill>
                  <a:srgbClr val="FFFF00"/>
                </a:solidFill>
                <a:effectLst>
                  <a:outerShdw blurRad="38100" dist="19050" dir="2700000" algn="tl" rotWithShape="0">
                    <a:schemeClr val="dk1">
                      <a:alpha val="40000"/>
                    </a:schemeClr>
                  </a:outerShdw>
                </a:effectLst>
              </a:rPr>
              <a:t>Front desk</a:t>
            </a:r>
            <a:r>
              <a:rPr lang="sv-SE" b="1" cap="none" spc="0" dirty="0" smtClean="0">
                <a:ln w="0"/>
                <a:solidFill>
                  <a:schemeClr val="bg1"/>
                </a:solidFill>
                <a:effectLst>
                  <a:outerShdw blurRad="38100" dist="19050" dir="2700000" algn="tl" rotWithShape="0">
                    <a:schemeClr val="dk1">
                      <a:alpha val="40000"/>
                    </a:schemeClr>
                  </a:outerShdw>
                </a:effectLst>
              </a:rPr>
              <a:t/>
            </a:r>
            <a:br>
              <a:rPr lang="sv-SE" b="1" cap="none" spc="0" dirty="0" smtClean="0">
                <a:ln w="0"/>
                <a:solidFill>
                  <a:schemeClr val="bg1"/>
                </a:solidFill>
                <a:effectLst>
                  <a:outerShdw blurRad="38100" dist="19050" dir="2700000" algn="tl" rotWithShape="0">
                    <a:schemeClr val="dk1">
                      <a:alpha val="40000"/>
                    </a:schemeClr>
                  </a:outerShdw>
                </a:effectLst>
              </a:rPr>
            </a:br>
            <a:endParaRPr lang="sv-SE" b="1" cap="none" spc="0" dirty="0">
              <a:ln w="0"/>
              <a:solidFill>
                <a:schemeClr val="bg1"/>
              </a:solidFill>
              <a:effectLst>
                <a:outerShdw blurRad="38100" dist="19050" dir="2700000" algn="tl" rotWithShape="0">
                  <a:schemeClr val="dk1">
                    <a:alpha val="40000"/>
                  </a:schemeClr>
                </a:outerShdw>
              </a:effectLst>
            </a:endParaRPr>
          </a:p>
        </p:txBody>
      </p:sp>
      <p:grpSp>
        <p:nvGrpSpPr>
          <p:cNvPr id="16" name="Grupp 15"/>
          <p:cNvGrpSpPr/>
          <p:nvPr/>
        </p:nvGrpSpPr>
        <p:grpSpPr>
          <a:xfrm>
            <a:off x="8520893" y="3998310"/>
            <a:ext cx="2022717" cy="926788"/>
            <a:chOff x="8612273" y="4613548"/>
            <a:chExt cx="2155121" cy="1157353"/>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28" name="Rektangel 27"/>
            <p:cNvSpPr/>
            <p:nvPr/>
          </p:nvSpPr>
          <p:spPr>
            <a:xfrm>
              <a:off x="9769619" y="5264664"/>
              <a:ext cx="997775" cy="422779"/>
            </a:xfrm>
            <a:prstGeom prst="rect">
              <a:avLst/>
            </a:prstGeom>
            <a:noFill/>
          </p:spPr>
          <p:txBody>
            <a:bodyPr wrap="none" lIns="91440" tIns="45720" rIns="91440" bIns="45720">
              <a:spAutoFit/>
            </a:bodyPr>
            <a:lstStyle/>
            <a:p>
              <a:r>
                <a:rPr lang="sv-SE" sz="1600" b="1" dirty="0" err="1" smtClean="0">
                  <a:ln w="0"/>
                  <a:solidFill>
                    <a:schemeClr val="bg1"/>
                  </a:solidFill>
                  <a:effectLst>
                    <a:outerShdw blurRad="38100" dist="19050" dir="2700000" algn="tl" rotWithShape="0">
                      <a:schemeClr val="dk1">
                        <a:alpha val="40000"/>
                      </a:schemeClr>
                    </a:outerShdw>
                  </a:effectLst>
                </a:rPr>
                <a:t>Archive</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17" name="Grupp 16"/>
          <p:cNvGrpSpPr/>
          <p:nvPr/>
        </p:nvGrpSpPr>
        <p:grpSpPr>
          <a:xfrm>
            <a:off x="8506814" y="3084352"/>
            <a:ext cx="2871102" cy="958609"/>
            <a:chOff x="8612273" y="3355688"/>
            <a:chExt cx="3059043" cy="1197091"/>
          </a:xfrm>
        </p:grpSpPr>
        <p:pic>
          <p:nvPicPr>
            <p:cNvPr id="30" name="Bildobjekt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273" y="3355688"/>
              <a:ext cx="1146188" cy="1146188"/>
            </a:xfrm>
            <a:prstGeom prst="rect">
              <a:avLst/>
            </a:prstGeom>
          </p:spPr>
        </p:pic>
        <p:sp>
          <p:nvSpPr>
            <p:cNvPr id="31" name="Rektangel 30"/>
            <p:cNvSpPr/>
            <p:nvPr/>
          </p:nvSpPr>
          <p:spPr>
            <a:xfrm>
              <a:off x="9686353" y="4130000"/>
              <a:ext cx="1984963" cy="422779"/>
            </a:xfrm>
            <a:prstGeom prst="rect">
              <a:avLst/>
            </a:prstGeom>
            <a:noFill/>
          </p:spPr>
          <p:txBody>
            <a:bodyPr wrap="none" lIns="91440" tIns="45720" rIns="91440" bIns="45720">
              <a:spAutoFit/>
            </a:bodyPr>
            <a:lstStyle/>
            <a:p>
              <a:r>
                <a:rPr lang="sv-SE" sz="1600" b="1" cap="none" spc="0" dirty="0" smtClean="0">
                  <a:ln w="0"/>
                  <a:solidFill>
                    <a:schemeClr val="bg1"/>
                  </a:solidFill>
                  <a:effectLst>
                    <a:outerShdw blurRad="38100" dist="19050" dir="2700000" algn="tl" rotWithShape="0">
                      <a:schemeClr val="dk1">
                        <a:alpha val="40000"/>
                      </a:schemeClr>
                    </a:outerShdw>
                  </a:effectLst>
                </a:rPr>
                <a:t>University library</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7" name="Rektangel 26"/>
          <p:cNvSpPr/>
          <p:nvPr/>
        </p:nvSpPr>
        <p:spPr>
          <a:xfrm>
            <a:off x="9468363" y="826682"/>
            <a:ext cx="2646879" cy="646331"/>
          </a:xfrm>
          <a:prstGeom prst="rect">
            <a:avLst/>
          </a:prstGeom>
          <a:noFill/>
        </p:spPr>
        <p:txBody>
          <a:bodyPr wrap="none" lIns="91440" tIns="45720" rIns="91440" bIns="45720">
            <a:spAutoFit/>
          </a:bodyPr>
          <a:lstStyle/>
          <a:p>
            <a:pPr algn="ctr"/>
            <a:r>
              <a:rPr lang="sv-SE" sz="3600" b="1" cap="none" spc="0" dirty="0" smtClean="0">
                <a:ln w="0"/>
                <a:solidFill>
                  <a:srgbClr val="FFFF00"/>
                </a:solidFill>
                <a:effectLst>
                  <a:outerShdw blurRad="38100" dist="19050" dir="2700000" algn="tl" rotWithShape="0">
                    <a:schemeClr val="dk1">
                      <a:alpha val="40000"/>
                    </a:schemeClr>
                  </a:outerShdw>
                </a:effectLst>
              </a:rPr>
              <a:t>Back </a:t>
            </a:r>
            <a:r>
              <a:rPr lang="sv-SE" sz="3600" b="1" dirty="0" err="1" smtClean="0">
                <a:ln w="0"/>
                <a:solidFill>
                  <a:srgbClr val="FFFF00"/>
                </a:solidFill>
                <a:effectLst>
                  <a:outerShdw blurRad="38100" dist="19050" dir="2700000" algn="tl" rotWithShape="0">
                    <a:schemeClr val="dk1">
                      <a:alpha val="40000"/>
                    </a:schemeClr>
                  </a:outerShdw>
                </a:effectLst>
              </a:rPr>
              <a:t>office</a:t>
            </a:r>
            <a:endParaRPr lang="sv-SE" sz="3600" b="1" cap="none" spc="0" dirty="0">
              <a:ln w="0"/>
              <a:solidFill>
                <a:srgbClr val="FFFF00"/>
              </a:solidFill>
              <a:effectLst>
                <a:outerShdw blurRad="38100" dist="19050" dir="2700000" algn="tl" rotWithShape="0">
                  <a:schemeClr val="dk1">
                    <a:alpha val="40000"/>
                  </a:schemeClr>
                </a:outerShdw>
              </a:effectLst>
            </a:endParaRPr>
          </a:p>
        </p:txBody>
      </p:sp>
      <p:pic>
        <p:nvPicPr>
          <p:cNvPr id="25" name="Bildobjekt 24" descr="Scientist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80108" y="3789481"/>
            <a:ext cx="2544369" cy="1925946"/>
          </a:xfrm>
          <a:prstGeom prst="rect">
            <a:avLst/>
          </a:prstGeom>
        </p:spPr>
      </p:pic>
      <p:grpSp>
        <p:nvGrpSpPr>
          <p:cNvPr id="3" name="Grupp 2"/>
          <p:cNvGrpSpPr/>
          <p:nvPr/>
        </p:nvGrpSpPr>
        <p:grpSpPr>
          <a:xfrm>
            <a:off x="3506629" y="3077340"/>
            <a:ext cx="4945687" cy="1944310"/>
            <a:chOff x="3517303" y="2350154"/>
            <a:chExt cx="4945687" cy="1944310"/>
          </a:xfrm>
        </p:grpSpPr>
        <p:sp>
          <p:nvSpPr>
            <p:cNvPr id="7" name="V-form 6"/>
            <p:cNvSpPr/>
            <p:nvPr/>
          </p:nvSpPr>
          <p:spPr>
            <a:xfrm>
              <a:off x="7146254" y="2350154"/>
              <a:ext cx="1316736" cy="1944309"/>
            </a:xfrm>
            <a:prstGeom prst="chevr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solidFill>
                  <a:schemeClr val="bg1"/>
                </a:solidFill>
              </a:endParaRPr>
            </a:p>
          </p:txBody>
        </p:sp>
        <p:sp>
          <p:nvSpPr>
            <p:cNvPr id="18" name="V-form 17"/>
            <p:cNvSpPr/>
            <p:nvPr/>
          </p:nvSpPr>
          <p:spPr>
            <a:xfrm rot="10800000">
              <a:off x="3517303" y="2350155"/>
              <a:ext cx="1316736" cy="1944309"/>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solidFill>
                  <a:schemeClr val="bg1"/>
                </a:solidFill>
              </a:endParaRPr>
            </a:p>
          </p:txBody>
        </p:sp>
        <p:sp>
          <p:nvSpPr>
            <p:cNvPr id="15" name="Flödesschema: Magnetskiva 14"/>
            <p:cNvSpPr/>
            <p:nvPr/>
          </p:nvSpPr>
          <p:spPr>
            <a:xfrm>
              <a:off x="4868260" y="3531798"/>
              <a:ext cx="2256817" cy="611724"/>
            </a:xfrm>
            <a:prstGeom prst="flowChartMagneticDisk">
              <a:avLst/>
            </a:prstGeom>
            <a:ln w="22225">
              <a:solidFill>
                <a:schemeClr val="accent4"/>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sv-SE">
                <a:solidFill>
                  <a:schemeClr val="bg1"/>
                </a:solidFill>
              </a:endParaRPr>
            </a:p>
          </p:txBody>
        </p:sp>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05743" y="2553226"/>
              <a:ext cx="650847" cy="1140471"/>
            </a:xfrm>
            <a:prstGeom prst="rect">
              <a:avLst/>
            </a:prstGeom>
          </p:spPr>
        </p:pic>
        <p:pic>
          <p:nvPicPr>
            <p:cNvPr id="12" name="Bildobjekt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5509" y="2553226"/>
              <a:ext cx="650847" cy="1140471"/>
            </a:xfrm>
            <a:prstGeom prst="rect">
              <a:avLst/>
            </a:prstGeom>
          </p:spPr>
        </p:pic>
      </p:grpSp>
      <p:grpSp>
        <p:nvGrpSpPr>
          <p:cNvPr id="34" name="Grupp 33"/>
          <p:cNvGrpSpPr/>
          <p:nvPr/>
        </p:nvGrpSpPr>
        <p:grpSpPr>
          <a:xfrm>
            <a:off x="8549827" y="4937717"/>
            <a:ext cx="4123137" cy="926788"/>
            <a:chOff x="8612273" y="4613548"/>
            <a:chExt cx="4393034" cy="1157353"/>
          </a:xfrm>
        </p:grpSpPr>
        <p:pic>
          <p:nvPicPr>
            <p:cNvPr id="35" name="Bildobjekt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36" name="Rektangel 35"/>
            <p:cNvSpPr/>
            <p:nvPr/>
          </p:nvSpPr>
          <p:spPr>
            <a:xfrm>
              <a:off x="9760235" y="5126480"/>
              <a:ext cx="3245072" cy="422779"/>
            </a:xfrm>
            <a:prstGeom prst="rect">
              <a:avLst/>
            </a:prstGeom>
            <a:noFill/>
          </p:spPr>
          <p:txBody>
            <a:bodyPr wrap="square" lIns="91440" tIns="45720" rIns="91440" bIns="45720">
              <a:spAutoFit/>
            </a:bodyPr>
            <a:lstStyle/>
            <a:p>
              <a:r>
                <a:rPr lang="sv-SE" sz="1600" b="1" dirty="0" smtClean="0">
                  <a:ln w="0"/>
                  <a:solidFill>
                    <a:schemeClr val="bg1"/>
                  </a:solidFill>
                  <a:effectLst>
                    <a:outerShdw blurRad="38100" dist="19050" dir="2700000" algn="tl" rotWithShape="0">
                      <a:schemeClr val="dk1">
                        <a:alpha val="40000"/>
                      </a:schemeClr>
                    </a:outerShdw>
                  </a:effectLst>
                </a:rPr>
                <a:t>Information management</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37" name="Grupp 36"/>
          <p:cNvGrpSpPr/>
          <p:nvPr/>
        </p:nvGrpSpPr>
        <p:grpSpPr>
          <a:xfrm>
            <a:off x="8549827" y="5864505"/>
            <a:ext cx="2140547" cy="926788"/>
            <a:chOff x="8612273" y="4613548"/>
            <a:chExt cx="2280666" cy="1157353"/>
          </a:xfrm>
        </p:grpSpPr>
        <p:pic>
          <p:nvPicPr>
            <p:cNvPr id="38" name="Bildobjekt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39" name="Rektangel 38"/>
            <p:cNvSpPr/>
            <p:nvPr/>
          </p:nvSpPr>
          <p:spPr>
            <a:xfrm>
              <a:off x="9760236" y="5126480"/>
              <a:ext cx="1132703" cy="422779"/>
            </a:xfrm>
            <a:prstGeom prst="rect">
              <a:avLst/>
            </a:prstGeom>
            <a:noFill/>
          </p:spPr>
          <p:txBody>
            <a:bodyPr wrap="none" lIns="91440" tIns="45720" rIns="91440" bIns="45720">
              <a:spAutoFit/>
            </a:bodyPr>
            <a:lstStyle/>
            <a:p>
              <a:r>
                <a:rPr lang="sv-SE" sz="1600" b="1" dirty="0" err="1" smtClean="0">
                  <a:ln w="0"/>
                  <a:solidFill>
                    <a:schemeClr val="bg1"/>
                  </a:solidFill>
                  <a:effectLst>
                    <a:outerShdw blurRad="38100" dist="19050" dir="2700000" algn="tl" rotWithShape="0">
                      <a:schemeClr val="dk1">
                        <a:alpha val="40000"/>
                      </a:schemeClr>
                    </a:outerShdw>
                  </a:effectLst>
                </a:rPr>
                <a:t>Registry</a:t>
              </a:r>
              <a:r>
                <a:rPr lang="sv-SE" sz="1600" b="1" dirty="0" smtClean="0">
                  <a:ln w="0"/>
                  <a:solidFill>
                    <a:schemeClr val="bg1"/>
                  </a:solidFill>
                  <a:effectLst>
                    <a:outerShdw blurRad="38100" dist="19050" dir="2700000" algn="tl" rotWithShape="0">
                      <a:schemeClr val="dk1">
                        <a:alpha val="40000"/>
                      </a:schemeClr>
                    </a:outerShdw>
                  </a:effectLst>
                </a:rPr>
                <a:t> </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4" name="Grupp 3"/>
          <p:cNvGrpSpPr/>
          <p:nvPr/>
        </p:nvGrpSpPr>
        <p:grpSpPr>
          <a:xfrm>
            <a:off x="838222" y="1273065"/>
            <a:ext cx="2130521" cy="2032067"/>
            <a:chOff x="869683" y="599012"/>
            <a:chExt cx="2130521" cy="2032067"/>
          </a:xfrm>
        </p:grpSpPr>
        <p:pic>
          <p:nvPicPr>
            <p:cNvPr id="41" name="Bildobjekt 40" descr="Scientist PNG"/>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49517"/>
            <a:stretch/>
          </p:blipFill>
          <p:spPr>
            <a:xfrm flipH="1">
              <a:off x="869683" y="599012"/>
              <a:ext cx="1355237" cy="2032067"/>
            </a:xfrm>
            <a:prstGeom prst="rect">
              <a:avLst/>
            </a:prstGeom>
          </p:spPr>
        </p:pic>
        <p:pic>
          <p:nvPicPr>
            <p:cNvPr id="43" name="Bildobjekt 42"/>
            <p:cNvPicPr>
              <a:picLocks noChangeAspect="1"/>
            </p:cNvPicPr>
            <p:nvPr/>
          </p:nvPicPr>
          <p:blipFill>
            <a:blip r:embed="rId9"/>
            <a:stretch>
              <a:fillRect/>
            </a:stretch>
          </p:blipFill>
          <p:spPr>
            <a:xfrm rot="2219587">
              <a:off x="2230646" y="1698783"/>
              <a:ext cx="769558" cy="754560"/>
            </a:xfrm>
            <a:prstGeom prst="rect">
              <a:avLst/>
            </a:prstGeom>
          </p:spPr>
        </p:pic>
      </p:grpSp>
      <p:sp>
        <p:nvSpPr>
          <p:cNvPr id="44" name="textruta 43"/>
          <p:cNvSpPr txBox="1"/>
          <p:nvPr/>
        </p:nvSpPr>
        <p:spPr>
          <a:xfrm>
            <a:off x="8554594" y="146433"/>
            <a:ext cx="914400" cy="914400"/>
          </a:xfrm>
          <a:prstGeom prst="rect">
            <a:avLst/>
          </a:prstGeom>
          <a:noFill/>
        </p:spPr>
        <p:txBody>
          <a:bodyPr wrap="none" lIns="0" tIns="0" rIns="0" bIns="0" rtlCol="0">
            <a:noAutofit/>
          </a:bodyPr>
          <a:lstStyle/>
          <a:p>
            <a:pPr algn="l">
              <a:lnSpc>
                <a:spcPts val="3000"/>
              </a:lnSpc>
            </a:pPr>
            <a:r>
              <a:rPr lang="sv-SE" sz="2400" b="1" dirty="0" err="1">
                <a:solidFill>
                  <a:srgbClr val="00B0F0"/>
                </a:solidFill>
              </a:rPr>
              <a:t>l</a:t>
            </a:r>
            <a:r>
              <a:rPr lang="sv-SE" sz="2400" b="1" dirty="0" err="1" smtClean="0">
                <a:solidFill>
                  <a:srgbClr val="00B0F0"/>
                </a:solidFill>
              </a:rPr>
              <a:t>ocal</a:t>
            </a:r>
            <a:r>
              <a:rPr lang="sv-SE" sz="2400" b="1" dirty="0" smtClean="0">
                <a:solidFill>
                  <a:srgbClr val="00B0F0"/>
                </a:solidFill>
              </a:rPr>
              <a:t>, nat. and internat.</a:t>
            </a:r>
          </a:p>
          <a:p>
            <a:pPr>
              <a:lnSpc>
                <a:spcPts val="3000"/>
              </a:lnSpc>
            </a:pPr>
            <a:r>
              <a:rPr lang="sv-SE" sz="2400" b="1" dirty="0" err="1" smtClean="0">
                <a:solidFill>
                  <a:srgbClr val="00B0F0"/>
                </a:solidFill>
              </a:rPr>
              <a:t>updated</a:t>
            </a:r>
            <a:r>
              <a:rPr lang="sv-SE" sz="2400" b="1" dirty="0" smtClean="0">
                <a:solidFill>
                  <a:srgbClr val="00B0F0"/>
                </a:solidFill>
              </a:rPr>
              <a:t> </a:t>
            </a:r>
            <a:r>
              <a:rPr lang="sv-SE" sz="2400" b="1" dirty="0">
                <a:solidFill>
                  <a:srgbClr val="00B0F0"/>
                </a:solidFill>
              </a:rPr>
              <a:t>in </a:t>
            </a:r>
            <a:r>
              <a:rPr lang="sv-SE" sz="2400" b="1" dirty="0" err="1">
                <a:solidFill>
                  <a:srgbClr val="00B0F0"/>
                </a:solidFill>
              </a:rPr>
              <a:t>their</a:t>
            </a:r>
            <a:r>
              <a:rPr lang="sv-SE" sz="2400" b="1" dirty="0">
                <a:solidFill>
                  <a:srgbClr val="00B0F0"/>
                </a:solidFill>
              </a:rPr>
              <a:t> </a:t>
            </a:r>
            <a:r>
              <a:rPr lang="sv-SE" sz="2400" b="1" dirty="0" err="1">
                <a:solidFill>
                  <a:srgbClr val="00B0F0"/>
                </a:solidFill>
              </a:rPr>
              <a:t>field</a:t>
            </a:r>
            <a:endParaRPr lang="sv-SE" sz="2400" b="1" dirty="0">
              <a:solidFill>
                <a:srgbClr val="00B0F0"/>
              </a:solidFill>
            </a:endParaRPr>
          </a:p>
          <a:p>
            <a:pPr algn="l">
              <a:lnSpc>
                <a:spcPts val="3000"/>
              </a:lnSpc>
            </a:pPr>
            <a:endParaRPr lang="sv-SE" sz="2400" b="1" dirty="0" smtClean="0">
              <a:solidFill>
                <a:srgbClr val="00B0F0"/>
              </a:solidFill>
            </a:endParaRPr>
          </a:p>
        </p:txBody>
      </p:sp>
    </p:spTree>
    <p:extLst>
      <p:ext uri="{BB962C8B-B14F-4D97-AF65-F5344CB8AC3E}">
        <p14:creationId xmlns:p14="http://schemas.microsoft.com/office/powerpoint/2010/main" val="104149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 32"/>
          <p:cNvGrpSpPr/>
          <p:nvPr/>
        </p:nvGrpSpPr>
        <p:grpSpPr>
          <a:xfrm>
            <a:off x="8446055" y="1246804"/>
            <a:ext cx="2604829" cy="998536"/>
            <a:chOff x="8612273" y="785522"/>
            <a:chExt cx="2775340" cy="1246950"/>
          </a:xfrm>
        </p:grpSpPr>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273" y="785522"/>
              <a:ext cx="1131965" cy="1131965"/>
            </a:xfrm>
            <a:prstGeom prst="rect">
              <a:avLst/>
            </a:prstGeom>
          </p:spPr>
        </p:pic>
        <p:sp>
          <p:nvSpPr>
            <p:cNvPr id="14" name="Rektangel 13"/>
            <p:cNvSpPr/>
            <p:nvPr/>
          </p:nvSpPr>
          <p:spPr>
            <a:xfrm>
              <a:off x="9744238" y="1609693"/>
              <a:ext cx="1643375" cy="422779"/>
            </a:xfrm>
            <a:prstGeom prst="rect">
              <a:avLst/>
            </a:prstGeom>
            <a:noFill/>
          </p:spPr>
          <p:txBody>
            <a:bodyPr wrap="none" lIns="91440" tIns="45720" rIns="91440" bIns="45720">
              <a:spAutoFit/>
            </a:bodyPr>
            <a:lstStyle/>
            <a:p>
              <a:pPr algn="ctr"/>
              <a:r>
                <a:rPr lang="sv-SE" sz="1600" b="1" cap="none" spc="0" dirty="0" smtClean="0">
                  <a:ln w="0"/>
                  <a:solidFill>
                    <a:schemeClr val="bg1"/>
                  </a:solidFill>
                  <a:effectLst>
                    <a:outerShdw blurRad="38100" dist="19050" dir="2700000" algn="tl" rotWithShape="0">
                      <a:schemeClr val="dk1">
                        <a:alpha val="40000"/>
                      </a:schemeClr>
                    </a:outerShdw>
                  </a:effectLst>
                </a:rPr>
                <a:t>IT department</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2" name="Rektangel 21"/>
          <p:cNvSpPr/>
          <p:nvPr/>
        </p:nvSpPr>
        <p:spPr>
          <a:xfrm>
            <a:off x="3659062" y="746634"/>
            <a:ext cx="3828292" cy="1077218"/>
          </a:xfrm>
          <a:prstGeom prst="rect">
            <a:avLst/>
          </a:prstGeom>
          <a:noFill/>
        </p:spPr>
        <p:txBody>
          <a:bodyPr wrap="none" lIns="91440" tIns="45720" rIns="91440" bIns="45720">
            <a:spAutoFit/>
          </a:bodyPr>
          <a:lstStyle/>
          <a:p>
            <a:pPr algn="ctr"/>
            <a:r>
              <a:rPr lang="sv-SE" sz="32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Data management </a:t>
            </a:r>
          </a:p>
          <a:p>
            <a:pPr algn="ctr"/>
            <a:r>
              <a:rPr lang="sv-SE" sz="32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support </a:t>
            </a:r>
            <a:r>
              <a:rPr lang="sv-SE" sz="3200" b="1" dirty="0" err="1" smtClean="0">
                <a:ln w="10160">
                  <a:solidFill>
                    <a:schemeClr val="bg1"/>
                  </a:solidFill>
                  <a:prstDash val="solid"/>
                </a:ln>
                <a:solidFill>
                  <a:srgbClr val="FFFFFF"/>
                </a:solidFill>
                <a:effectLst>
                  <a:outerShdw blurRad="38100" dist="22860" dir="5400000" algn="tl" rotWithShape="0">
                    <a:srgbClr val="000000">
                      <a:alpha val="30000"/>
                    </a:srgbClr>
                  </a:outerShdw>
                </a:effectLst>
              </a:rPr>
              <a:t>function</a:t>
            </a:r>
            <a:endParaRPr lang="sv-SE" sz="3200" b="1"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grpSp>
        <p:nvGrpSpPr>
          <p:cNvPr id="20" name="Grupp 19"/>
          <p:cNvGrpSpPr/>
          <p:nvPr/>
        </p:nvGrpSpPr>
        <p:grpSpPr>
          <a:xfrm>
            <a:off x="8460272" y="2172156"/>
            <a:ext cx="2403025" cy="958609"/>
            <a:chOff x="8612273" y="2080155"/>
            <a:chExt cx="2560326" cy="1197091"/>
          </a:xfrm>
        </p:grpSpPr>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273" y="2080155"/>
              <a:ext cx="1146188" cy="1146188"/>
            </a:xfrm>
            <a:prstGeom prst="rect">
              <a:avLst/>
            </a:prstGeom>
          </p:spPr>
        </p:pic>
        <p:sp>
          <p:nvSpPr>
            <p:cNvPr id="23" name="Rektangel 22"/>
            <p:cNvSpPr/>
            <p:nvPr/>
          </p:nvSpPr>
          <p:spPr>
            <a:xfrm>
              <a:off x="9686353" y="2854467"/>
              <a:ext cx="1486246" cy="422779"/>
            </a:xfrm>
            <a:prstGeom prst="rect">
              <a:avLst/>
            </a:prstGeom>
            <a:noFill/>
          </p:spPr>
          <p:txBody>
            <a:bodyPr wrap="none" lIns="91440" tIns="45720" rIns="91440" bIns="45720">
              <a:spAutoFit/>
            </a:bodyPr>
            <a:lstStyle/>
            <a:p>
              <a:r>
                <a:rPr lang="sv-SE" sz="1600" b="1" cap="none" spc="0" dirty="0" smtClean="0">
                  <a:ln w="0"/>
                  <a:solidFill>
                    <a:schemeClr val="bg1"/>
                  </a:solidFill>
                  <a:effectLst>
                    <a:outerShdw blurRad="38100" dist="19050" dir="2700000" algn="tl" rotWithShape="0">
                      <a:schemeClr val="dk1">
                        <a:alpha val="40000"/>
                      </a:schemeClr>
                    </a:outerShdw>
                  </a:effectLst>
                </a:rPr>
                <a:t>Legal affairs</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4" name="Rektangel 23"/>
          <p:cNvSpPr/>
          <p:nvPr/>
        </p:nvSpPr>
        <p:spPr>
          <a:xfrm>
            <a:off x="4832261" y="2384703"/>
            <a:ext cx="2544286" cy="923330"/>
          </a:xfrm>
          <a:prstGeom prst="rect">
            <a:avLst/>
          </a:prstGeom>
          <a:noFill/>
        </p:spPr>
        <p:txBody>
          <a:bodyPr wrap="none" lIns="91440" tIns="45720" rIns="91440" bIns="45720">
            <a:spAutoFit/>
          </a:bodyPr>
          <a:lstStyle/>
          <a:p>
            <a:r>
              <a:rPr lang="sv-SE" sz="3600" b="1" cap="none" spc="0" dirty="0" smtClean="0">
                <a:ln w="0"/>
                <a:solidFill>
                  <a:srgbClr val="FFFF00"/>
                </a:solidFill>
                <a:effectLst>
                  <a:outerShdw blurRad="38100" dist="19050" dir="2700000" algn="tl" rotWithShape="0">
                    <a:schemeClr val="dk1">
                      <a:alpha val="40000"/>
                    </a:schemeClr>
                  </a:outerShdw>
                </a:effectLst>
              </a:rPr>
              <a:t>Front desk</a:t>
            </a:r>
            <a:r>
              <a:rPr lang="sv-SE" b="1" cap="none" spc="0" dirty="0" smtClean="0">
                <a:ln w="0"/>
                <a:solidFill>
                  <a:schemeClr val="bg1"/>
                </a:solidFill>
                <a:effectLst>
                  <a:outerShdw blurRad="38100" dist="19050" dir="2700000" algn="tl" rotWithShape="0">
                    <a:schemeClr val="dk1">
                      <a:alpha val="40000"/>
                    </a:schemeClr>
                  </a:outerShdw>
                </a:effectLst>
              </a:rPr>
              <a:t/>
            </a:r>
            <a:br>
              <a:rPr lang="sv-SE" b="1" cap="none" spc="0" dirty="0" smtClean="0">
                <a:ln w="0"/>
                <a:solidFill>
                  <a:schemeClr val="bg1"/>
                </a:solidFill>
                <a:effectLst>
                  <a:outerShdw blurRad="38100" dist="19050" dir="2700000" algn="tl" rotWithShape="0">
                    <a:schemeClr val="dk1">
                      <a:alpha val="40000"/>
                    </a:schemeClr>
                  </a:outerShdw>
                </a:effectLst>
              </a:rPr>
            </a:br>
            <a:endParaRPr lang="sv-SE" b="1" cap="none" spc="0" dirty="0">
              <a:ln w="0"/>
              <a:solidFill>
                <a:schemeClr val="bg1"/>
              </a:solidFill>
              <a:effectLst>
                <a:outerShdw blurRad="38100" dist="19050" dir="2700000" algn="tl" rotWithShape="0">
                  <a:schemeClr val="dk1">
                    <a:alpha val="40000"/>
                  </a:schemeClr>
                </a:outerShdw>
              </a:effectLst>
            </a:endParaRPr>
          </a:p>
        </p:txBody>
      </p:sp>
      <p:grpSp>
        <p:nvGrpSpPr>
          <p:cNvPr id="16" name="Grupp 15"/>
          <p:cNvGrpSpPr/>
          <p:nvPr/>
        </p:nvGrpSpPr>
        <p:grpSpPr>
          <a:xfrm>
            <a:off x="8520893" y="3998310"/>
            <a:ext cx="2022717" cy="926788"/>
            <a:chOff x="8612273" y="4613548"/>
            <a:chExt cx="2155121" cy="1157353"/>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28" name="Rektangel 27"/>
            <p:cNvSpPr/>
            <p:nvPr/>
          </p:nvSpPr>
          <p:spPr>
            <a:xfrm>
              <a:off x="9769619" y="5264664"/>
              <a:ext cx="997775" cy="422779"/>
            </a:xfrm>
            <a:prstGeom prst="rect">
              <a:avLst/>
            </a:prstGeom>
            <a:noFill/>
          </p:spPr>
          <p:txBody>
            <a:bodyPr wrap="none" lIns="91440" tIns="45720" rIns="91440" bIns="45720">
              <a:spAutoFit/>
            </a:bodyPr>
            <a:lstStyle/>
            <a:p>
              <a:r>
                <a:rPr lang="sv-SE" sz="1600" b="1" dirty="0" err="1" smtClean="0">
                  <a:ln w="0"/>
                  <a:solidFill>
                    <a:schemeClr val="bg1"/>
                  </a:solidFill>
                  <a:effectLst>
                    <a:outerShdw blurRad="38100" dist="19050" dir="2700000" algn="tl" rotWithShape="0">
                      <a:schemeClr val="dk1">
                        <a:alpha val="40000"/>
                      </a:schemeClr>
                    </a:outerShdw>
                  </a:effectLst>
                </a:rPr>
                <a:t>Archive</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17" name="Grupp 16"/>
          <p:cNvGrpSpPr/>
          <p:nvPr/>
        </p:nvGrpSpPr>
        <p:grpSpPr>
          <a:xfrm>
            <a:off x="8506814" y="3084352"/>
            <a:ext cx="2871102" cy="958609"/>
            <a:chOff x="8612273" y="3355688"/>
            <a:chExt cx="3059043" cy="1197091"/>
          </a:xfrm>
        </p:grpSpPr>
        <p:pic>
          <p:nvPicPr>
            <p:cNvPr id="30" name="Bildobjekt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273" y="3355688"/>
              <a:ext cx="1146188" cy="1146188"/>
            </a:xfrm>
            <a:prstGeom prst="rect">
              <a:avLst/>
            </a:prstGeom>
          </p:spPr>
        </p:pic>
        <p:sp>
          <p:nvSpPr>
            <p:cNvPr id="31" name="Rektangel 30"/>
            <p:cNvSpPr/>
            <p:nvPr/>
          </p:nvSpPr>
          <p:spPr>
            <a:xfrm>
              <a:off x="9686353" y="4130000"/>
              <a:ext cx="1984963" cy="422779"/>
            </a:xfrm>
            <a:prstGeom prst="rect">
              <a:avLst/>
            </a:prstGeom>
            <a:noFill/>
          </p:spPr>
          <p:txBody>
            <a:bodyPr wrap="none" lIns="91440" tIns="45720" rIns="91440" bIns="45720">
              <a:spAutoFit/>
            </a:bodyPr>
            <a:lstStyle/>
            <a:p>
              <a:r>
                <a:rPr lang="sv-SE" sz="1600" b="1" cap="none" spc="0" dirty="0" smtClean="0">
                  <a:ln w="0"/>
                  <a:solidFill>
                    <a:schemeClr val="bg1"/>
                  </a:solidFill>
                  <a:effectLst>
                    <a:outerShdw blurRad="38100" dist="19050" dir="2700000" algn="tl" rotWithShape="0">
                      <a:schemeClr val="dk1">
                        <a:alpha val="40000"/>
                      </a:schemeClr>
                    </a:outerShdw>
                  </a:effectLst>
                </a:rPr>
                <a:t>University library</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sp>
        <p:nvSpPr>
          <p:cNvPr id="27" name="Rektangel 26"/>
          <p:cNvSpPr/>
          <p:nvPr/>
        </p:nvSpPr>
        <p:spPr>
          <a:xfrm>
            <a:off x="9468363" y="826682"/>
            <a:ext cx="2646879" cy="646331"/>
          </a:xfrm>
          <a:prstGeom prst="rect">
            <a:avLst/>
          </a:prstGeom>
          <a:noFill/>
        </p:spPr>
        <p:txBody>
          <a:bodyPr wrap="none" lIns="91440" tIns="45720" rIns="91440" bIns="45720">
            <a:spAutoFit/>
          </a:bodyPr>
          <a:lstStyle/>
          <a:p>
            <a:pPr algn="ctr"/>
            <a:r>
              <a:rPr lang="sv-SE" sz="3600" b="1" cap="none" spc="0" dirty="0" smtClean="0">
                <a:ln w="0"/>
                <a:solidFill>
                  <a:srgbClr val="FFFF00"/>
                </a:solidFill>
                <a:effectLst>
                  <a:outerShdw blurRad="38100" dist="19050" dir="2700000" algn="tl" rotWithShape="0">
                    <a:schemeClr val="dk1">
                      <a:alpha val="40000"/>
                    </a:schemeClr>
                  </a:outerShdw>
                </a:effectLst>
              </a:rPr>
              <a:t>Back </a:t>
            </a:r>
            <a:r>
              <a:rPr lang="sv-SE" sz="3600" b="1" dirty="0" err="1" smtClean="0">
                <a:ln w="0"/>
                <a:solidFill>
                  <a:srgbClr val="FFFF00"/>
                </a:solidFill>
                <a:effectLst>
                  <a:outerShdw blurRad="38100" dist="19050" dir="2700000" algn="tl" rotWithShape="0">
                    <a:schemeClr val="dk1">
                      <a:alpha val="40000"/>
                    </a:schemeClr>
                  </a:outerShdw>
                </a:effectLst>
              </a:rPr>
              <a:t>office</a:t>
            </a:r>
            <a:endParaRPr lang="sv-SE" sz="3600" b="1" cap="none" spc="0" dirty="0">
              <a:ln w="0"/>
              <a:solidFill>
                <a:srgbClr val="FFFF00"/>
              </a:solidFill>
              <a:effectLst>
                <a:outerShdw blurRad="38100" dist="19050" dir="2700000" algn="tl" rotWithShape="0">
                  <a:schemeClr val="dk1">
                    <a:alpha val="40000"/>
                  </a:schemeClr>
                </a:outerShdw>
              </a:effectLst>
            </a:endParaRPr>
          </a:p>
        </p:txBody>
      </p:sp>
      <p:pic>
        <p:nvPicPr>
          <p:cNvPr id="25" name="Bildobjekt 24" descr="Scientist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80108" y="3789481"/>
            <a:ext cx="2544369" cy="1925946"/>
          </a:xfrm>
          <a:prstGeom prst="rect">
            <a:avLst/>
          </a:prstGeom>
        </p:spPr>
      </p:pic>
      <p:grpSp>
        <p:nvGrpSpPr>
          <p:cNvPr id="3" name="Grupp 2"/>
          <p:cNvGrpSpPr/>
          <p:nvPr/>
        </p:nvGrpSpPr>
        <p:grpSpPr>
          <a:xfrm>
            <a:off x="3506629" y="3077340"/>
            <a:ext cx="4945687" cy="1944310"/>
            <a:chOff x="3517303" y="2350154"/>
            <a:chExt cx="4945687" cy="1944310"/>
          </a:xfrm>
        </p:grpSpPr>
        <p:sp>
          <p:nvSpPr>
            <p:cNvPr id="7" name="V-form 6"/>
            <p:cNvSpPr/>
            <p:nvPr/>
          </p:nvSpPr>
          <p:spPr>
            <a:xfrm>
              <a:off x="7146254" y="2350154"/>
              <a:ext cx="1316736" cy="1944309"/>
            </a:xfrm>
            <a:prstGeom prst="chevr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solidFill>
                  <a:schemeClr val="bg1"/>
                </a:solidFill>
              </a:endParaRPr>
            </a:p>
          </p:txBody>
        </p:sp>
        <p:sp>
          <p:nvSpPr>
            <p:cNvPr id="18" name="V-form 17"/>
            <p:cNvSpPr/>
            <p:nvPr/>
          </p:nvSpPr>
          <p:spPr>
            <a:xfrm rot="10800000">
              <a:off x="3517303" y="2350155"/>
              <a:ext cx="1316736" cy="1944309"/>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solidFill>
                  <a:schemeClr val="bg1"/>
                </a:solidFill>
              </a:endParaRPr>
            </a:p>
          </p:txBody>
        </p:sp>
        <p:sp>
          <p:nvSpPr>
            <p:cNvPr id="15" name="Flödesschema: Magnetskiva 14"/>
            <p:cNvSpPr/>
            <p:nvPr/>
          </p:nvSpPr>
          <p:spPr>
            <a:xfrm>
              <a:off x="4868260" y="3531798"/>
              <a:ext cx="2256817" cy="611724"/>
            </a:xfrm>
            <a:prstGeom prst="flowChartMagneticDisk">
              <a:avLst/>
            </a:prstGeom>
            <a:ln w="22225">
              <a:solidFill>
                <a:schemeClr val="accent4"/>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sv-SE">
                <a:solidFill>
                  <a:schemeClr val="bg1"/>
                </a:solidFill>
              </a:endParaRPr>
            </a:p>
          </p:txBody>
        </p:sp>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05743" y="2553226"/>
              <a:ext cx="650847" cy="1140471"/>
            </a:xfrm>
            <a:prstGeom prst="rect">
              <a:avLst/>
            </a:prstGeom>
          </p:spPr>
        </p:pic>
        <p:pic>
          <p:nvPicPr>
            <p:cNvPr id="12" name="Bildobjekt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5509" y="2553226"/>
              <a:ext cx="650847" cy="1140471"/>
            </a:xfrm>
            <a:prstGeom prst="rect">
              <a:avLst/>
            </a:prstGeom>
          </p:spPr>
        </p:pic>
      </p:grpSp>
      <p:grpSp>
        <p:nvGrpSpPr>
          <p:cNvPr id="34" name="Grupp 33"/>
          <p:cNvGrpSpPr/>
          <p:nvPr/>
        </p:nvGrpSpPr>
        <p:grpSpPr>
          <a:xfrm>
            <a:off x="8549827" y="4937717"/>
            <a:ext cx="4123137" cy="926788"/>
            <a:chOff x="8612273" y="4613548"/>
            <a:chExt cx="4393034" cy="1157353"/>
          </a:xfrm>
        </p:grpSpPr>
        <p:pic>
          <p:nvPicPr>
            <p:cNvPr id="35" name="Bildobjekt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36" name="Rektangel 35"/>
            <p:cNvSpPr/>
            <p:nvPr/>
          </p:nvSpPr>
          <p:spPr>
            <a:xfrm>
              <a:off x="9760235" y="5126480"/>
              <a:ext cx="3245072" cy="422779"/>
            </a:xfrm>
            <a:prstGeom prst="rect">
              <a:avLst/>
            </a:prstGeom>
            <a:noFill/>
          </p:spPr>
          <p:txBody>
            <a:bodyPr wrap="square" lIns="91440" tIns="45720" rIns="91440" bIns="45720">
              <a:spAutoFit/>
            </a:bodyPr>
            <a:lstStyle/>
            <a:p>
              <a:r>
                <a:rPr lang="sv-SE" sz="1600" b="1" dirty="0" smtClean="0">
                  <a:ln w="0"/>
                  <a:solidFill>
                    <a:schemeClr val="bg1"/>
                  </a:solidFill>
                  <a:effectLst>
                    <a:outerShdw blurRad="38100" dist="19050" dir="2700000" algn="tl" rotWithShape="0">
                      <a:schemeClr val="dk1">
                        <a:alpha val="40000"/>
                      </a:schemeClr>
                    </a:outerShdw>
                  </a:effectLst>
                </a:rPr>
                <a:t>Information management</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37" name="Grupp 36"/>
          <p:cNvGrpSpPr/>
          <p:nvPr/>
        </p:nvGrpSpPr>
        <p:grpSpPr>
          <a:xfrm>
            <a:off x="8549827" y="5864505"/>
            <a:ext cx="2140547" cy="926788"/>
            <a:chOff x="8612273" y="4613548"/>
            <a:chExt cx="2280666" cy="1157353"/>
          </a:xfrm>
        </p:grpSpPr>
        <p:pic>
          <p:nvPicPr>
            <p:cNvPr id="38" name="Bildobjekt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273" y="4613548"/>
              <a:ext cx="1157353" cy="1157353"/>
            </a:xfrm>
            <a:prstGeom prst="rect">
              <a:avLst/>
            </a:prstGeom>
          </p:spPr>
        </p:pic>
        <p:sp>
          <p:nvSpPr>
            <p:cNvPr id="39" name="Rektangel 38"/>
            <p:cNvSpPr/>
            <p:nvPr/>
          </p:nvSpPr>
          <p:spPr>
            <a:xfrm>
              <a:off x="9760236" y="5126480"/>
              <a:ext cx="1132703" cy="422779"/>
            </a:xfrm>
            <a:prstGeom prst="rect">
              <a:avLst/>
            </a:prstGeom>
            <a:noFill/>
          </p:spPr>
          <p:txBody>
            <a:bodyPr wrap="none" lIns="91440" tIns="45720" rIns="91440" bIns="45720">
              <a:spAutoFit/>
            </a:bodyPr>
            <a:lstStyle/>
            <a:p>
              <a:r>
                <a:rPr lang="sv-SE" sz="1600" b="1" dirty="0" err="1" smtClean="0">
                  <a:ln w="0"/>
                  <a:solidFill>
                    <a:schemeClr val="bg1"/>
                  </a:solidFill>
                  <a:effectLst>
                    <a:outerShdw blurRad="38100" dist="19050" dir="2700000" algn="tl" rotWithShape="0">
                      <a:schemeClr val="dk1">
                        <a:alpha val="40000"/>
                      </a:schemeClr>
                    </a:outerShdw>
                  </a:effectLst>
                </a:rPr>
                <a:t>Registry</a:t>
              </a:r>
              <a:r>
                <a:rPr lang="sv-SE" sz="1600" b="1" dirty="0" smtClean="0">
                  <a:ln w="0"/>
                  <a:solidFill>
                    <a:schemeClr val="bg1"/>
                  </a:solidFill>
                  <a:effectLst>
                    <a:outerShdw blurRad="38100" dist="19050" dir="2700000" algn="tl" rotWithShape="0">
                      <a:schemeClr val="dk1">
                        <a:alpha val="40000"/>
                      </a:schemeClr>
                    </a:outerShdw>
                  </a:effectLst>
                </a:rPr>
                <a:t> </a:t>
              </a:r>
              <a:endParaRPr lang="sv-SE" sz="1600" b="1" cap="none" spc="0" dirty="0">
                <a:ln w="0"/>
                <a:solidFill>
                  <a:schemeClr val="bg1"/>
                </a:solidFill>
                <a:effectLst>
                  <a:outerShdw blurRad="38100" dist="19050" dir="2700000" algn="tl" rotWithShape="0">
                    <a:schemeClr val="dk1">
                      <a:alpha val="40000"/>
                    </a:schemeClr>
                  </a:outerShdw>
                </a:effectLst>
              </a:endParaRPr>
            </a:p>
          </p:txBody>
        </p:sp>
      </p:grpSp>
      <p:grpSp>
        <p:nvGrpSpPr>
          <p:cNvPr id="4" name="Grupp 3"/>
          <p:cNvGrpSpPr/>
          <p:nvPr/>
        </p:nvGrpSpPr>
        <p:grpSpPr>
          <a:xfrm>
            <a:off x="838222" y="1273065"/>
            <a:ext cx="2130521" cy="2032067"/>
            <a:chOff x="869683" y="599012"/>
            <a:chExt cx="2130521" cy="2032067"/>
          </a:xfrm>
        </p:grpSpPr>
        <p:pic>
          <p:nvPicPr>
            <p:cNvPr id="41" name="Bildobjekt 40" descr="Scientist PNG"/>
            <p:cNvPicPr>
              <a:picLocks noChangeAspect="1"/>
            </p:cNvPicPr>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l="49517"/>
            <a:stretch/>
          </p:blipFill>
          <p:spPr>
            <a:xfrm flipH="1">
              <a:off x="869683" y="599012"/>
              <a:ext cx="1355237" cy="2032067"/>
            </a:xfrm>
            <a:prstGeom prst="rect">
              <a:avLst/>
            </a:prstGeom>
          </p:spPr>
        </p:pic>
        <p:pic>
          <p:nvPicPr>
            <p:cNvPr id="43" name="Bildobjekt 42"/>
            <p:cNvPicPr>
              <a:picLocks noChangeAspect="1"/>
            </p:cNvPicPr>
            <p:nvPr/>
          </p:nvPicPr>
          <p:blipFill>
            <a:blip r:embed="rId9"/>
            <a:stretch>
              <a:fillRect/>
            </a:stretch>
          </p:blipFill>
          <p:spPr>
            <a:xfrm rot="2219587">
              <a:off x="2230646" y="1698783"/>
              <a:ext cx="769558" cy="754560"/>
            </a:xfrm>
            <a:prstGeom prst="rect">
              <a:avLst/>
            </a:prstGeom>
          </p:spPr>
        </p:pic>
      </p:grpSp>
      <p:sp>
        <p:nvSpPr>
          <p:cNvPr id="40" name="textruta 39"/>
          <p:cNvSpPr txBox="1"/>
          <p:nvPr/>
        </p:nvSpPr>
        <p:spPr>
          <a:xfrm>
            <a:off x="3738990" y="5715427"/>
            <a:ext cx="914400" cy="914400"/>
          </a:xfrm>
          <a:prstGeom prst="rect">
            <a:avLst/>
          </a:prstGeom>
          <a:noFill/>
        </p:spPr>
        <p:txBody>
          <a:bodyPr wrap="none" lIns="0" tIns="0" rIns="0" bIns="0" rtlCol="0">
            <a:noAutofit/>
          </a:bodyPr>
          <a:lstStyle/>
          <a:p>
            <a:pPr algn="l">
              <a:lnSpc>
                <a:spcPts val="3000"/>
              </a:lnSpc>
            </a:pPr>
            <a:r>
              <a:rPr lang="sv-SE" sz="2400" b="1" dirty="0" smtClean="0">
                <a:solidFill>
                  <a:srgbClr val="00B0F0"/>
                </a:solidFill>
              </a:rPr>
              <a:t>Data Management Plan</a:t>
            </a:r>
          </a:p>
        </p:txBody>
      </p:sp>
      <p:sp>
        <p:nvSpPr>
          <p:cNvPr id="44" name="Högerpil 43"/>
          <p:cNvSpPr/>
          <p:nvPr/>
        </p:nvSpPr>
        <p:spPr>
          <a:xfrm rot="16200000">
            <a:off x="1527133" y="3595106"/>
            <a:ext cx="659475" cy="38875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45" name="Vänster-höger-pil 44"/>
          <p:cNvSpPr/>
          <p:nvPr/>
        </p:nvSpPr>
        <p:spPr>
          <a:xfrm>
            <a:off x="2562293" y="4151795"/>
            <a:ext cx="845416" cy="388254"/>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Tree>
    <p:extLst>
      <p:ext uri="{BB962C8B-B14F-4D97-AF65-F5344CB8AC3E}">
        <p14:creationId xmlns:p14="http://schemas.microsoft.com/office/powerpoint/2010/main" val="14183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111065" y="0"/>
            <a:ext cx="8750223" cy="6737376"/>
          </a:xfrm>
          <a:prstGeom prst="rect">
            <a:avLst/>
          </a:prstGeom>
        </p:spPr>
      </p:pic>
    </p:spTree>
    <p:extLst>
      <p:ext uri="{BB962C8B-B14F-4D97-AF65-F5344CB8AC3E}">
        <p14:creationId xmlns:p14="http://schemas.microsoft.com/office/powerpoint/2010/main" val="3842008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0"/>
          </p:nvPr>
        </p:nvSpPr>
        <p:spPr/>
      </p:sp>
      <p:sp>
        <p:nvSpPr>
          <p:cNvPr id="3" name="Rubrik 2"/>
          <p:cNvSpPr>
            <a:spLocks noGrp="1"/>
          </p:cNvSpPr>
          <p:nvPr>
            <p:ph type="title"/>
          </p:nvPr>
        </p:nvSpPr>
        <p:spPr>
          <a:xfrm>
            <a:off x="883273" y="306308"/>
            <a:ext cx="5730591" cy="880197"/>
          </a:xfrm>
        </p:spPr>
        <p:txBody>
          <a:bodyPr/>
          <a:lstStyle/>
          <a:p>
            <a:r>
              <a:rPr lang="sv-SE" sz="3600" dirty="0" smtClean="0"/>
              <a:t>Challenges and </a:t>
            </a:r>
            <a:r>
              <a:rPr lang="sv-SE" sz="3600" dirty="0" err="1" smtClean="0"/>
              <a:t>questions</a:t>
            </a:r>
            <a:endParaRPr lang="sv-SE" sz="3600" dirty="0"/>
          </a:p>
        </p:txBody>
      </p:sp>
      <p:sp>
        <p:nvSpPr>
          <p:cNvPr id="4" name="Platshållare för innehåll 3"/>
          <p:cNvSpPr>
            <a:spLocks noGrp="1"/>
          </p:cNvSpPr>
          <p:nvPr>
            <p:ph idx="1"/>
          </p:nvPr>
        </p:nvSpPr>
        <p:spPr>
          <a:xfrm>
            <a:off x="704847" y="1759528"/>
            <a:ext cx="5680206" cy="3648517"/>
          </a:xfrm>
        </p:spPr>
        <p:txBody>
          <a:bodyPr/>
          <a:lstStyle/>
          <a:p>
            <a:pPr marL="0" indent="0">
              <a:lnSpc>
                <a:spcPct val="100000"/>
              </a:lnSpc>
              <a:spcBef>
                <a:spcPts val="0"/>
              </a:spcBef>
              <a:buNone/>
            </a:pPr>
            <a:r>
              <a:rPr lang="sv-SE" b="1" dirty="0" err="1"/>
              <a:t>Technical</a:t>
            </a:r>
            <a:r>
              <a:rPr lang="sv-SE" b="1" dirty="0"/>
              <a:t> </a:t>
            </a:r>
            <a:r>
              <a:rPr lang="sv-SE" b="1" dirty="0" smtClean="0"/>
              <a:t>and legal </a:t>
            </a:r>
            <a:r>
              <a:rPr lang="sv-SE" b="1" dirty="0" err="1" smtClean="0"/>
              <a:t>capacity</a:t>
            </a:r>
            <a:endParaRPr lang="sv-SE" b="1" dirty="0"/>
          </a:p>
          <a:p>
            <a:pPr marL="0" indent="0">
              <a:lnSpc>
                <a:spcPct val="100000"/>
              </a:lnSpc>
              <a:spcBef>
                <a:spcPts val="0"/>
              </a:spcBef>
              <a:buNone/>
            </a:pPr>
            <a:r>
              <a:rPr lang="sv-SE" b="1" dirty="0"/>
              <a:t>	</a:t>
            </a:r>
            <a:r>
              <a:rPr lang="sv-SE" sz="2000" dirty="0" err="1" smtClean="0"/>
              <a:t>storage</a:t>
            </a:r>
            <a:r>
              <a:rPr lang="sv-SE" sz="2000" dirty="0" smtClean="0"/>
              <a:t>/handling, </a:t>
            </a:r>
            <a:r>
              <a:rPr lang="sv-SE" sz="2000" dirty="0" err="1" smtClean="0"/>
              <a:t>recruitment</a:t>
            </a:r>
            <a:r>
              <a:rPr lang="sv-SE" sz="2000" dirty="0" smtClean="0"/>
              <a:t> </a:t>
            </a:r>
            <a:r>
              <a:rPr lang="sv-SE" sz="2000" dirty="0" err="1"/>
              <a:t>challenges</a:t>
            </a:r>
            <a:endParaRPr lang="sv-SE" sz="2000" dirty="0"/>
          </a:p>
          <a:p>
            <a:pPr marL="0" indent="0">
              <a:lnSpc>
                <a:spcPct val="100000"/>
              </a:lnSpc>
              <a:spcBef>
                <a:spcPts val="0"/>
              </a:spcBef>
              <a:buNone/>
            </a:pPr>
            <a:endParaRPr lang="sv-SE" dirty="0"/>
          </a:p>
          <a:p>
            <a:pPr marL="0" indent="0">
              <a:lnSpc>
                <a:spcPct val="100000"/>
              </a:lnSpc>
              <a:spcBef>
                <a:spcPts val="0"/>
              </a:spcBef>
              <a:buNone/>
            </a:pPr>
            <a:r>
              <a:rPr lang="sv-SE" b="1" dirty="0" err="1" smtClean="0"/>
              <a:t>Connect</a:t>
            </a:r>
            <a:r>
              <a:rPr lang="sv-SE" b="1" dirty="0" smtClean="0"/>
              <a:t> </a:t>
            </a:r>
            <a:r>
              <a:rPr lang="sv-SE" b="1" dirty="0" err="1" smtClean="0"/>
              <a:t>very</a:t>
            </a:r>
            <a:r>
              <a:rPr lang="sv-SE" b="1" dirty="0" smtClean="0"/>
              <a:t> different </a:t>
            </a:r>
            <a:r>
              <a:rPr lang="sv-SE" b="1" dirty="0" err="1" smtClean="0"/>
              <a:t>expertise</a:t>
            </a:r>
            <a:endParaRPr lang="sv-SE" b="1" dirty="0" smtClean="0"/>
          </a:p>
          <a:p>
            <a:pPr marL="0" indent="0">
              <a:lnSpc>
                <a:spcPct val="100000"/>
              </a:lnSpc>
              <a:spcBef>
                <a:spcPts val="0"/>
              </a:spcBef>
              <a:buNone/>
            </a:pPr>
            <a:r>
              <a:rPr lang="sv-SE" b="1" dirty="0"/>
              <a:t>	</a:t>
            </a:r>
            <a:r>
              <a:rPr lang="sv-SE" sz="1800" b="1" dirty="0" smtClean="0"/>
              <a:t>”</a:t>
            </a:r>
            <a:r>
              <a:rPr lang="sv-SE" sz="2000" dirty="0" smtClean="0"/>
              <a:t>translators”</a:t>
            </a:r>
          </a:p>
          <a:p>
            <a:pPr marL="249238" lvl="1" indent="0">
              <a:lnSpc>
                <a:spcPct val="100000"/>
              </a:lnSpc>
              <a:spcBef>
                <a:spcPts val="0"/>
              </a:spcBef>
              <a:buNone/>
            </a:pPr>
            <a:endParaRPr lang="sv-SE" b="1" dirty="0" smtClean="0"/>
          </a:p>
          <a:p>
            <a:pPr marL="0" indent="0">
              <a:lnSpc>
                <a:spcPct val="100000"/>
              </a:lnSpc>
              <a:spcBef>
                <a:spcPts val="0"/>
              </a:spcBef>
              <a:buNone/>
            </a:pPr>
            <a:r>
              <a:rPr lang="sv-SE" b="1" dirty="0" smtClean="0"/>
              <a:t>Support systems and </a:t>
            </a:r>
            <a:r>
              <a:rPr lang="sv-SE" b="1" dirty="0" err="1" smtClean="0"/>
              <a:t>expecations</a:t>
            </a:r>
            <a:endParaRPr lang="sv-SE" b="1" dirty="0" smtClean="0"/>
          </a:p>
          <a:p>
            <a:pPr marL="0" indent="0">
              <a:lnSpc>
                <a:spcPct val="100000"/>
              </a:lnSpc>
              <a:spcBef>
                <a:spcPts val="0"/>
              </a:spcBef>
              <a:buNone/>
            </a:pPr>
            <a:r>
              <a:rPr lang="sv-SE" sz="2000" b="1" dirty="0" smtClean="0"/>
              <a:t>	</a:t>
            </a:r>
            <a:r>
              <a:rPr lang="sv-SE" sz="2000" dirty="0" smtClean="0"/>
              <a:t>be patient and </a:t>
            </a:r>
            <a:r>
              <a:rPr lang="sv-SE" sz="2000" dirty="0" err="1" smtClean="0"/>
              <a:t>realistic</a:t>
            </a:r>
            <a:endParaRPr lang="sv-SE" sz="2000" dirty="0" smtClean="0"/>
          </a:p>
          <a:p>
            <a:pPr marL="0" indent="0">
              <a:lnSpc>
                <a:spcPct val="100000"/>
              </a:lnSpc>
              <a:spcBef>
                <a:spcPts val="0"/>
              </a:spcBef>
              <a:buNone/>
            </a:pPr>
            <a:r>
              <a:rPr lang="sv-SE" sz="2000" dirty="0"/>
              <a:t>	</a:t>
            </a:r>
            <a:endParaRPr lang="sv-SE" sz="2000" dirty="0" smtClean="0"/>
          </a:p>
        </p:txBody>
      </p:sp>
      <p:sp>
        <p:nvSpPr>
          <p:cNvPr id="5" name="Platshållare för text 4"/>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21774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t="12960"/>
          <a:stretch/>
        </p:blipFill>
        <p:spPr>
          <a:xfrm>
            <a:off x="930036" y="1145500"/>
            <a:ext cx="10058400" cy="5712500"/>
          </a:xfrm>
          <a:prstGeom prst="rect">
            <a:avLst/>
          </a:prstGeom>
        </p:spPr>
      </p:pic>
      <p:sp>
        <p:nvSpPr>
          <p:cNvPr id="5" name="textruta 4"/>
          <p:cNvSpPr txBox="1"/>
          <p:nvPr/>
        </p:nvSpPr>
        <p:spPr>
          <a:xfrm>
            <a:off x="9541044" y="6400800"/>
            <a:ext cx="914400" cy="914400"/>
          </a:xfrm>
          <a:prstGeom prst="rect">
            <a:avLst/>
          </a:prstGeom>
          <a:noFill/>
        </p:spPr>
        <p:txBody>
          <a:bodyPr wrap="none" lIns="0" tIns="0" rIns="0" bIns="0" rtlCol="0">
            <a:noAutofit/>
          </a:bodyPr>
          <a:lstStyle/>
          <a:p>
            <a:pPr>
              <a:lnSpc>
                <a:spcPts val="3000"/>
              </a:lnSpc>
            </a:pPr>
            <a:r>
              <a:rPr lang="sv-SE" sz="1400" dirty="0" smtClean="0"/>
              <a:t>Illustration: EPFL </a:t>
            </a:r>
            <a:r>
              <a:rPr lang="sv-SE" sz="1400" dirty="0" err="1"/>
              <a:t>Open</a:t>
            </a:r>
            <a:r>
              <a:rPr lang="sv-SE" sz="1400" dirty="0"/>
              <a:t> Science </a:t>
            </a:r>
            <a:endParaRPr lang="sv-SE" dirty="0" smtClean="0"/>
          </a:p>
        </p:txBody>
      </p:sp>
      <p:sp>
        <p:nvSpPr>
          <p:cNvPr id="4" name="textruta 3"/>
          <p:cNvSpPr txBox="1"/>
          <p:nvPr/>
        </p:nvSpPr>
        <p:spPr>
          <a:xfrm>
            <a:off x="5747363" y="261478"/>
            <a:ext cx="914400" cy="914400"/>
          </a:xfrm>
          <a:prstGeom prst="rect">
            <a:avLst/>
          </a:prstGeom>
          <a:noFill/>
        </p:spPr>
        <p:txBody>
          <a:bodyPr wrap="none" lIns="0" tIns="0" rIns="0" bIns="0" rtlCol="0">
            <a:noAutofit/>
          </a:bodyPr>
          <a:lstStyle/>
          <a:p>
            <a:pPr algn="ctr">
              <a:lnSpc>
                <a:spcPts val="3000"/>
              </a:lnSpc>
            </a:pPr>
            <a:r>
              <a:rPr lang="sv-SE" sz="2800" b="1" dirty="0" err="1" smtClean="0"/>
              <a:t>Open</a:t>
            </a:r>
            <a:r>
              <a:rPr lang="sv-SE" sz="2800" b="1" dirty="0" smtClean="0"/>
              <a:t> Science </a:t>
            </a:r>
            <a:r>
              <a:rPr lang="sv-SE" sz="2800" b="1" dirty="0" err="1" smtClean="0"/>
              <a:t>promote</a:t>
            </a:r>
            <a:r>
              <a:rPr lang="sv-SE" sz="2800" b="1" dirty="0" smtClean="0"/>
              <a:t> </a:t>
            </a:r>
            <a:r>
              <a:rPr lang="sv-SE" sz="2800" b="1" dirty="0" err="1" smtClean="0"/>
              <a:t>quality</a:t>
            </a:r>
            <a:r>
              <a:rPr lang="sv-SE" sz="2800" b="1" dirty="0" smtClean="0"/>
              <a:t> and new </a:t>
            </a:r>
            <a:r>
              <a:rPr lang="sv-SE" sz="2800" b="1" dirty="0" err="1" smtClean="0"/>
              <a:t>knowledge</a:t>
            </a:r>
            <a:r>
              <a:rPr lang="sv-SE" sz="2800" b="1" dirty="0" smtClean="0"/>
              <a:t> </a:t>
            </a:r>
          </a:p>
          <a:p>
            <a:pPr algn="ctr">
              <a:lnSpc>
                <a:spcPts val="3000"/>
              </a:lnSpc>
            </a:pPr>
            <a:r>
              <a:rPr lang="sv-SE" sz="2800" dirty="0" err="1" smtClean="0"/>
              <a:t>through</a:t>
            </a:r>
            <a:r>
              <a:rPr lang="sv-SE" sz="2800" dirty="0" smtClean="0"/>
              <a:t> </a:t>
            </a:r>
            <a:r>
              <a:rPr lang="sv-SE" sz="2800" dirty="0" err="1" smtClean="0"/>
              <a:t>shared</a:t>
            </a:r>
            <a:r>
              <a:rPr lang="sv-SE" sz="2800" dirty="0" smtClean="0"/>
              <a:t> </a:t>
            </a:r>
            <a:r>
              <a:rPr lang="sv-SE" sz="2800" dirty="0" err="1" smtClean="0"/>
              <a:t>responsibility</a:t>
            </a:r>
            <a:r>
              <a:rPr lang="sv-SE" sz="2800" dirty="0" smtClean="0"/>
              <a:t> and </a:t>
            </a:r>
            <a:r>
              <a:rPr lang="sv-SE" sz="2800" dirty="0" err="1" smtClean="0"/>
              <a:t>appropriate</a:t>
            </a:r>
            <a:r>
              <a:rPr lang="sv-SE" sz="2800" dirty="0" smtClean="0"/>
              <a:t> support</a:t>
            </a:r>
          </a:p>
        </p:txBody>
      </p:sp>
    </p:spTree>
    <p:extLst>
      <p:ext uri="{BB962C8B-B14F-4D97-AF65-F5344CB8AC3E}">
        <p14:creationId xmlns:p14="http://schemas.microsoft.com/office/powerpoint/2010/main" val="3913414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9947" y="3465757"/>
            <a:ext cx="9370596" cy="1529246"/>
          </a:xfrm>
        </p:spPr>
        <p:txBody>
          <a:bodyPr/>
          <a:lstStyle/>
          <a:p>
            <a:r>
              <a:rPr lang="sv-SE" sz="3200" dirty="0"/>
              <a:t/>
            </a:r>
            <a:br>
              <a:rPr lang="sv-SE" sz="3200" dirty="0"/>
            </a:br>
            <a:r>
              <a:rPr lang="sv-SE" sz="2800" dirty="0" err="1" smtClean="0"/>
              <a:t>Thank</a:t>
            </a:r>
            <a:r>
              <a:rPr lang="sv-SE" sz="2800" dirty="0" smtClean="0"/>
              <a:t> </a:t>
            </a:r>
            <a:r>
              <a:rPr lang="sv-SE" sz="2800" dirty="0"/>
              <a:t>all </a:t>
            </a:r>
            <a:r>
              <a:rPr lang="sv-SE" sz="2800" dirty="0" err="1"/>
              <a:t>of</a:t>
            </a:r>
            <a:r>
              <a:rPr lang="sv-SE" sz="2800" dirty="0"/>
              <a:t> </a:t>
            </a:r>
            <a:r>
              <a:rPr lang="sv-SE" sz="2800" dirty="0" err="1"/>
              <a:t>you</a:t>
            </a:r>
            <a:r>
              <a:rPr lang="sv-SE" sz="2800" dirty="0"/>
              <a:t> </a:t>
            </a:r>
            <a:r>
              <a:rPr lang="sv-SE" sz="2800" dirty="0" err="1"/>
              <a:t>who</a:t>
            </a:r>
            <a:r>
              <a:rPr lang="sv-SE" sz="2800" dirty="0"/>
              <a:t> make </a:t>
            </a:r>
            <a:r>
              <a:rPr lang="sv-SE" sz="2800" dirty="0" err="1"/>
              <a:t>this</a:t>
            </a:r>
            <a:r>
              <a:rPr lang="sv-SE" sz="2800" dirty="0"/>
              <a:t> </a:t>
            </a:r>
            <a:r>
              <a:rPr lang="sv-SE" sz="2800" dirty="0" err="1" smtClean="0"/>
              <a:t>change</a:t>
            </a:r>
            <a:r>
              <a:rPr lang="sv-SE" sz="2800" dirty="0" smtClean="0"/>
              <a:t> </a:t>
            </a:r>
            <a:r>
              <a:rPr lang="sv-SE" sz="2800" dirty="0" err="1" smtClean="0"/>
              <a:t>possible</a:t>
            </a:r>
            <a:r>
              <a:rPr lang="sv-SE" sz="3200" dirty="0" smtClean="0"/>
              <a:t/>
            </a:r>
            <a:br>
              <a:rPr lang="sv-SE" sz="3200" dirty="0" smtClean="0"/>
            </a:br>
            <a:r>
              <a:rPr lang="sv-SE" sz="3200" dirty="0"/>
              <a:t/>
            </a:r>
            <a:br>
              <a:rPr lang="sv-SE" sz="3200" dirty="0"/>
            </a:br>
            <a:r>
              <a:rPr lang="sv-SE" sz="2800" dirty="0" smtClean="0"/>
              <a:t>and</a:t>
            </a:r>
            <a:br>
              <a:rPr lang="sv-SE" sz="2800" dirty="0" smtClean="0"/>
            </a:br>
            <a:r>
              <a:rPr lang="sv-SE" sz="2800" dirty="0"/>
              <a:t/>
            </a:r>
            <a:br>
              <a:rPr lang="sv-SE" sz="2800" dirty="0"/>
            </a:br>
            <a:r>
              <a:rPr lang="sv-SE" sz="2800" dirty="0" err="1" smtClean="0"/>
              <a:t>thank</a:t>
            </a:r>
            <a:r>
              <a:rPr lang="sv-SE" sz="2800" dirty="0" smtClean="0"/>
              <a:t> </a:t>
            </a:r>
            <a:r>
              <a:rPr lang="sv-SE" sz="2800" dirty="0" err="1" smtClean="0"/>
              <a:t>you</a:t>
            </a:r>
            <a:r>
              <a:rPr lang="sv-SE" sz="2800" dirty="0" smtClean="0"/>
              <a:t> for </a:t>
            </a:r>
            <a:r>
              <a:rPr lang="sv-SE" sz="2800" dirty="0" err="1" smtClean="0"/>
              <a:t>your</a:t>
            </a:r>
            <a:r>
              <a:rPr lang="sv-SE" sz="2800" dirty="0" smtClean="0"/>
              <a:t> attention!</a:t>
            </a:r>
            <a:r>
              <a:rPr lang="sv-SE" sz="3200" dirty="0" smtClean="0"/>
              <a:t/>
            </a:r>
            <a:br>
              <a:rPr lang="sv-SE" sz="3200" dirty="0" smtClean="0"/>
            </a:br>
            <a:endParaRPr lang="sv-SE" sz="3200" dirty="0"/>
          </a:p>
        </p:txBody>
      </p:sp>
    </p:spTree>
    <p:extLst>
      <p:ext uri="{BB962C8B-B14F-4D97-AF65-F5344CB8AC3E}">
        <p14:creationId xmlns:p14="http://schemas.microsoft.com/office/powerpoint/2010/main" val="42010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sv-SE" dirty="0"/>
          </a:p>
        </p:txBody>
      </p:sp>
      <p:sp>
        <p:nvSpPr>
          <p:cNvPr id="3" name="Picture Placeholder 2"/>
          <p:cNvSpPr>
            <a:spLocks noGrp="1"/>
          </p:cNvSpPr>
          <p:nvPr>
            <p:ph type="pic" sz="quarter" idx="10"/>
          </p:nvPr>
        </p:nvSpPr>
        <p:spPr/>
      </p:sp>
      <p:pic>
        <p:nvPicPr>
          <p:cNvPr id="7" name="Bildobjekt 6"/>
          <p:cNvPicPr>
            <a:picLocks noChangeAspect="1"/>
          </p:cNvPicPr>
          <p:nvPr/>
        </p:nvPicPr>
        <p:blipFill>
          <a:blip r:embed="rId3"/>
          <a:stretch>
            <a:fillRect/>
          </a:stretch>
        </p:blipFill>
        <p:spPr>
          <a:xfrm>
            <a:off x="6991363" y="179002"/>
            <a:ext cx="4455050" cy="3558002"/>
          </a:xfrm>
          <a:prstGeom prst="rect">
            <a:avLst/>
          </a:prstGeom>
          <a:ln>
            <a:solidFill>
              <a:schemeClr val="tx1"/>
            </a:solidFill>
          </a:ln>
        </p:spPr>
      </p:pic>
      <p:pic>
        <p:nvPicPr>
          <p:cNvPr id="26" name="Bildobjekt 25"/>
          <p:cNvPicPr>
            <a:picLocks noChangeAspect="1"/>
          </p:cNvPicPr>
          <p:nvPr/>
        </p:nvPicPr>
        <p:blipFill>
          <a:blip r:embed="rId4"/>
          <a:stretch>
            <a:fillRect/>
          </a:stretch>
        </p:blipFill>
        <p:spPr>
          <a:xfrm>
            <a:off x="2280925" y="3983347"/>
            <a:ext cx="6632554" cy="2676230"/>
          </a:xfrm>
          <a:prstGeom prst="rect">
            <a:avLst/>
          </a:prstGeom>
        </p:spPr>
      </p:pic>
      <p:pic>
        <p:nvPicPr>
          <p:cNvPr id="4" name="Bildobjekt 3"/>
          <p:cNvPicPr>
            <a:picLocks noChangeAspect="1"/>
          </p:cNvPicPr>
          <p:nvPr/>
        </p:nvPicPr>
        <p:blipFill>
          <a:blip r:embed="rId5"/>
          <a:stretch>
            <a:fillRect/>
          </a:stretch>
        </p:blipFill>
        <p:spPr>
          <a:xfrm>
            <a:off x="939799" y="179002"/>
            <a:ext cx="5816147" cy="3558002"/>
          </a:xfrm>
          <a:prstGeom prst="rect">
            <a:avLst/>
          </a:prstGeom>
        </p:spPr>
      </p:pic>
    </p:spTree>
    <p:extLst>
      <p:ext uri="{BB962C8B-B14F-4D97-AF65-F5344CB8AC3E}">
        <p14:creationId xmlns:p14="http://schemas.microsoft.com/office/powerpoint/2010/main" val="3145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334386" y="235910"/>
            <a:ext cx="10134600" cy="6286500"/>
          </a:xfrm>
        </p:spPr>
      </p:pic>
    </p:spTree>
    <p:extLst>
      <p:ext uri="{BB962C8B-B14F-4D97-AF65-F5344CB8AC3E}">
        <p14:creationId xmlns:p14="http://schemas.microsoft.com/office/powerpoint/2010/main" val="377447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07117" y="2465267"/>
            <a:ext cx="1719213" cy="923330"/>
          </a:xfrm>
          <a:prstGeom prst="rect">
            <a:avLst/>
          </a:prstGeom>
          <a:noFill/>
          <a:ln>
            <a:noFill/>
          </a:ln>
        </p:spPr>
        <p:txBody>
          <a:bodyPr wrap="square" rtlCol="0">
            <a:spAutoFit/>
          </a:bodyPr>
          <a:lstStyle/>
          <a:p>
            <a:r>
              <a:rPr lang="sv-SE" dirty="0" smtClean="0"/>
              <a:t>Data management plan (DMP)</a:t>
            </a:r>
            <a:endParaRPr lang="sv-SE" dirty="0"/>
          </a:p>
        </p:txBody>
      </p:sp>
      <p:sp>
        <p:nvSpPr>
          <p:cNvPr id="20" name="TextBox 19"/>
          <p:cNvSpPr txBox="1"/>
          <p:nvPr/>
        </p:nvSpPr>
        <p:spPr>
          <a:xfrm>
            <a:off x="518211" y="4005540"/>
            <a:ext cx="1553188" cy="1200329"/>
          </a:xfrm>
          <a:prstGeom prst="rect">
            <a:avLst/>
          </a:prstGeom>
          <a:noFill/>
          <a:ln>
            <a:noFill/>
          </a:ln>
        </p:spPr>
        <p:txBody>
          <a:bodyPr wrap="square" rtlCol="0">
            <a:spAutoFit/>
          </a:bodyPr>
          <a:lstStyle/>
          <a:p>
            <a:r>
              <a:rPr lang="en-US" dirty="0" smtClean="0"/>
              <a:t>Personal </a:t>
            </a:r>
            <a:r>
              <a:rPr lang="en-US" dirty="0"/>
              <a:t>data and contract management</a:t>
            </a:r>
            <a:endParaRPr lang="sv-SE" dirty="0"/>
          </a:p>
        </p:txBody>
      </p:sp>
      <p:sp>
        <p:nvSpPr>
          <p:cNvPr id="22" name="TextBox 21"/>
          <p:cNvSpPr txBox="1"/>
          <p:nvPr/>
        </p:nvSpPr>
        <p:spPr>
          <a:xfrm>
            <a:off x="2668519" y="3895166"/>
            <a:ext cx="2585345" cy="1477328"/>
          </a:xfrm>
          <a:prstGeom prst="rect">
            <a:avLst/>
          </a:prstGeom>
          <a:noFill/>
          <a:ln>
            <a:noFill/>
          </a:ln>
        </p:spPr>
        <p:txBody>
          <a:bodyPr wrap="square" rtlCol="0">
            <a:spAutoFit/>
          </a:bodyPr>
          <a:lstStyle/>
          <a:p>
            <a:r>
              <a:rPr lang="sv-SE" dirty="0" err="1" smtClean="0"/>
              <a:t>Document</a:t>
            </a:r>
            <a:r>
              <a:rPr lang="sv-SE" dirty="0" smtClean="0"/>
              <a:t> </a:t>
            </a:r>
            <a:r>
              <a:rPr lang="sv-SE" dirty="0"/>
              <a:t>and </a:t>
            </a:r>
            <a:r>
              <a:rPr lang="sv-SE" dirty="0" err="1" smtClean="0"/>
              <a:t>validate</a:t>
            </a:r>
            <a:endParaRPr lang="sv-SE" dirty="0"/>
          </a:p>
          <a:p>
            <a:r>
              <a:rPr lang="sv-SE" dirty="0" smtClean="0"/>
              <a:t> </a:t>
            </a:r>
          </a:p>
          <a:p>
            <a:r>
              <a:rPr lang="sv-SE" dirty="0" err="1" smtClean="0"/>
              <a:t>Add</a:t>
            </a:r>
            <a:r>
              <a:rPr lang="sv-SE" dirty="0" smtClean="0"/>
              <a:t> </a:t>
            </a:r>
            <a:r>
              <a:rPr lang="sv-SE" dirty="0"/>
              <a:t>metadata</a:t>
            </a:r>
          </a:p>
          <a:p>
            <a:endParaRPr lang="sv-SE" dirty="0" smtClean="0"/>
          </a:p>
          <a:p>
            <a:r>
              <a:rPr lang="sv-SE" dirty="0" err="1" smtClean="0"/>
              <a:t>Revise</a:t>
            </a:r>
            <a:r>
              <a:rPr lang="sv-SE" dirty="0" smtClean="0"/>
              <a:t> </a:t>
            </a:r>
            <a:r>
              <a:rPr lang="sv-SE" dirty="0"/>
              <a:t>DMP</a:t>
            </a:r>
          </a:p>
        </p:txBody>
      </p:sp>
      <p:sp>
        <p:nvSpPr>
          <p:cNvPr id="23" name="TextBox 22"/>
          <p:cNvSpPr txBox="1"/>
          <p:nvPr/>
        </p:nvSpPr>
        <p:spPr>
          <a:xfrm>
            <a:off x="2438147" y="1965924"/>
            <a:ext cx="2019026" cy="1477328"/>
          </a:xfrm>
          <a:prstGeom prst="rect">
            <a:avLst/>
          </a:prstGeom>
          <a:noFill/>
          <a:ln>
            <a:noFill/>
          </a:ln>
        </p:spPr>
        <p:txBody>
          <a:bodyPr wrap="square" rtlCol="0">
            <a:spAutoFit/>
          </a:bodyPr>
          <a:lstStyle/>
          <a:p>
            <a:r>
              <a:rPr lang="en-US" dirty="0" smtClean="0"/>
              <a:t>Storage </a:t>
            </a:r>
            <a:r>
              <a:rPr lang="en-US" dirty="0"/>
              <a:t>of data during </a:t>
            </a:r>
            <a:r>
              <a:rPr lang="en-US" dirty="0" smtClean="0"/>
              <a:t>projects, capacity </a:t>
            </a:r>
            <a:r>
              <a:rPr lang="en-US" dirty="0"/>
              <a:t>for </a:t>
            </a:r>
            <a:r>
              <a:rPr lang="en-US" dirty="0" smtClean="0"/>
              <a:t>calculations, Software</a:t>
            </a:r>
            <a:endParaRPr lang="sv-SE" dirty="0"/>
          </a:p>
        </p:txBody>
      </p:sp>
      <p:sp>
        <p:nvSpPr>
          <p:cNvPr id="25" name="TextBox 24"/>
          <p:cNvSpPr txBox="1"/>
          <p:nvPr/>
        </p:nvSpPr>
        <p:spPr>
          <a:xfrm>
            <a:off x="4190791" y="1230095"/>
            <a:ext cx="2019026" cy="646331"/>
          </a:xfrm>
          <a:prstGeom prst="rect">
            <a:avLst/>
          </a:prstGeom>
          <a:noFill/>
          <a:ln>
            <a:noFill/>
          </a:ln>
        </p:spPr>
        <p:txBody>
          <a:bodyPr wrap="square" rtlCol="0">
            <a:spAutoFit/>
          </a:bodyPr>
          <a:lstStyle/>
          <a:p>
            <a:r>
              <a:rPr lang="sv-SE" dirty="0" err="1" smtClean="0"/>
              <a:t>Statistics</a:t>
            </a:r>
            <a:r>
              <a:rPr lang="sv-SE" dirty="0" smtClean="0"/>
              <a:t> and data support</a:t>
            </a:r>
            <a:endParaRPr lang="sv-SE" dirty="0"/>
          </a:p>
        </p:txBody>
      </p:sp>
      <p:sp>
        <p:nvSpPr>
          <p:cNvPr id="27" name="TextBox 26"/>
          <p:cNvSpPr txBox="1"/>
          <p:nvPr/>
        </p:nvSpPr>
        <p:spPr>
          <a:xfrm>
            <a:off x="5751225" y="3634308"/>
            <a:ext cx="1553188" cy="646331"/>
          </a:xfrm>
          <a:prstGeom prst="rect">
            <a:avLst/>
          </a:prstGeom>
          <a:noFill/>
          <a:ln>
            <a:noFill/>
          </a:ln>
        </p:spPr>
        <p:txBody>
          <a:bodyPr wrap="square" rtlCol="0">
            <a:spAutoFit/>
          </a:bodyPr>
          <a:lstStyle/>
          <a:p>
            <a:r>
              <a:rPr lang="sv-SE" dirty="0" err="1" smtClean="0"/>
              <a:t>Archiving</a:t>
            </a:r>
            <a:r>
              <a:rPr lang="sv-SE" dirty="0" smtClean="0"/>
              <a:t> </a:t>
            </a:r>
            <a:r>
              <a:rPr lang="sv-SE" dirty="0" err="1"/>
              <a:t>of</a:t>
            </a:r>
            <a:r>
              <a:rPr lang="sv-SE" dirty="0"/>
              <a:t> data</a:t>
            </a:r>
          </a:p>
        </p:txBody>
      </p:sp>
      <p:sp>
        <p:nvSpPr>
          <p:cNvPr id="28" name="TextBox 27"/>
          <p:cNvSpPr txBox="1"/>
          <p:nvPr/>
        </p:nvSpPr>
        <p:spPr>
          <a:xfrm>
            <a:off x="5837373" y="2425548"/>
            <a:ext cx="1553188" cy="923330"/>
          </a:xfrm>
          <a:prstGeom prst="rect">
            <a:avLst/>
          </a:prstGeom>
          <a:noFill/>
          <a:ln>
            <a:noFill/>
          </a:ln>
        </p:spPr>
        <p:txBody>
          <a:bodyPr wrap="square" rtlCol="0">
            <a:spAutoFit/>
          </a:bodyPr>
          <a:lstStyle/>
          <a:p>
            <a:r>
              <a:rPr lang="sv-SE" dirty="0" err="1" smtClean="0"/>
              <a:t>Storage</a:t>
            </a:r>
            <a:r>
              <a:rPr lang="sv-SE" dirty="0" smtClean="0"/>
              <a:t> for </a:t>
            </a:r>
            <a:r>
              <a:rPr lang="sv-SE" dirty="0" err="1"/>
              <a:t>archived</a:t>
            </a:r>
            <a:r>
              <a:rPr lang="sv-SE" dirty="0"/>
              <a:t> data</a:t>
            </a:r>
          </a:p>
        </p:txBody>
      </p:sp>
      <p:sp>
        <p:nvSpPr>
          <p:cNvPr id="29" name="TextBox 28"/>
          <p:cNvSpPr txBox="1"/>
          <p:nvPr/>
        </p:nvSpPr>
        <p:spPr>
          <a:xfrm>
            <a:off x="7390561" y="4005540"/>
            <a:ext cx="2660962" cy="1477328"/>
          </a:xfrm>
          <a:prstGeom prst="rect">
            <a:avLst/>
          </a:prstGeom>
          <a:noFill/>
          <a:ln>
            <a:noFill/>
          </a:ln>
        </p:spPr>
        <p:txBody>
          <a:bodyPr wrap="square" rtlCol="0">
            <a:spAutoFit/>
          </a:bodyPr>
          <a:lstStyle/>
          <a:p>
            <a:pPr lvl="0">
              <a:defRPr/>
            </a:pPr>
            <a:r>
              <a:rPr lang="en-US" dirty="0" smtClean="0"/>
              <a:t>Publication </a:t>
            </a:r>
            <a:r>
              <a:rPr lang="en-US" dirty="0"/>
              <a:t>of </a:t>
            </a:r>
            <a:r>
              <a:rPr lang="en-US" dirty="0" smtClean="0"/>
              <a:t>data</a:t>
            </a:r>
            <a:endParaRPr lang="en-US" dirty="0"/>
          </a:p>
          <a:p>
            <a:pPr lvl="0">
              <a:defRPr/>
            </a:pPr>
            <a:r>
              <a:rPr lang="en-US" dirty="0" smtClean="0"/>
              <a:t>- Persistent </a:t>
            </a:r>
            <a:r>
              <a:rPr lang="en-US" dirty="0"/>
              <a:t>identifiers</a:t>
            </a:r>
          </a:p>
          <a:p>
            <a:pPr marL="171450" lvl="0" indent="-171450">
              <a:buFontTx/>
              <a:buChar char="-"/>
              <a:defRPr/>
            </a:pPr>
            <a:r>
              <a:rPr lang="en-US" dirty="0" smtClean="0"/>
              <a:t>Advice on repositories and infrastructures</a:t>
            </a:r>
            <a:endParaRPr lang="sv-SE" dirty="0"/>
          </a:p>
          <a:p>
            <a:pPr marL="171450" lvl="0" indent="-171450">
              <a:buFontTx/>
              <a:buChar char="-"/>
              <a:defRPr/>
            </a:pPr>
            <a:r>
              <a:rPr lang="en-US" dirty="0" smtClean="0"/>
              <a:t>Open data formats</a:t>
            </a:r>
          </a:p>
        </p:txBody>
      </p:sp>
      <p:sp>
        <p:nvSpPr>
          <p:cNvPr id="30" name="TextBox 29"/>
          <p:cNvSpPr txBox="1"/>
          <p:nvPr/>
        </p:nvSpPr>
        <p:spPr>
          <a:xfrm>
            <a:off x="7602378" y="1716240"/>
            <a:ext cx="1854880" cy="1477328"/>
          </a:xfrm>
          <a:prstGeom prst="rect">
            <a:avLst/>
          </a:prstGeom>
          <a:noFill/>
          <a:ln>
            <a:noFill/>
          </a:ln>
        </p:spPr>
        <p:txBody>
          <a:bodyPr wrap="square" rtlCol="0">
            <a:spAutoFit/>
          </a:bodyPr>
          <a:lstStyle/>
          <a:p>
            <a:r>
              <a:rPr lang="sv-SE" dirty="0" err="1" smtClean="0"/>
              <a:t>Registration</a:t>
            </a:r>
            <a:r>
              <a:rPr lang="sv-SE" dirty="0" smtClean="0"/>
              <a:t> </a:t>
            </a:r>
          </a:p>
          <a:p>
            <a:endParaRPr lang="sv-SE" dirty="0" smtClean="0"/>
          </a:p>
          <a:p>
            <a:endParaRPr lang="sv-SE" dirty="0"/>
          </a:p>
          <a:p>
            <a:r>
              <a:rPr lang="sv-SE" dirty="0" err="1" smtClean="0"/>
              <a:t>Publication</a:t>
            </a:r>
            <a:r>
              <a:rPr lang="sv-SE" dirty="0" smtClean="0"/>
              <a:t> </a:t>
            </a:r>
            <a:r>
              <a:rPr lang="sv-SE" dirty="0" err="1"/>
              <a:t>of</a:t>
            </a:r>
            <a:r>
              <a:rPr lang="sv-SE" dirty="0"/>
              <a:t> </a:t>
            </a:r>
            <a:r>
              <a:rPr lang="sv-SE" dirty="0" err="1" smtClean="0"/>
              <a:t>publications</a:t>
            </a:r>
            <a:endParaRPr lang="sv-SE" dirty="0"/>
          </a:p>
        </p:txBody>
      </p:sp>
      <p:sp>
        <p:nvSpPr>
          <p:cNvPr id="31" name="TextBox 30"/>
          <p:cNvSpPr txBox="1"/>
          <p:nvPr/>
        </p:nvSpPr>
        <p:spPr>
          <a:xfrm>
            <a:off x="1209732" y="888323"/>
            <a:ext cx="1854880" cy="923330"/>
          </a:xfrm>
          <a:prstGeom prst="rect">
            <a:avLst/>
          </a:prstGeom>
          <a:noFill/>
          <a:ln>
            <a:noFill/>
          </a:ln>
        </p:spPr>
        <p:txBody>
          <a:bodyPr wrap="square" rtlCol="0">
            <a:spAutoFit/>
          </a:bodyPr>
          <a:lstStyle/>
          <a:p>
            <a:r>
              <a:rPr lang="en-US" dirty="0" smtClean="0"/>
              <a:t>Data </a:t>
            </a:r>
            <a:r>
              <a:rPr lang="en-US" dirty="0"/>
              <a:t>protection and personal data</a:t>
            </a:r>
            <a:endParaRPr lang="sv-SE" dirty="0"/>
          </a:p>
        </p:txBody>
      </p:sp>
      <p:sp>
        <p:nvSpPr>
          <p:cNvPr id="32" name="TextBox 31"/>
          <p:cNvSpPr txBox="1"/>
          <p:nvPr/>
        </p:nvSpPr>
        <p:spPr>
          <a:xfrm>
            <a:off x="10418281" y="3423793"/>
            <a:ext cx="1553188" cy="646331"/>
          </a:xfrm>
          <a:prstGeom prst="rect">
            <a:avLst/>
          </a:prstGeom>
          <a:noFill/>
          <a:ln>
            <a:noFill/>
          </a:ln>
        </p:spPr>
        <p:txBody>
          <a:bodyPr wrap="square" rtlCol="0">
            <a:spAutoFit/>
          </a:bodyPr>
          <a:lstStyle/>
          <a:p>
            <a:r>
              <a:rPr lang="sv-SE" dirty="0" err="1" smtClean="0"/>
              <a:t>Search</a:t>
            </a:r>
            <a:r>
              <a:rPr lang="sv-SE" dirty="0" smtClean="0"/>
              <a:t> for data</a:t>
            </a:r>
            <a:endParaRPr lang="sv-SE" dirty="0"/>
          </a:p>
        </p:txBody>
      </p:sp>
      <p:sp>
        <p:nvSpPr>
          <p:cNvPr id="34" name="TextBox 33"/>
          <p:cNvSpPr txBox="1"/>
          <p:nvPr/>
        </p:nvSpPr>
        <p:spPr>
          <a:xfrm>
            <a:off x="9787731" y="1472235"/>
            <a:ext cx="1557147" cy="923330"/>
          </a:xfrm>
          <a:prstGeom prst="rect">
            <a:avLst/>
          </a:prstGeom>
          <a:noFill/>
          <a:ln>
            <a:noFill/>
          </a:ln>
        </p:spPr>
        <p:txBody>
          <a:bodyPr wrap="square" rtlCol="0">
            <a:spAutoFit/>
          </a:bodyPr>
          <a:lstStyle/>
          <a:p>
            <a:r>
              <a:rPr lang="sv-SE" dirty="0" err="1" smtClean="0"/>
              <a:t>Further</a:t>
            </a:r>
            <a:r>
              <a:rPr lang="sv-SE" dirty="0" smtClean="0"/>
              <a:t> </a:t>
            </a:r>
            <a:r>
              <a:rPr lang="sv-SE" dirty="0" err="1" smtClean="0"/>
              <a:t>use</a:t>
            </a:r>
            <a:r>
              <a:rPr lang="sv-SE" dirty="0" smtClean="0"/>
              <a:t> </a:t>
            </a:r>
            <a:r>
              <a:rPr lang="sv-SE" dirty="0" err="1"/>
              <a:t>of</a:t>
            </a:r>
            <a:r>
              <a:rPr lang="sv-SE" dirty="0"/>
              <a:t> </a:t>
            </a:r>
            <a:r>
              <a:rPr lang="sv-SE" dirty="0" smtClean="0"/>
              <a:t>research output</a:t>
            </a:r>
            <a:endParaRPr lang="sv-SE" dirty="0"/>
          </a:p>
        </p:txBody>
      </p:sp>
      <p:graphicFrame>
        <p:nvGraphicFramePr>
          <p:cNvPr id="46" name="Diagram 45"/>
          <p:cNvGraphicFramePr/>
          <p:nvPr>
            <p:extLst>
              <p:ext uri="{D42A27DB-BD31-4B8C-83A1-F6EECF244321}">
                <p14:modId xmlns:p14="http://schemas.microsoft.com/office/powerpoint/2010/main" val="3798570101"/>
              </p:ext>
            </p:extLst>
          </p:nvPr>
        </p:nvGraphicFramePr>
        <p:xfrm>
          <a:off x="518211" y="5437700"/>
          <a:ext cx="11285859" cy="167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32"/>
          <p:cNvSpPr txBox="1"/>
          <p:nvPr/>
        </p:nvSpPr>
        <p:spPr>
          <a:xfrm>
            <a:off x="4625435" y="119620"/>
            <a:ext cx="3382657" cy="523220"/>
          </a:xfrm>
          <a:prstGeom prst="rect">
            <a:avLst/>
          </a:prstGeom>
          <a:noFill/>
        </p:spPr>
        <p:txBody>
          <a:bodyPr wrap="none" rtlCol="0">
            <a:spAutoFit/>
          </a:bodyPr>
          <a:lstStyle/>
          <a:p>
            <a:r>
              <a:rPr lang="sv-SE" sz="2800" b="1" dirty="0" smtClean="0"/>
              <a:t>Data management</a:t>
            </a:r>
            <a:endParaRPr lang="sv-SE" sz="2800" b="1" dirty="0"/>
          </a:p>
        </p:txBody>
      </p:sp>
    </p:spTree>
    <p:extLst>
      <p:ext uri="{BB962C8B-B14F-4D97-AF65-F5344CB8AC3E}">
        <p14:creationId xmlns:p14="http://schemas.microsoft.com/office/powerpoint/2010/main" val="3767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descr="Scientist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43281" y="3893189"/>
            <a:ext cx="3916814" cy="2964811"/>
          </a:xfrm>
          <a:prstGeom prst="rect">
            <a:avLst/>
          </a:prstGeom>
        </p:spPr>
      </p:pic>
      <p:sp>
        <p:nvSpPr>
          <p:cNvPr id="27" name="Platshållare för text 26"/>
          <p:cNvSpPr>
            <a:spLocks noGrp="1"/>
          </p:cNvSpPr>
          <p:nvPr>
            <p:ph type="body" sz="quarter" idx="10"/>
          </p:nvPr>
        </p:nvSpPr>
        <p:spPr/>
        <p:txBody>
          <a:bodyPr/>
          <a:lstStyle/>
          <a:p>
            <a:endParaRPr lang="sv-SE"/>
          </a:p>
        </p:txBody>
      </p:sp>
      <p:pic>
        <p:nvPicPr>
          <p:cNvPr id="30" name="Bildobjekt 29"/>
          <p:cNvPicPr>
            <a:picLocks noChangeAspect="1"/>
          </p:cNvPicPr>
          <p:nvPr/>
        </p:nvPicPr>
        <p:blipFill>
          <a:blip r:embed="rId4"/>
          <a:stretch>
            <a:fillRect/>
          </a:stretch>
        </p:blipFill>
        <p:spPr>
          <a:xfrm>
            <a:off x="676802" y="4539526"/>
            <a:ext cx="2008927" cy="1879862"/>
          </a:xfrm>
          <a:prstGeom prst="rect">
            <a:avLst/>
          </a:prstGeom>
        </p:spPr>
      </p:pic>
      <p:pic>
        <p:nvPicPr>
          <p:cNvPr id="31" name="Bildobjekt 30"/>
          <p:cNvPicPr>
            <a:picLocks noChangeAspect="1"/>
          </p:cNvPicPr>
          <p:nvPr/>
        </p:nvPicPr>
        <p:blipFill>
          <a:blip r:embed="rId5"/>
          <a:stretch>
            <a:fillRect/>
          </a:stretch>
        </p:blipFill>
        <p:spPr>
          <a:xfrm>
            <a:off x="9238811" y="1903390"/>
            <a:ext cx="1921659" cy="2231895"/>
          </a:xfrm>
          <a:prstGeom prst="rect">
            <a:avLst/>
          </a:prstGeom>
        </p:spPr>
      </p:pic>
      <p:pic>
        <p:nvPicPr>
          <p:cNvPr id="32" name="Bildobjekt 31"/>
          <p:cNvPicPr>
            <a:picLocks noChangeAspect="1"/>
          </p:cNvPicPr>
          <p:nvPr/>
        </p:nvPicPr>
        <p:blipFill>
          <a:blip r:embed="rId6"/>
          <a:stretch>
            <a:fillRect/>
          </a:stretch>
        </p:blipFill>
        <p:spPr>
          <a:xfrm>
            <a:off x="6711646" y="581248"/>
            <a:ext cx="2107807" cy="1600687"/>
          </a:xfrm>
          <a:prstGeom prst="rect">
            <a:avLst/>
          </a:prstGeom>
        </p:spPr>
      </p:pic>
      <p:pic>
        <p:nvPicPr>
          <p:cNvPr id="33" name="Bildobjekt 32"/>
          <p:cNvPicPr>
            <a:picLocks noChangeAspect="1"/>
          </p:cNvPicPr>
          <p:nvPr/>
        </p:nvPicPr>
        <p:blipFill>
          <a:blip r:embed="rId7"/>
          <a:stretch>
            <a:fillRect/>
          </a:stretch>
        </p:blipFill>
        <p:spPr>
          <a:xfrm>
            <a:off x="9564158" y="4504253"/>
            <a:ext cx="1596312" cy="1810251"/>
          </a:xfrm>
          <a:prstGeom prst="rect">
            <a:avLst/>
          </a:prstGeom>
        </p:spPr>
      </p:pic>
      <p:sp>
        <p:nvSpPr>
          <p:cNvPr id="34" name="textruta 33"/>
          <p:cNvSpPr txBox="1"/>
          <p:nvPr/>
        </p:nvSpPr>
        <p:spPr>
          <a:xfrm>
            <a:off x="4868962" y="3605140"/>
            <a:ext cx="689811" cy="576097"/>
          </a:xfrm>
          <a:prstGeom prst="rect">
            <a:avLst/>
          </a:prstGeom>
          <a:noFill/>
        </p:spPr>
        <p:txBody>
          <a:bodyPr wrap="none" lIns="0" tIns="0" rIns="0" bIns="0" rtlCol="0">
            <a:noAutofit/>
          </a:bodyPr>
          <a:lstStyle/>
          <a:p>
            <a:pPr algn="l">
              <a:lnSpc>
                <a:spcPts val="3000"/>
              </a:lnSpc>
            </a:pPr>
            <a:r>
              <a:rPr lang="sv-SE" sz="3200" b="1" dirty="0" smtClean="0"/>
              <a:t>researcher</a:t>
            </a:r>
          </a:p>
        </p:txBody>
      </p:sp>
      <p:sp>
        <p:nvSpPr>
          <p:cNvPr id="35" name="Kommentar i oval 34"/>
          <p:cNvSpPr/>
          <p:nvPr/>
        </p:nvSpPr>
        <p:spPr>
          <a:xfrm>
            <a:off x="661943" y="4340436"/>
            <a:ext cx="2375865" cy="2236827"/>
          </a:xfrm>
          <a:prstGeom prst="wedgeEllipseCallout">
            <a:avLst>
              <a:gd name="adj1" fmla="val 102750"/>
              <a:gd name="adj2" fmla="val -400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36" name="Kommentar i oval 35"/>
          <p:cNvSpPr/>
          <p:nvPr/>
        </p:nvSpPr>
        <p:spPr>
          <a:xfrm>
            <a:off x="1144734" y="1764631"/>
            <a:ext cx="2941170" cy="2497995"/>
          </a:xfrm>
          <a:prstGeom prst="wedgeEllipseCallout">
            <a:avLst>
              <a:gd name="adj1" fmla="val 73416"/>
              <a:gd name="adj2" fmla="val 262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39" name="Kommentar i oval 38"/>
          <p:cNvSpPr/>
          <p:nvPr/>
        </p:nvSpPr>
        <p:spPr>
          <a:xfrm>
            <a:off x="6341832" y="262659"/>
            <a:ext cx="2730250" cy="2352204"/>
          </a:xfrm>
          <a:prstGeom prst="wedgeEllipseCallout">
            <a:avLst>
              <a:gd name="adj1" fmla="val -48773"/>
              <a:gd name="adj2" fmla="val 712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40" name="Kommentar i oval 39"/>
          <p:cNvSpPr/>
          <p:nvPr/>
        </p:nvSpPr>
        <p:spPr>
          <a:xfrm>
            <a:off x="8971945" y="1732547"/>
            <a:ext cx="2523072" cy="2514616"/>
          </a:xfrm>
          <a:prstGeom prst="wedgeEllipseCallout">
            <a:avLst>
              <a:gd name="adj1" fmla="val -126367"/>
              <a:gd name="adj2" fmla="val 2920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41" name="Kommentar i oval 40"/>
          <p:cNvSpPr/>
          <p:nvPr/>
        </p:nvSpPr>
        <p:spPr>
          <a:xfrm>
            <a:off x="9306781" y="4322791"/>
            <a:ext cx="2367338" cy="2173173"/>
          </a:xfrm>
          <a:prstGeom prst="wedgeEllipseCallout">
            <a:avLst>
              <a:gd name="adj1" fmla="val -139995"/>
              <a:gd name="adj2" fmla="val -497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pic>
        <p:nvPicPr>
          <p:cNvPr id="43" name="Bildobjekt 42"/>
          <p:cNvPicPr>
            <a:picLocks noChangeAspect="1"/>
          </p:cNvPicPr>
          <p:nvPr/>
        </p:nvPicPr>
        <p:blipFill>
          <a:blip r:embed="rId8"/>
          <a:stretch>
            <a:fillRect/>
          </a:stretch>
        </p:blipFill>
        <p:spPr>
          <a:xfrm>
            <a:off x="1752623" y="2093299"/>
            <a:ext cx="1866212" cy="1847456"/>
          </a:xfrm>
          <a:prstGeom prst="rect">
            <a:avLst/>
          </a:prstGeom>
        </p:spPr>
      </p:pic>
      <p:pic>
        <p:nvPicPr>
          <p:cNvPr id="44" name="Content Placeholder 3"/>
          <p:cNvPicPr>
            <a:picLocks noGrp="1" noChangeAspect="1"/>
          </p:cNvPicPr>
          <p:nvPr>
            <p:ph sz="quarter" idx="4294967295"/>
          </p:nvPr>
        </p:nvPicPr>
        <p:blipFill rotWithShape="1">
          <a:blip r:embed="rId9" cstate="print">
            <a:extLst>
              <a:ext uri="{28A0092B-C50C-407E-A947-70E740481C1C}">
                <a14:useLocalDpi xmlns:a14="http://schemas.microsoft.com/office/drawing/2010/main" val="0"/>
              </a:ext>
            </a:extLst>
          </a:blip>
          <a:srcRect l="18995" r="18642"/>
          <a:stretch/>
        </p:blipFill>
        <p:spPr>
          <a:xfrm>
            <a:off x="3992137" y="328891"/>
            <a:ext cx="1962614" cy="1952162"/>
          </a:xfrm>
        </p:spPr>
      </p:pic>
      <p:sp>
        <p:nvSpPr>
          <p:cNvPr id="38" name="Kommentar i oval 37"/>
          <p:cNvSpPr/>
          <p:nvPr/>
        </p:nvSpPr>
        <p:spPr>
          <a:xfrm>
            <a:off x="3826635" y="188625"/>
            <a:ext cx="2222690" cy="2232693"/>
          </a:xfrm>
          <a:prstGeom prst="wedgeEllipseCallout">
            <a:avLst>
              <a:gd name="adj1" fmla="val 28132"/>
              <a:gd name="adj2" fmla="val 777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2" name="textruta 1"/>
          <p:cNvSpPr txBox="1"/>
          <p:nvPr/>
        </p:nvSpPr>
        <p:spPr>
          <a:xfrm>
            <a:off x="1224065" y="467191"/>
            <a:ext cx="914400" cy="914400"/>
          </a:xfrm>
          <a:prstGeom prst="rect">
            <a:avLst/>
          </a:prstGeom>
          <a:noFill/>
        </p:spPr>
        <p:txBody>
          <a:bodyPr wrap="none" lIns="0" tIns="0" rIns="0" bIns="0" rtlCol="0">
            <a:noAutofit/>
          </a:bodyPr>
          <a:lstStyle/>
          <a:p>
            <a:pPr algn="l">
              <a:lnSpc>
                <a:spcPts val="3000"/>
              </a:lnSpc>
            </a:pPr>
            <a:r>
              <a:rPr lang="sv-SE" sz="2400" dirty="0" err="1" smtClean="0"/>
              <a:t>What´s</a:t>
            </a:r>
            <a:r>
              <a:rPr lang="sv-SE" sz="2400" dirty="0" smtClean="0"/>
              <a:t> in it for </a:t>
            </a:r>
            <a:r>
              <a:rPr lang="sv-SE" sz="2400" dirty="0" err="1" smtClean="0"/>
              <a:t>me</a:t>
            </a:r>
            <a:r>
              <a:rPr lang="sv-SE" sz="2400" dirty="0" smtClean="0"/>
              <a:t>?</a:t>
            </a:r>
          </a:p>
        </p:txBody>
      </p:sp>
    </p:spTree>
    <p:extLst>
      <p:ext uri="{BB962C8B-B14F-4D97-AF65-F5344CB8AC3E}">
        <p14:creationId xmlns:p14="http://schemas.microsoft.com/office/powerpoint/2010/main" val="33065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3"/>
          <a:stretch>
            <a:fillRect/>
          </a:stretch>
        </p:blipFill>
        <p:spPr>
          <a:xfrm>
            <a:off x="4481545" y="184862"/>
            <a:ext cx="2005263" cy="1976542"/>
          </a:xfrm>
          <a:prstGeom prst="rect">
            <a:avLst/>
          </a:prstGeom>
        </p:spPr>
      </p:pic>
      <p:sp>
        <p:nvSpPr>
          <p:cNvPr id="27" name="Platshållare för text 26"/>
          <p:cNvSpPr>
            <a:spLocks noGrp="1"/>
          </p:cNvSpPr>
          <p:nvPr>
            <p:ph type="body" sz="quarter" idx="10"/>
          </p:nvPr>
        </p:nvSpPr>
        <p:spPr/>
        <p:txBody>
          <a:bodyPr/>
          <a:lstStyle/>
          <a:p>
            <a:endParaRPr lang="sv-SE"/>
          </a:p>
        </p:txBody>
      </p:sp>
      <p:pic>
        <p:nvPicPr>
          <p:cNvPr id="31" name="Bildobjekt 30"/>
          <p:cNvPicPr>
            <a:picLocks noChangeAspect="1"/>
          </p:cNvPicPr>
          <p:nvPr/>
        </p:nvPicPr>
        <p:blipFill>
          <a:blip r:embed="rId4"/>
          <a:stretch>
            <a:fillRect/>
          </a:stretch>
        </p:blipFill>
        <p:spPr>
          <a:xfrm>
            <a:off x="2829388" y="1093662"/>
            <a:ext cx="1513188" cy="1757480"/>
          </a:xfrm>
          <a:prstGeom prst="rect">
            <a:avLst/>
          </a:prstGeom>
        </p:spPr>
      </p:pic>
      <p:pic>
        <p:nvPicPr>
          <p:cNvPr id="32" name="Bildobjekt 31"/>
          <p:cNvPicPr>
            <a:picLocks noChangeAspect="1"/>
          </p:cNvPicPr>
          <p:nvPr/>
        </p:nvPicPr>
        <p:blipFill>
          <a:blip r:embed="rId5"/>
          <a:stretch>
            <a:fillRect/>
          </a:stretch>
        </p:blipFill>
        <p:spPr>
          <a:xfrm>
            <a:off x="7029422" y="584565"/>
            <a:ext cx="2010074" cy="1526468"/>
          </a:xfrm>
          <a:prstGeom prst="rect">
            <a:avLst/>
          </a:prstGeom>
        </p:spPr>
      </p:pic>
      <p:sp>
        <p:nvSpPr>
          <p:cNvPr id="34" name="textruta 33"/>
          <p:cNvSpPr txBox="1"/>
          <p:nvPr/>
        </p:nvSpPr>
        <p:spPr>
          <a:xfrm>
            <a:off x="4456972" y="3549191"/>
            <a:ext cx="689811" cy="576097"/>
          </a:xfrm>
          <a:prstGeom prst="rect">
            <a:avLst/>
          </a:prstGeom>
          <a:noFill/>
        </p:spPr>
        <p:txBody>
          <a:bodyPr wrap="none" lIns="0" tIns="0" rIns="0" bIns="0" rtlCol="0">
            <a:noAutofit/>
          </a:bodyPr>
          <a:lstStyle/>
          <a:p>
            <a:pPr algn="l">
              <a:lnSpc>
                <a:spcPts val="3000"/>
              </a:lnSpc>
            </a:pPr>
            <a:r>
              <a:rPr lang="sv-SE" sz="3200" b="1" dirty="0" err="1" smtClean="0"/>
              <a:t>Head</a:t>
            </a:r>
            <a:r>
              <a:rPr lang="sv-SE" sz="3200" b="1" dirty="0" smtClean="0"/>
              <a:t> </a:t>
            </a:r>
            <a:r>
              <a:rPr lang="sv-SE" sz="3200" b="1" dirty="0" err="1" smtClean="0"/>
              <a:t>of</a:t>
            </a:r>
            <a:r>
              <a:rPr lang="sv-SE" sz="3200" b="1" dirty="0" smtClean="0"/>
              <a:t> </a:t>
            </a:r>
            <a:r>
              <a:rPr lang="sv-SE" sz="3200" b="1" dirty="0" err="1" smtClean="0"/>
              <a:t>Dept</a:t>
            </a:r>
            <a:endParaRPr lang="sv-SE" sz="3200" b="1" dirty="0" smtClean="0"/>
          </a:p>
        </p:txBody>
      </p:sp>
      <p:pic>
        <p:nvPicPr>
          <p:cNvPr id="2" name="Bildobjekt 1"/>
          <p:cNvPicPr>
            <a:picLocks noChangeAspect="1"/>
          </p:cNvPicPr>
          <p:nvPr/>
        </p:nvPicPr>
        <p:blipFill>
          <a:blip r:embed="rId6"/>
          <a:stretch>
            <a:fillRect/>
          </a:stretch>
        </p:blipFill>
        <p:spPr>
          <a:xfrm>
            <a:off x="8983578" y="4386549"/>
            <a:ext cx="1851359" cy="1629002"/>
          </a:xfrm>
          <a:prstGeom prst="rect">
            <a:avLst/>
          </a:prstGeom>
        </p:spPr>
      </p:pic>
      <p:sp>
        <p:nvSpPr>
          <p:cNvPr id="4" name="textruta 3"/>
          <p:cNvSpPr txBox="1"/>
          <p:nvPr/>
        </p:nvSpPr>
        <p:spPr>
          <a:xfrm>
            <a:off x="9708225" y="3161366"/>
            <a:ext cx="914400" cy="914400"/>
          </a:xfrm>
          <a:prstGeom prst="rect">
            <a:avLst/>
          </a:prstGeom>
          <a:noFill/>
        </p:spPr>
        <p:txBody>
          <a:bodyPr wrap="none" lIns="0" tIns="0" rIns="0" bIns="0" rtlCol="0">
            <a:noAutofit/>
          </a:bodyPr>
          <a:lstStyle/>
          <a:p>
            <a:pPr algn="l">
              <a:lnSpc>
                <a:spcPts val="3000"/>
              </a:lnSpc>
            </a:pPr>
            <a:r>
              <a:rPr lang="sv-SE" sz="8000" dirty="0" smtClean="0"/>
              <a:t>§</a:t>
            </a:r>
          </a:p>
        </p:txBody>
      </p:sp>
      <p:sp>
        <p:nvSpPr>
          <p:cNvPr id="5" name="Kommentar i oval 4"/>
          <p:cNvSpPr/>
          <p:nvPr/>
        </p:nvSpPr>
        <p:spPr>
          <a:xfrm>
            <a:off x="702430" y="2851142"/>
            <a:ext cx="2927925" cy="2635258"/>
          </a:xfrm>
          <a:prstGeom prst="wedgeEllipseCallout">
            <a:avLst>
              <a:gd name="adj1" fmla="val 89314"/>
              <a:gd name="adj2" fmla="val -8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17" name="Kommentar i oval 16"/>
          <p:cNvSpPr/>
          <p:nvPr/>
        </p:nvSpPr>
        <p:spPr>
          <a:xfrm>
            <a:off x="2649322" y="892129"/>
            <a:ext cx="1890594" cy="2127742"/>
          </a:xfrm>
          <a:prstGeom prst="wedgeEllipseCallout">
            <a:avLst>
              <a:gd name="adj1" fmla="val 82984"/>
              <a:gd name="adj2" fmla="val 640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18" name="Kommentar i oval 17"/>
          <p:cNvSpPr/>
          <p:nvPr/>
        </p:nvSpPr>
        <p:spPr>
          <a:xfrm>
            <a:off x="4405631" y="96874"/>
            <a:ext cx="2222690" cy="2232693"/>
          </a:xfrm>
          <a:prstGeom prst="wedgeEllipseCallout">
            <a:avLst>
              <a:gd name="adj1" fmla="val 7923"/>
              <a:gd name="adj2" fmla="val 712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19" name="Kommentar i oval 18"/>
          <p:cNvSpPr/>
          <p:nvPr/>
        </p:nvSpPr>
        <p:spPr>
          <a:xfrm>
            <a:off x="6816827" y="262659"/>
            <a:ext cx="2433836" cy="2352204"/>
          </a:xfrm>
          <a:prstGeom prst="wedgeEllipseCallout">
            <a:avLst>
              <a:gd name="adj1" fmla="val -70513"/>
              <a:gd name="adj2" fmla="val 746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20" name="Kommentar i oval 19"/>
          <p:cNvSpPr/>
          <p:nvPr/>
        </p:nvSpPr>
        <p:spPr>
          <a:xfrm>
            <a:off x="9039496" y="2393943"/>
            <a:ext cx="1739522" cy="1632300"/>
          </a:xfrm>
          <a:prstGeom prst="wedgeEllipseCallout">
            <a:avLst>
              <a:gd name="adj1" fmla="val -166423"/>
              <a:gd name="adj2" fmla="val 432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21" name="Kommentar i oval 20"/>
          <p:cNvSpPr/>
          <p:nvPr/>
        </p:nvSpPr>
        <p:spPr>
          <a:xfrm>
            <a:off x="8733800" y="4125288"/>
            <a:ext cx="2367338" cy="2173173"/>
          </a:xfrm>
          <a:prstGeom prst="wedgeEllipseCallout">
            <a:avLst>
              <a:gd name="adj1" fmla="val -139995"/>
              <a:gd name="adj2" fmla="val -497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pic>
        <p:nvPicPr>
          <p:cNvPr id="22" name="Bildobjekt 21" descr="Scientist PNG"/>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l="49517"/>
          <a:stretch/>
        </p:blipFill>
        <p:spPr>
          <a:xfrm flipH="1">
            <a:off x="4343281" y="3893189"/>
            <a:ext cx="1977308" cy="2964811"/>
          </a:xfrm>
          <a:prstGeom prst="rect">
            <a:avLst/>
          </a:prstGeom>
        </p:spPr>
      </p:pic>
      <p:pic>
        <p:nvPicPr>
          <p:cNvPr id="6" name="Bildobjekt 5"/>
          <p:cNvPicPr>
            <a:picLocks noChangeAspect="1"/>
          </p:cNvPicPr>
          <p:nvPr/>
        </p:nvPicPr>
        <p:blipFill>
          <a:blip r:embed="rId8"/>
          <a:stretch>
            <a:fillRect/>
          </a:stretch>
        </p:blipFill>
        <p:spPr>
          <a:xfrm rot="2219587">
            <a:off x="6598904" y="5588709"/>
            <a:ext cx="1054110" cy="1033567"/>
          </a:xfrm>
          <a:prstGeom prst="rect">
            <a:avLst/>
          </a:prstGeom>
          <a:ln>
            <a:solidFill>
              <a:schemeClr val="tx1"/>
            </a:solidFill>
          </a:ln>
        </p:spPr>
      </p:pic>
      <p:pic>
        <p:nvPicPr>
          <p:cNvPr id="24" name="Bildobjekt 23"/>
          <p:cNvPicPr>
            <a:picLocks noChangeAspect="1"/>
          </p:cNvPicPr>
          <p:nvPr/>
        </p:nvPicPr>
        <p:blipFill>
          <a:blip r:embed="rId9"/>
          <a:stretch>
            <a:fillRect/>
          </a:stretch>
        </p:blipFill>
        <p:spPr>
          <a:xfrm>
            <a:off x="1241848" y="3175992"/>
            <a:ext cx="1866212" cy="1847456"/>
          </a:xfrm>
          <a:prstGeom prst="rect">
            <a:avLst/>
          </a:prstGeom>
        </p:spPr>
      </p:pic>
      <p:pic>
        <p:nvPicPr>
          <p:cNvPr id="28" name="Content Placeholder 3"/>
          <p:cNvPicPr>
            <a:picLocks noGrp="1" noChangeAspect="1"/>
          </p:cNvPicPr>
          <p:nvPr>
            <p:ph sz="quarter" idx="4294967295"/>
          </p:nvPr>
        </p:nvPicPr>
        <p:blipFill rotWithShape="1">
          <a:blip r:embed="rId10" cstate="print">
            <a:extLst>
              <a:ext uri="{28A0092B-C50C-407E-A947-70E740481C1C}">
                <a14:useLocalDpi xmlns:a14="http://schemas.microsoft.com/office/drawing/2010/main" val="0"/>
              </a:ext>
            </a:extLst>
          </a:blip>
          <a:srcRect l="18995" r="18642"/>
          <a:stretch/>
        </p:blipFill>
        <p:spPr>
          <a:xfrm>
            <a:off x="10036519" y="508783"/>
            <a:ext cx="1796776" cy="1787207"/>
          </a:xfrm>
        </p:spPr>
      </p:pic>
      <p:sp>
        <p:nvSpPr>
          <p:cNvPr id="29" name="Kommentar i oval 28"/>
          <p:cNvSpPr/>
          <p:nvPr/>
        </p:nvSpPr>
        <p:spPr>
          <a:xfrm>
            <a:off x="9917469" y="435646"/>
            <a:ext cx="2034876" cy="2006230"/>
          </a:xfrm>
          <a:prstGeom prst="wedgeEllipseCallout">
            <a:avLst>
              <a:gd name="adj1" fmla="val -183877"/>
              <a:gd name="adj2" fmla="val 960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3" name="textruta 2"/>
          <p:cNvSpPr txBox="1"/>
          <p:nvPr/>
        </p:nvSpPr>
        <p:spPr>
          <a:xfrm>
            <a:off x="9003069" y="126102"/>
            <a:ext cx="914400" cy="914400"/>
          </a:xfrm>
          <a:prstGeom prst="rect">
            <a:avLst/>
          </a:prstGeom>
          <a:noFill/>
        </p:spPr>
        <p:txBody>
          <a:bodyPr wrap="none" lIns="0" tIns="0" rIns="0" bIns="0" rtlCol="0">
            <a:noAutofit/>
          </a:bodyPr>
          <a:lstStyle/>
          <a:p>
            <a:pPr algn="l">
              <a:lnSpc>
                <a:spcPts val="3000"/>
              </a:lnSpc>
            </a:pPr>
            <a:r>
              <a:rPr lang="sv-SE" sz="2400" dirty="0" err="1" smtClean="0"/>
              <a:t>What</a:t>
            </a:r>
            <a:r>
              <a:rPr lang="sv-SE" sz="2400" dirty="0" smtClean="0"/>
              <a:t> </a:t>
            </a:r>
            <a:r>
              <a:rPr lang="sv-SE" sz="2400" dirty="0" err="1" smtClean="0"/>
              <a:t>tools</a:t>
            </a:r>
            <a:r>
              <a:rPr lang="sv-SE" sz="2400" dirty="0" smtClean="0"/>
              <a:t> do I </a:t>
            </a:r>
            <a:r>
              <a:rPr lang="sv-SE" sz="2400" dirty="0" err="1" smtClean="0"/>
              <a:t>have</a:t>
            </a:r>
            <a:r>
              <a:rPr lang="sv-SE" sz="2400" dirty="0" smtClean="0"/>
              <a:t>?</a:t>
            </a:r>
          </a:p>
        </p:txBody>
      </p:sp>
    </p:spTree>
    <p:extLst>
      <p:ext uri="{BB962C8B-B14F-4D97-AF65-F5344CB8AC3E}">
        <p14:creationId xmlns:p14="http://schemas.microsoft.com/office/powerpoint/2010/main" val="28280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t="12960"/>
          <a:stretch/>
        </p:blipFill>
        <p:spPr>
          <a:xfrm>
            <a:off x="840827" y="850605"/>
            <a:ext cx="10058400" cy="5712500"/>
          </a:xfrm>
          <a:prstGeom prst="rect">
            <a:avLst/>
          </a:prstGeom>
        </p:spPr>
      </p:pic>
      <p:sp>
        <p:nvSpPr>
          <p:cNvPr id="5" name="textruta 4"/>
          <p:cNvSpPr txBox="1"/>
          <p:nvPr/>
        </p:nvSpPr>
        <p:spPr>
          <a:xfrm>
            <a:off x="9541044" y="6400800"/>
            <a:ext cx="914400" cy="914400"/>
          </a:xfrm>
          <a:prstGeom prst="rect">
            <a:avLst/>
          </a:prstGeom>
          <a:noFill/>
        </p:spPr>
        <p:txBody>
          <a:bodyPr wrap="none" lIns="0" tIns="0" rIns="0" bIns="0" rtlCol="0">
            <a:noAutofit/>
          </a:bodyPr>
          <a:lstStyle/>
          <a:p>
            <a:pPr>
              <a:lnSpc>
                <a:spcPts val="3000"/>
              </a:lnSpc>
            </a:pPr>
            <a:r>
              <a:rPr lang="sv-SE" sz="1400" dirty="0" smtClean="0"/>
              <a:t>Illustration: EPFL </a:t>
            </a:r>
            <a:r>
              <a:rPr lang="sv-SE" sz="1400" dirty="0" err="1"/>
              <a:t>Open</a:t>
            </a:r>
            <a:r>
              <a:rPr lang="sv-SE" sz="1400" dirty="0"/>
              <a:t> Science </a:t>
            </a:r>
            <a:endParaRPr lang="sv-SE" dirty="0" smtClean="0"/>
          </a:p>
        </p:txBody>
      </p:sp>
      <p:sp>
        <p:nvSpPr>
          <p:cNvPr id="4" name="textruta 3"/>
          <p:cNvSpPr txBox="1"/>
          <p:nvPr/>
        </p:nvSpPr>
        <p:spPr>
          <a:xfrm>
            <a:off x="1584251" y="414670"/>
            <a:ext cx="914400" cy="914400"/>
          </a:xfrm>
          <a:prstGeom prst="rect">
            <a:avLst/>
          </a:prstGeom>
          <a:noFill/>
        </p:spPr>
        <p:txBody>
          <a:bodyPr wrap="none" lIns="0" tIns="0" rIns="0" bIns="0" rtlCol="0">
            <a:noAutofit/>
          </a:bodyPr>
          <a:lstStyle/>
          <a:p>
            <a:pPr algn="l">
              <a:lnSpc>
                <a:spcPts val="3000"/>
              </a:lnSpc>
            </a:pPr>
            <a:r>
              <a:rPr lang="sv-SE" sz="3200" dirty="0" err="1" smtClean="0"/>
              <a:t>Open</a:t>
            </a:r>
            <a:r>
              <a:rPr lang="sv-SE" sz="3200" dirty="0" smtClean="0"/>
              <a:t> Science </a:t>
            </a:r>
            <a:r>
              <a:rPr lang="sv-SE" sz="3200" dirty="0" err="1" smtClean="0"/>
              <a:t>means</a:t>
            </a:r>
            <a:r>
              <a:rPr lang="sv-SE" sz="3200" dirty="0" smtClean="0"/>
              <a:t> a practical </a:t>
            </a:r>
            <a:r>
              <a:rPr lang="sv-SE" sz="3200" i="1" dirty="0" smtClean="0"/>
              <a:t>and </a:t>
            </a:r>
            <a:r>
              <a:rPr lang="sv-SE" sz="3200" dirty="0" err="1" smtClean="0"/>
              <a:t>cultural</a:t>
            </a:r>
            <a:r>
              <a:rPr lang="sv-SE" sz="3200" dirty="0" smtClean="0"/>
              <a:t> </a:t>
            </a:r>
            <a:r>
              <a:rPr lang="sv-SE" sz="3200" dirty="0" err="1" smtClean="0"/>
              <a:t>change</a:t>
            </a:r>
            <a:endParaRPr lang="sv-SE" sz="3200" dirty="0" smtClean="0"/>
          </a:p>
        </p:txBody>
      </p:sp>
    </p:spTree>
    <p:extLst>
      <p:ext uri="{BB962C8B-B14F-4D97-AF65-F5344CB8AC3E}">
        <p14:creationId xmlns:p14="http://schemas.microsoft.com/office/powerpoint/2010/main" val="336635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27" y="0"/>
            <a:ext cx="10058400" cy="6563105"/>
          </a:xfrm>
          <a:prstGeom prst="rect">
            <a:avLst/>
          </a:prstGeom>
        </p:spPr>
      </p:pic>
      <p:sp>
        <p:nvSpPr>
          <p:cNvPr id="4" name="textruta 3"/>
          <p:cNvSpPr txBox="1"/>
          <p:nvPr/>
        </p:nvSpPr>
        <p:spPr>
          <a:xfrm>
            <a:off x="1235242" y="176464"/>
            <a:ext cx="9663985" cy="834190"/>
          </a:xfrm>
          <a:prstGeom prst="rect">
            <a:avLst/>
          </a:prstGeom>
          <a:solidFill>
            <a:schemeClr val="bg1"/>
          </a:solidFill>
        </p:spPr>
        <p:txBody>
          <a:bodyPr wrap="none" lIns="0" tIns="0" rIns="0" bIns="0" rtlCol="0" anchor="b">
            <a:noAutofit/>
          </a:bodyPr>
          <a:lstStyle/>
          <a:p>
            <a:pPr algn="l">
              <a:lnSpc>
                <a:spcPts val="3000"/>
              </a:lnSpc>
            </a:pPr>
            <a:r>
              <a:rPr lang="sv-SE" sz="4400" dirty="0" err="1" smtClean="0"/>
              <a:t>Open</a:t>
            </a:r>
            <a:r>
              <a:rPr lang="sv-SE" sz="4400" dirty="0" smtClean="0"/>
              <a:t> data</a:t>
            </a:r>
          </a:p>
        </p:txBody>
      </p:sp>
      <p:sp>
        <p:nvSpPr>
          <p:cNvPr id="5" name="5-uddig stjärna 4"/>
          <p:cNvSpPr/>
          <p:nvPr/>
        </p:nvSpPr>
        <p:spPr>
          <a:xfrm>
            <a:off x="3785937" y="1171074"/>
            <a:ext cx="497305" cy="43313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mtClean="0"/>
          </a:p>
        </p:txBody>
      </p:sp>
      <p:sp>
        <p:nvSpPr>
          <p:cNvPr id="10" name="textruta 9"/>
          <p:cNvSpPr txBox="1"/>
          <p:nvPr/>
        </p:nvSpPr>
        <p:spPr>
          <a:xfrm>
            <a:off x="9541044" y="6400800"/>
            <a:ext cx="914400" cy="914400"/>
          </a:xfrm>
          <a:prstGeom prst="rect">
            <a:avLst/>
          </a:prstGeom>
          <a:noFill/>
        </p:spPr>
        <p:txBody>
          <a:bodyPr wrap="none" lIns="0" tIns="0" rIns="0" bIns="0" rtlCol="0">
            <a:noAutofit/>
          </a:bodyPr>
          <a:lstStyle/>
          <a:p>
            <a:pPr>
              <a:lnSpc>
                <a:spcPts val="3000"/>
              </a:lnSpc>
            </a:pPr>
            <a:r>
              <a:rPr lang="sv-SE" sz="1400" dirty="0" smtClean="0"/>
              <a:t>Illustration: EPFL </a:t>
            </a:r>
            <a:r>
              <a:rPr lang="sv-SE" sz="1400" dirty="0" err="1"/>
              <a:t>Open</a:t>
            </a:r>
            <a:r>
              <a:rPr lang="sv-SE" sz="1400" dirty="0"/>
              <a:t> Science </a:t>
            </a:r>
            <a:endParaRPr lang="sv-SE" dirty="0" smtClean="0"/>
          </a:p>
        </p:txBody>
      </p:sp>
      <p:sp>
        <p:nvSpPr>
          <p:cNvPr id="11" name="textruta 10"/>
          <p:cNvSpPr txBox="1"/>
          <p:nvPr/>
        </p:nvSpPr>
        <p:spPr>
          <a:xfrm>
            <a:off x="1648326" y="3878179"/>
            <a:ext cx="914400" cy="914400"/>
          </a:xfrm>
          <a:prstGeom prst="rect">
            <a:avLst/>
          </a:prstGeom>
          <a:noFill/>
        </p:spPr>
        <p:txBody>
          <a:bodyPr wrap="none" lIns="0" tIns="0" rIns="0" bIns="0" rtlCol="0">
            <a:noAutofit/>
          </a:bodyPr>
          <a:lstStyle/>
          <a:p>
            <a:pPr algn="l">
              <a:lnSpc>
                <a:spcPts val="3000"/>
              </a:lnSpc>
            </a:pPr>
            <a:r>
              <a:rPr lang="sv-SE" sz="2400" dirty="0" smtClean="0"/>
              <a:t>    </a:t>
            </a:r>
          </a:p>
        </p:txBody>
      </p:sp>
      <p:sp>
        <p:nvSpPr>
          <p:cNvPr id="12" name="textruta 11"/>
          <p:cNvSpPr txBox="1"/>
          <p:nvPr/>
        </p:nvSpPr>
        <p:spPr>
          <a:xfrm>
            <a:off x="1042736" y="4608095"/>
            <a:ext cx="914400" cy="914400"/>
          </a:xfrm>
          <a:prstGeom prst="rect">
            <a:avLst/>
          </a:prstGeom>
          <a:noFill/>
        </p:spPr>
        <p:txBody>
          <a:bodyPr wrap="none" lIns="0" tIns="0" rIns="0" bIns="0" rtlCol="0">
            <a:noAutofit/>
          </a:bodyPr>
          <a:lstStyle/>
          <a:p>
            <a:pPr algn="l">
              <a:lnSpc>
                <a:spcPts val="3000"/>
              </a:lnSpc>
            </a:pPr>
            <a:r>
              <a:rPr lang="sv-SE" sz="2400" dirty="0" smtClean="0"/>
              <a:t>   </a:t>
            </a:r>
          </a:p>
        </p:txBody>
      </p:sp>
      <p:sp>
        <p:nvSpPr>
          <p:cNvPr id="2" name="textruta 1"/>
          <p:cNvSpPr txBox="1"/>
          <p:nvPr/>
        </p:nvSpPr>
        <p:spPr>
          <a:xfrm>
            <a:off x="3120189" y="2247194"/>
            <a:ext cx="914400" cy="914400"/>
          </a:xfrm>
          <a:prstGeom prst="rect">
            <a:avLst/>
          </a:prstGeom>
          <a:noFill/>
        </p:spPr>
        <p:txBody>
          <a:bodyPr wrap="none" lIns="0" tIns="0" rIns="0" bIns="0" rtlCol="0">
            <a:noAutofit/>
          </a:bodyPr>
          <a:lstStyle/>
          <a:p>
            <a:pPr algn="l">
              <a:lnSpc>
                <a:spcPts val="3000"/>
              </a:lnSpc>
            </a:pPr>
            <a:r>
              <a:rPr lang="sv-SE" sz="4800" b="1" dirty="0" smtClean="0">
                <a:latin typeface="Arial" panose="020B0604020202020204" pitchFamily="34" charset="0"/>
                <a:cs typeface="Arial" panose="020B0604020202020204" pitchFamily="34" charset="0"/>
              </a:rPr>
              <a:t>~</a:t>
            </a:r>
            <a:endParaRPr lang="sv-SE" sz="4800" b="1" dirty="0" smtClean="0"/>
          </a:p>
        </p:txBody>
      </p:sp>
      <p:sp>
        <p:nvSpPr>
          <p:cNvPr id="16" name="textruta 15"/>
          <p:cNvSpPr txBox="1"/>
          <p:nvPr/>
        </p:nvSpPr>
        <p:spPr>
          <a:xfrm>
            <a:off x="2462288" y="3117478"/>
            <a:ext cx="914400" cy="914400"/>
          </a:xfrm>
          <a:prstGeom prst="rect">
            <a:avLst/>
          </a:prstGeom>
          <a:noFill/>
        </p:spPr>
        <p:txBody>
          <a:bodyPr wrap="none" lIns="0" tIns="0" rIns="0" bIns="0" rtlCol="0">
            <a:noAutofit/>
          </a:bodyPr>
          <a:lstStyle/>
          <a:p>
            <a:pPr algn="l">
              <a:lnSpc>
                <a:spcPts val="3000"/>
              </a:lnSpc>
            </a:pPr>
            <a:r>
              <a:rPr lang="sv-SE" sz="4800" b="1" dirty="0" smtClean="0">
                <a:latin typeface="Arial" panose="020B0604020202020204" pitchFamily="34" charset="0"/>
                <a:cs typeface="Arial" panose="020B0604020202020204" pitchFamily="34" charset="0"/>
              </a:rPr>
              <a:t>~</a:t>
            </a:r>
            <a:endParaRPr lang="sv-SE" sz="4800" b="1" dirty="0" smtClean="0"/>
          </a:p>
        </p:txBody>
      </p:sp>
      <p:sp>
        <p:nvSpPr>
          <p:cNvPr id="17" name="textruta 16"/>
          <p:cNvSpPr txBox="1"/>
          <p:nvPr/>
        </p:nvSpPr>
        <p:spPr>
          <a:xfrm>
            <a:off x="1701845" y="3966411"/>
            <a:ext cx="914400" cy="914400"/>
          </a:xfrm>
          <a:prstGeom prst="rect">
            <a:avLst/>
          </a:prstGeom>
          <a:noFill/>
        </p:spPr>
        <p:txBody>
          <a:bodyPr wrap="none" lIns="0" tIns="0" rIns="0" bIns="0" rtlCol="0">
            <a:noAutofit/>
          </a:bodyPr>
          <a:lstStyle/>
          <a:p>
            <a:pPr algn="l">
              <a:lnSpc>
                <a:spcPts val="3000"/>
              </a:lnSpc>
            </a:pPr>
            <a:r>
              <a:rPr lang="sv-SE" sz="4800" b="1" dirty="0" smtClean="0">
                <a:latin typeface="Arial" panose="020B0604020202020204" pitchFamily="34" charset="0"/>
                <a:cs typeface="Arial" panose="020B0604020202020204" pitchFamily="34" charset="0"/>
              </a:rPr>
              <a:t>~</a:t>
            </a:r>
            <a:endParaRPr lang="sv-SE" sz="4800" b="1" dirty="0" smtClean="0"/>
          </a:p>
        </p:txBody>
      </p:sp>
      <p:sp>
        <p:nvSpPr>
          <p:cNvPr id="20" name="textruta 19"/>
          <p:cNvSpPr txBox="1"/>
          <p:nvPr/>
        </p:nvSpPr>
        <p:spPr>
          <a:xfrm>
            <a:off x="1042736" y="4792579"/>
            <a:ext cx="914400" cy="914400"/>
          </a:xfrm>
          <a:prstGeom prst="rect">
            <a:avLst/>
          </a:prstGeom>
          <a:noFill/>
        </p:spPr>
        <p:txBody>
          <a:bodyPr wrap="none" lIns="0" tIns="0" rIns="0" bIns="0" rtlCol="0">
            <a:noAutofit/>
          </a:bodyPr>
          <a:lstStyle/>
          <a:p>
            <a:pPr algn="l">
              <a:lnSpc>
                <a:spcPts val="3000"/>
              </a:lnSpc>
            </a:pPr>
            <a:r>
              <a:rPr lang="sv-SE" sz="4800" b="1" dirty="0" smtClean="0">
                <a:latin typeface="Arial" panose="020B0604020202020204" pitchFamily="34" charset="0"/>
                <a:cs typeface="Arial" panose="020B0604020202020204" pitchFamily="34" charset="0"/>
              </a:rPr>
              <a:t>~</a:t>
            </a:r>
            <a:endParaRPr lang="sv-SE" sz="4800" b="1" dirty="0" smtClean="0"/>
          </a:p>
        </p:txBody>
      </p:sp>
    </p:spTree>
    <p:extLst>
      <p:ext uri="{BB962C8B-B14F-4D97-AF65-F5344CB8AC3E}">
        <p14:creationId xmlns:p14="http://schemas.microsoft.com/office/powerpoint/2010/main" val="1405934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
          <p:cNvGraphicFramePr>
            <a:graphicFrameLocks noChangeAspect="1"/>
          </p:cNvGraphicFramePr>
          <p:nvPr>
            <p:extLst>
              <p:ext uri="{D42A27DB-BD31-4B8C-83A1-F6EECF244321}">
                <p14:modId xmlns:p14="http://schemas.microsoft.com/office/powerpoint/2010/main" val="2780425564"/>
              </p:ext>
            </p:extLst>
          </p:nvPr>
        </p:nvGraphicFramePr>
        <p:xfrm>
          <a:off x="665533" y="1368514"/>
          <a:ext cx="7907524" cy="5930643"/>
        </p:xfrm>
        <a:graphic>
          <a:graphicData uri="http://schemas.openxmlformats.org/presentationml/2006/ole">
            <mc:AlternateContent xmlns:mc="http://schemas.openxmlformats.org/markup-compatibility/2006">
              <mc:Choice xmlns:v="urn:schemas-microsoft-com:vml" Requires="v">
                <p:oleObj spid="_x0000_s15403" name="Slide" r:id="rId4" imgW="4313146" imgH="3234105" progId="PowerPoint.Slide.12">
                  <p:embed/>
                </p:oleObj>
              </mc:Choice>
              <mc:Fallback>
                <p:oleObj name="Slide" r:id="rId4" imgW="4313146" imgH="3234105" progId="PowerPoint.Slide.12">
                  <p:embed/>
                  <p:pic>
                    <p:nvPicPr>
                      <p:cNvPr id="1025" name="Object 1"/>
                      <p:cNvPicPr>
                        <a:picLocks noChangeAspect="1" noChangeArrowheads="1"/>
                      </p:cNvPicPr>
                      <p:nvPr/>
                    </p:nvPicPr>
                    <p:blipFill>
                      <a:blip r:embed="rId5"/>
                      <a:srcRect/>
                      <a:stretch>
                        <a:fillRect/>
                      </a:stretch>
                    </p:blipFill>
                    <p:spPr bwMode="auto">
                      <a:xfrm>
                        <a:off x="665533" y="1368514"/>
                        <a:ext cx="7907524" cy="5930643"/>
                      </a:xfrm>
                      <a:prstGeom prst="rect">
                        <a:avLst/>
                      </a:prstGeom>
                      <a:noFill/>
                      <a:extLst/>
                    </p:spPr>
                  </p:pic>
                </p:oleObj>
              </mc:Fallback>
            </mc:AlternateContent>
          </a:graphicData>
        </a:graphic>
      </p:graphicFrame>
      <p:sp>
        <p:nvSpPr>
          <p:cNvPr id="9" name="Title 3"/>
          <p:cNvSpPr txBox="1">
            <a:spLocks/>
          </p:cNvSpPr>
          <p:nvPr/>
        </p:nvSpPr>
        <p:spPr>
          <a:xfrm>
            <a:off x="1157527" y="133430"/>
            <a:ext cx="10781595" cy="880197"/>
          </a:xfrm>
          <a:prstGeom prst="rect">
            <a:avLst/>
          </a:prstGeom>
        </p:spPr>
        <p:txBody>
          <a:bodyPr vert="horz" lIns="0" tIns="0" rIns="0" bIns="0" rtlCol="0" anchor="b" anchorCtr="0">
            <a:noAutofit/>
          </a:bodyPr>
          <a:lst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a:lstStyle>
          <a:p>
            <a:r>
              <a:rPr lang="en-US" dirty="0" smtClean="0"/>
              <a:t>Environmental monitoring and assessment (EMA)</a:t>
            </a:r>
            <a:endParaRPr lang="sv-SE" dirty="0"/>
          </a:p>
        </p:txBody>
      </p:sp>
      <p:sp>
        <p:nvSpPr>
          <p:cNvPr id="11" name="Rectangle 10"/>
          <p:cNvSpPr/>
          <p:nvPr/>
        </p:nvSpPr>
        <p:spPr>
          <a:xfrm>
            <a:off x="212652" y="1368515"/>
            <a:ext cx="11887199" cy="461665"/>
          </a:xfrm>
          <a:prstGeom prst="rect">
            <a:avLst/>
          </a:prstGeom>
        </p:spPr>
        <p:txBody>
          <a:bodyPr wrap="square">
            <a:spAutoFit/>
          </a:bodyPr>
          <a:lstStyle/>
          <a:p>
            <a:pPr algn="ctr"/>
            <a:r>
              <a:rPr lang="en-US" sz="2400" b="1" dirty="0" smtClean="0">
                <a:solidFill>
                  <a:srgbClr val="0070C0"/>
                </a:solidFill>
              </a:rPr>
              <a:t>Delivers </a:t>
            </a:r>
            <a:r>
              <a:rPr lang="en-US" sz="2400" b="1" dirty="0">
                <a:solidFill>
                  <a:srgbClr val="0070C0"/>
                </a:solidFill>
              </a:rPr>
              <a:t>science-based decision support </a:t>
            </a:r>
            <a:r>
              <a:rPr lang="en-US" sz="2400" b="1" dirty="0" smtClean="0">
                <a:solidFill>
                  <a:srgbClr val="0070C0"/>
                </a:solidFill>
              </a:rPr>
              <a:t>to </a:t>
            </a:r>
            <a:r>
              <a:rPr lang="en-US" sz="2400" b="1" dirty="0">
                <a:solidFill>
                  <a:srgbClr val="0070C0"/>
                </a:solidFill>
              </a:rPr>
              <a:t>reach </a:t>
            </a:r>
            <a:r>
              <a:rPr lang="en-US" sz="2400" b="1" dirty="0" smtClean="0">
                <a:solidFill>
                  <a:srgbClr val="0070C0"/>
                </a:solidFill>
              </a:rPr>
              <a:t>environmental objectives </a:t>
            </a:r>
            <a:endParaRPr lang="sv-SE" sz="2400" b="1" dirty="0">
              <a:solidFill>
                <a:srgbClr val="0070C0"/>
              </a:solidFill>
            </a:endParaRPr>
          </a:p>
        </p:txBody>
      </p:sp>
      <p:pic>
        <p:nvPicPr>
          <p:cNvPr id="1028" name="Picture 4" descr="https://sdgs.un.org/themes/custom/porto/assets/goals/global-goal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0991" y="4086071"/>
            <a:ext cx="28575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7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SLU Presentation-en-2020-12-11" id="{A4002D64-A85B-B444-A6F7-D827EE36C017}" vid="{3DEF5426-EFCF-EA46-A4C0-316FFF7DEEA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SLU Presentation-en-2020-12-11</Template>
  <TotalTime>26699</TotalTime>
  <Words>381</Words>
  <Application>Microsoft Office PowerPoint</Application>
  <PresentationFormat>Bredbild</PresentationFormat>
  <Paragraphs>117</Paragraphs>
  <Slides>16</Slides>
  <Notes>15</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16</vt:i4>
      </vt:variant>
    </vt:vector>
  </HeadingPairs>
  <TitlesOfParts>
    <vt:vector size="22" baseType="lpstr">
      <vt:lpstr>Arial</vt:lpstr>
      <vt:lpstr>Arial Narrow</vt:lpstr>
      <vt:lpstr>Calibri</vt:lpstr>
      <vt:lpstr>Times New Roman</vt:lpstr>
      <vt:lpstr>SLU mallsidor</vt:lpstr>
      <vt:lpstr>Slide</vt:lpstr>
      <vt:lpstr>Addressing the implementation of  an Open Science strategy- focus open data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Challenges and questions</vt:lpstr>
      <vt:lpstr>PowerPoint-presentation</vt:lpstr>
      <vt:lpstr> Thank all of you who make this change possible  and  thank you for your attention! </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SLUpresentation-en-2019-11-15 How to use the SLU presentation (hidden slide)</dc:title>
  <dc:creator>Anna Lundhagen</dc:creator>
  <cp:lastModifiedBy> </cp:lastModifiedBy>
  <cp:revision>226</cp:revision>
  <dcterms:created xsi:type="dcterms:W3CDTF">2021-10-11T15:33:56Z</dcterms:created>
  <dcterms:modified xsi:type="dcterms:W3CDTF">2023-06-12T13:09:09Z</dcterms:modified>
</cp:coreProperties>
</file>