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61" r:id="rId2"/>
    <p:sldId id="364" r:id="rId3"/>
    <p:sldId id="483" r:id="rId4"/>
    <p:sldId id="480" r:id="rId5"/>
    <p:sldId id="456" r:id="rId6"/>
    <p:sldId id="328" r:id="rId7"/>
    <p:sldId id="471" r:id="rId8"/>
    <p:sldId id="472" r:id="rId9"/>
    <p:sldId id="473" r:id="rId10"/>
    <p:sldId id="482" r:id="rId11"/>
    <p:sldId id="477" r:id="rId12"/>
    <p:sldId id="479" r:id="rId13"/>
    <p:sldId id="32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6" autoAdjust="0"/>
    <p:restoredTop sz="72983" autoAdjust="0"/>
  </p:normalViewPr>
  <p:slideViewPr>
    <p:cSldViewPr snapToGrid="0">
      <p:cViewPr varScale="1">
        <p:scale>
          <a:sx n="49" d="100"/>
          <a:sy n="49" d="100"/>
        </p:scale>
        <p:origin x="1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8FF1C-0DC3-4DB9-8E57-AA36C357C3BE}" type="doc">
      <dgm:prSet loTypeId="urn:microsoft.com/office/officeart/2005/8/layout/radial1" loCatId="cycle" qsTypeId="urn:microsoft.com/office/officeart/2005/8/quickstyle/simple3" qsCatId="simple" csTypeId="urn:microsoft.com/office/officeart/2005/8/colors/colorful1" csCatId="colorful" phldr="1"/>
      <dgm:spPr/>
      <dgm:t>
        <a:bodyPr/>
        <a:lstStyle/>
        <a:p>
          <a:endParaRPr lang="sv-SE"/>
        </a:p>
      </dgm:t>
    </dgm:pt>
    <dgm:pt modelId="{9F459C2A-755B-4634-8E6A-DDF7DA282514}">
      <dgm:prSet phldrT="[Text]" custT="1"/>
      <dgm:spPr/>
      <dgm:t>
        <a:bodyPr/>
        <a:lstStyle/>
        <a:p>
          <a:r>
            <a:rPr lang="sv-SE" sz="2200" baseline="0" dirty="0"/>
            <a:t>Focus areas</a:t>
          </a:r>
        </a:p>
      </dgm:t>
    </dgm:pt>
    <dgm:pt modelId="{9B17BE79-D556-4CEE-8692-DA2D753D458E}" type="parTrans" cxnId="{E385A132-8724-497C-AD0F-1D15495D3980}">
      <dgm:prSet/>
      <dgm:spPr/>
      <dgm:t>
        <a:bodyPr/>
        <a:lstStyle/>
        <a:p>
          <a:endParaRPr lang="sv-SE"/>
        </a:p>
      </dgm:t>
    </dgm:pt>
    <dgm:pt modelId="{51DF9686-A38F-4A9D-8E17-384F0719B38E}" type="sibTrans" cxnId="{E385A132-8724-497C-AD0F-1D15495D3980}">
      <dgm:prSet/>
      <dgm:spPr/>
      <dgm:t>
        <a:bodyPr/>
        <a:lstStyle/>
        <a:p>
          <a:endParaRPr lang="sv-SE"/>
        </a:p>
      </dgm:t>
    </dgm:pt>
    <dgm:pt modelId="{CF641CDD-06E6-401C-908E-DECC8001F0A0}">
      <dgm:prSet phldrT="[Text]" custT="1"/>
      <dgm:spPr/>
      <dgm:t>
        <a:bodyPr/>
        <a:lstStyle/>
        <a:p>
          <a:r>
            <a:rPr lang="sv-SE" sz="1600" b="1" dirty="0" err="1"/>
            <a:t>Strategic</a:t>
          </a:r>
          <a:r>
            <a:rPr lang="sv-SE" sz="1600" b="1" dirty="0"/>
            <a:t> </a:t>
          </a:r>
          <a:r>
            <a:rPr lang="sv-SE" sz="1600" b="1" dirty="0" err="1"/>
            <a:t>directions</a:t>
          </a:r>
          <a:endParaRPr lang="sv-SE" sz="1600" b="1" dirty="0"/>
        </a:p>
      </dgm:t>
    </dgm:pt>
    <dgm:pt modelId="{E5A6E779-569A-4E52-9A31-7D3898C9D369}" type="parTrans" cxnId="{68A6E954-A510-4BE1-9901-DB76805DADDA}">
      <dgm:prSet/>
      <dgm:spPr/>
      <dgm:t>
        <a:bodyPr/>
        <a:lstStyle/>
        <a:p>
          <a:endParaRPr lang="sv-SE"/>
        </a:p>
      </dgm:t>
    </dgm:pt>
    <dgm:pt modelId="{11B7EBD9-34EA-4427-9DB8-BBD8317D872D}" type="sibTrans" cxnId="{68A6E954-A510-4BE1-9901-DB76805DADDA}">
      <dgm:prSet/>
      <dgm:spPr/>
      <dgm:t>
        <a:bodyPr/>
        <a:lstStyle/>
        <a:p>
          <a:endParaRPr lang="sv-SE"/>
        </a:p>
      </dgm:t>
    </dgm:pt>
    <dgm:pt modelId="{6D9A57A2-478C-4429-AE5F-442052157457}">
      <dgm:prSet phldrT="[Text]" custT="1"/>
      <dgm:spPr/>
      <dgm:t>
        <a:bodyPr/>
        <a:lstStyle/>
        <a:p>
          <a:r>
            <a:rPr lang="sv-SE" sz="1600" b="1" baseline="0" dirty="0" err="1"/>
            <a:t>Implemen-tation</a:t>
          </a:r>
          <a:endParaRPr lang="sv-SE" sz="1600" b="1" baseline="0" dirty="0"/>
        </a:p>
      </dgm:t>
    </dgm:pt>
    <dgm:pt modelId="{94442A45-C85A-4C7F-A38A-58CD3086DF2D}" type="parTrans" cxnId="{8ADA5DF0-21A3-4D36-8555-1094CD6445A9}">
      <dgm:prSet/>
      <dgm:spPr/>
      <dgm:t>
        <a:bodyPr/>
        <a:lstStyle/>
        <a:p>
          <a:endParaRPr lang="sv-SE"/>
        </a:p>
      </dgm:t>
    </dgm:pt>
    <dgm:pt modelId="{61747F25-D094-4523-B176-A5D4BA3BFBAA}" type="sibTrans" cxnId="{8ADA5DF0-21A3-4D36-8555-1094CD6445A9}">
      <dgm:prSet/>
      <dgm:spPr/>
      <dgm:t>
        <a:bodyPr/>
        <a:lstStyle/>
        <a:p>
          <a:endParaRPr lang="sv-SE"/>
        </a:p>
      </dgm:t>
    </dgm:pt>
    <dgm:pt modelId="{36C64549-B151-4524-8636-9D3D2A62E45C}">
      <dgm:prSet phldrT="[Text]" custT="1"/>
      <dgm:spPr/>
      <dgm:t>
        <a:bodyPr/>
        <a:lstStyle/>
        <a:p>
          <a:r>
            <a:rPr lang="sv-SE" sz="1600" b="1" i="0" baseline="0" dirty="0" err="1"/>
            <a:t>Knowledge</a:t>
          </a:r>
          <a:r>
            <a:rPr lang="sv-SE" sz="1600" b="1" i="0" baseline="0" dirty="0"/>
            <a:t> </a:t>
          </a:r>
          <a:r>
            <a:rPr lang="sv-SE" sz="1600" b="1" i="0" baseline="0" dirty="0" err="1"/>
            <a:t>building</a:t>
          </a:r>
          <a:r>
            <a:rPr lang="sv-SE" sz="1600" b="1" i="0" baseline="0" dirty="0"/>
            <a:t> and  </a:t>
          </a:r>
          <a:r>
            <a:rPr lang="sv-SE" sz="1600" b="1" i="0" baseline="0" dirty="0" err="1"/>
            <a:t>awareness</a:t>
          </a:r>
          <a:endParaRPr lang="sv-SE" sz="1600" b="1" i="0" baseline="0" dirty="0"/>
        </a:p>
      </dgm:t>
    </dgm:pt>
    <dgm:pt modelId="{D1A4F27E-6847-401C-B7A9-992B26CCFE01}" type="parTrans" cxnId="{178D1273-F6C9-4E1A-BF19-110CC9DC2A48}">
      <dgm:prSet/>
      <dgm:spPr/>
      <dgm:t>
        <a:bodyPr/>
        <a:lstStyle/>
        <a:p>
          <a:endParaRPr lang="sv-SE"/>
        </a:p>
      </dgm:t>
    </dgm:pt>
    <dgm:pt modelId="{A4E7131B-C280-4583-9A9B-E357530D1CA9}" type="sibTrans" cxnId="{178D1273-F6C9-4E1A-BF19-110CC9DC2A48}">
      <dgm:prSet/>
      <dgm:spPr/>
      <dgm:t>
        <a:bodyPr/>
        <a:lstStyle/>
        <a:p>
          <a:endParaRPr lang="sv-SE"/>
        </a:p>
      </dgm:t>
    </dgm:pt>
    <dgm:pt modelId="{E675D7A7-8BD6-49BB-B73F-078E2F3E25E3}">
      <dgm:prSet phldrT="[Text]" custT="1"/>
      <dgm:spPr/>
      <dgm:t>
        <a:bodyPr/>
        <a:lstStyle/>
        <a:p>
          <a:r>
            <a:rPr lang="sv-SE" sz="1600" b="1" i="0" baseline="0" dirty="0"/>
            <a:t>Data management</a:t>
          </a:r>
        </a:p>
      </dgm:t>
    </dgm:pt>
    <dgm:pt modelId="{73FA5C75-63A7-4238-B81D-FF9A8BC7FD8A}" type="parTrans" cxnId="{C7C73A87-E209-48B3-B46C-D75CDA58F192}">
      <dgm:prSet/>
      <dgm:spPr/>
      <dgm:t>
        <a:bodyPr/>
        <a:lstStyle/>
        <a:p>
          <a:endParaRPr lang="sv-SE"/>
        </a:p>
      </dgm:t>
    </dgm:pt>
    <dgm:pt modelId="{B1F88D99-595B-4B69-A825-B947DE9FA61C}" type="sibTrans" cxnId="{C7C73A87-E209-48B3-B46C-D75CDA58F192}">
      <dgm:prSet/>
      <dgm:spPr/>
      <dgm:t>
        <a:bodyPr/>
        <a:lstStyle/>
        <a:p>
          <a:endParaRPr lang="sv-SE"/>
        </a:p>
      </dgm:t>
    </dgm:pt>
    <dgm:pt modelId="{A5436749-A8DA-448F-8919-0539451A307B}">
      <dgm:prSet phldrT="[Text]" custT="1"/>
      <dgm:spPr/>
      <dgm:t>
        <a:bodyPr/>
        <a:lstStyle/>
        <a:p>
          <a:r>
            <a:rPr lang="sv-SE" sz="1600" b="1" i="0" baseline="0" dirty="0"/>
            <a:t>Incentives</a:t>
          </a:r>
        </a:p>
      </dgm:t>
    </dgm:pt>
    <dgm:pt modelId="{D5C3156A-3678-4385-A525-D12F491AFD8F}" type="parTrans" cxnId="{D1DB3057-1802-4C11-85CA-8286E6D93EE9}">
      <dgm:prSet/>
      <dgm:spPr/>
      <dgm:t>
        <a:bodyPr/>
        <a:lstStyle/>
        <a:p>
          <a:endParaRPr lang="sv-SE"/>
        </a:p>
      </dgm:t>
    </dgm:pt>
    <dgm:pt modelId="{DE751BD9-D864-4302-8C13-99C59FFAB623}" type="sibTrans" cxnId="{D1DB3057-1802-4C11-85CA-8286E6D93EE9}">
      <dgm:prSet/>
      <dgm:spPr/>
      <dgm:t>
        <a:bodyPr/>
        <a:lstStyle/>
        <a:p>
          <a:endParaRPr lang="sv-SE"/>
        </a:p>
      </dgm:t>
    </dgm:pt>
    <dgm:pt modelId="{66F7C4A6-4ACA-498E-BAC8-11AF8E81FD35}" type="pres">
      <dgm:prSet presAssocID="{7098FF1C-0DC3-4DB9-8E57-AA36C357C3BE}" presName="cycle" presStyleCnt="0">
        <dgm:presLayoutVars>
          <dgm:chMax val="1"/>
          <dgm:dir/>
          <dgm:animLvl val="ctr"/>
          <dgm:resizeHandles val="exact"/>
        </dgm:presLayoutVars>
      </dgm:prSet>
      <dgm:spPr/>
    </dgm:pt>
    <dgm:pt modelId="{D178EAE2-EDA5-4B77-8C44-30F043115DB3}" type="pres">
      <dgm:prSet presAssocID="{9F459C2A-755B-4634-8E6A-DDF7DA282514}" presName="centerShape" presStyleLbl="node0" presStyleIdx="0" presStyleCnt="1" custScaleX="86473" custScaleY="81388"/>
      <dgm:spPr/>
    </dgm:pt>
    <dgm:pt modelId="{BF786B0F-BDE4-4957-AF81-F752C3D5C652}" type="pres">
      <dgm:prSet presAssocID="{E5A6E779-569A-4E52-9A31-7D3898C9D369}" presName="Name9" presStyleLbl="parChTrans1D2" presStyleIdx="0" presStyleCnt="5"/>
      <dgm:spPr/>
    </dgm:pt>
    <dgm:pt modelId="{DA0A27BA-EAF3-4E64-B4B0-F8F4125A1206}" type="pres">
      <dgm:prSet presAssocID="{E5A6E779-569A-4E52-9A31-7D3898C9D369}" presName="connTx" presStyleLbl="parChTrans1D2" presStyleIdx="0" presStyleCnt="5"/>
      <dgm:spPr/>
    </dgm:pt>
    <dgm:pt modelId="{047FC411-65C0-4271-993F-941C9DACD124}" type="pres">
      <dgm:prSet presAssocID="{CF641CDD-06E6-401C-908E-DECC8001F0A0}" presName="node" presStyleLbl="node1" presStyleIdx="0" presStyleCnt="5" custScaleX="115880" custScaleY="111298" custRadScaleRad="103756">
        <dgm:presLayoutVars>
          <dgm:bulletEnabled val="1"/>
        </dgm:presLayoutVars>
      </dgm:prSet>
      <dgm:spPr/>
    </dgm:pt>
    <dgm:pt modelId="{DE8040EA-E93A-4F18-B869-0C48F4CCE730}" type="pres">
      <dgm:prSet presAssocID="{94442A45-C85A-4C7F-A38A-58CD3086DF2D}" presName="Name9" presStyleLbl="parChTrans1D2" presStyleIdx="1" presStyleCnt="5"/>
      <dgm:spPr/>
    </dgm:pt>
    <dgm:pt modelId="{30145B36-709F-457E-9AFA-CFC601E5A592}" type="pres">
      <dgm:prSet presAssocID="{94442A45-C85A-4C7F-A38A-58CD3086DF2D}" presName="connTx" presStyleLbl="parChTrans1D2" presStyleIdx="1" presStyleCnt="5"/>
      <dgm:spPr/>
    </dgm:pt>
    <dgm:pt modelId="{9067EDA6-F88A-4EB5-9423-9992DCC7FCD1}" type="pres">
      <dgm:prSet presAssocID="{6D9A57A2-478C-4429-AE5F-442052157457}" presName="node" presStyleLbl="node1" presStyleIdx="1" presStyleCnt="5" custScaleX="117720" custScaleY="115926" custRadScaleRad="97940" custRadScaleInc="11619">
        <dgm:presLayoutVars>
          <dgm:bulletEnabled val="1"/>
        </dgm:presLayoutVars>
      </dgm:prSet>
      <dgm:spPr/>
    </dgm:pt>
    <dgm:pt modelId="{279BB60E-8BBD-4A79-AB72-5F50B5CF0977}" type="pres">
      <dgm:prSet presAssocID="{D1A4F27E-6847-401C-B7A9-992B26CCFE01}" presName="Name9" presStyleLbl="parChTrans1D2" presStyleIdx="2" presStyleCnt="5"/>
      <dgm:spPr/>
    </dgm:pt>
    <dgm:pt modelId="{B8E0A32D-154E-45BC-8ED6-5BBD80F72927}" type="pres">
      <dgm:prSet presAssocID="{D1A4F27E-6847-401C-B7A9-992B26CCFE01}" presName="connTx" presStyleLbl="parChTrans1D2" presStyleIdx="2" presStyleCnt="5"/>
      <dgm:spPr/>
    </dgm:pt>
    <dgm:pt modelId="{42C27E69-B293-42C9-8629-D4E946038724}" type="pres">
      <dgm:prSet presAssocID="{36C64549-B151-4524-8636-9D3D2A62E45C}" presName="node" presStyleLbl="node1" presStyleIdx="2" presStyleCnt="5" custScaleX="122398" custScaleY="122922">
        <dgm:presLayoutVars>
          <dgm:bulletEnabled val="1"/>
        </dgm:presLayoutVars>
      </dgm:prSet>
      <dgm:spPr/>
    </dgm:pt>
    <dgm:pt modelId="{CC9DB356-5607-4FB4-881B-AF027C17B827}" type="pres">
      <dgm:prSet presAssocID="{73FA5C75-63A7-4238-B81D-FF9A8BC7FD8A}" presName="Name9" presStyleLbl="parChTrans1D2" presStyleIdx="3" presStyleCnt="5"/>
      <dgm:spPr/>
    </dgm:pt>
    <dgm:pt modelId="{27AA4E51-A1A4-456F-941C-3D9818671711}" type="pres">
      <dgm:prSet presAssocID="{73FA5C75-63A7-4238-B81D-FF9A8BC7FD8A}" presName="connTx" presStyleLbl="parChTrans1D2" presStyleIdx="3" presStyleCnt="5"/>
      <dgm:spPr/>
    </dgm:pt>
    <dgm:pt modelId="{DCD9D6D8-C6C7-4EE5-B08A-812F9BF142AD}" type="pres">
      <dgm:prSet presAssocID="{E675D7A7-8BD6-49BB-B73F-078E2F3E25E3}" presName="node" presStyleLbl="node1" presStyleIdx="3" presStyleCnt="5" custScaleX="128602" custScaleY="125711">
        <dgm:presLayoutVars>
          <dgm:bulletEnabled val="1"/>
        </dgm:presLayoutVars>
      </dgm:prSet>
      <dgm:spPr/>
    </dgm:pt>
    <dgm:pt modelId="{47F226CE-DF57-4088-AC09-E0162931E3B6}" type="pres">
      <dgm:prSet presAssocID="{D5C3156A-3678-4385-A525-D12F491AFD8F}" presName="Name9" presStyleLbl="parChTrans1D2" presStyleIdx="4" presStyleCnt="5"/>
      <dgm:spPr/>
    </dgm:pt>
    <dgm:pt modelId="{697A3C13-4A04-4CCB-A806-DBDA2160AE8D}" type="pres">
      <dgm:prSet presAssocID="{D5C3156A-3678-4385-A525-D12F491AFD8F}" presName="connTx" presStyleLbl="parChTrans1D2" presStyleIdx="4" presStyleCnt="5"/>
      <dgm:spPr/>
    </dgm:pt>
    <dgm:pt modelId="{6EAE4C05-16A3-42FF-80FB-9AF8B1517CE3}" type="pres">
      <dgm:prSet presAssocID="{A5436749-A8DA-448F-8919-0539451A307B}" presName="node" presStyleLbl="node1" presStyleIdx="4" presStyleCnt="5" custScaleX="119086" custScaleY="118426">
        <dgm:presLayoutVars>
          <dgm:bulletEnabled val="1"/>
        </dgm:presLayoutVars>
      </dgm:prSet>
      <dgm:spPr/>
    </dgm:pt>
  </dgm:ptLst>
  <dgm:cxnLst>
    <dgm:cxn modelId="{9D689E17-B425-49E9-AD04-14548A4CCA4F}" type="presOf" srcId="{6D9A57A2-478C-4429-AE5F-442052157457}" destId="{9067EDA6-F88A-4EB5-9423-9992DCC7FCD1}" srcOrd="0" destOrd="0" presId="urn:microsoft.com/office/officeart/2005/8/layout/radial1"/>
    <dgm:cxn modelId="{33B95319-94C5-48A2-B906-410552E54C26}" type="presOf" srcId="{94442A45-C85A-4C7F-A38A-58CD3086DF2D}" destId="{30145B36-709F-457E-9AFA-CFC601E5A592}" srcOrd="1" destOrd="0" presId="urn:microsoft.com/office/officeart/2005/8/layout/radial1"/>
    <dgm:cxn modelId="{674E3D2C-C667-4F70-99AD-9C79F93FDBF1}" type="presOf" srcId="{D5C3156A-3678-4385-A525-D12F491AFD8F}" destId="{47F226CE-DF57-4088-AC09-E0162931E3B6}" srcOrd="0" destOrd="0" presId="urn:microsoft.com/office/officeart/2005/8/layout/radial1"/>
    <dgm:cxn modelId="{E385A132-8724-497C-AD0F-1D15495D3980}" srcId="{7098FF1C-0DC3-4DB9-8E57-AA36C357C3BE}" destId="{9F459C2A-755B-4634-8E6A-DDF7DA282514}" srcOrd="0" destOrd="0" parTransId="{9B17BE79-D556-4CEE-8692-DA2D753D458E}" sibTransId="{51DF9686-A38F-4A9D-8E17-384F0719B38E}"/>
    <dgm:cxn modelId="{E9EAB13A-0A84-44CC-A150-09D3B8B6DB7E}" type="presOf" srcId="{D1A4F27E-6847-401C-B7A9-992B26CCFE01}" destId="{B8E0A32D-154E-45BC-8ED6-5BBD80F72927}" srcOrd="1" destOrd="0" presId="urn:microsoft.com/office/officeart/2005/8/layout/radial1"/>
    <dgm:cxn modelId="{0831B944-3C5B-47C8-9A5C-623BFA559888}" type="presOf" srcId="{E5A6E779-569A-4E52-9A31-7D3898C9D369}" destId="{BF786B0F-BDE4-4957-AF81-F752C3D5C652}" srcOrd="0" destOrd="0" presId="urn:microsoft.com/office/officeart/2005/8/layout/radial1"/>
    <dgm:cxn modelId="{410BFA48-0D9F-4BFF-8A8B-0A2980C396DF}" type="presOf" srcId="{D5C3156A-3678-4385-A525-D12F491AFD8F}" destId="{697A3C13-4A04-4CCB-A806-DBDA2160AE8D}" srcOrd="1" destOrd="0" presId="urn:microsoft.com/office/officeart/2005/8/layout/radial1"/>
    <dgm:cxn modelId="{DF21AB4A-4F9F-4D55-9D6F-FF0FAB86FEEF}" type="presOf" srcId="{E675D7A7-8BD6-49BB-B73F-078E2F3E25E3}" destId="{DCD9D6D8-C6C7-4EE5-B08A-812F9BF142AD}" srcOrd="0" destOrd="0" presId="urn:microsoft.com/office/officeart/2005/8/layout/radial1"/>
    <dgm:cxn modelId="{178D1273-F6C9-4E1A-BF19-110CC9DC2A48}" srcId="{9F459C2A-755B-4634-8E6A-DDF7DA282514}" destId="{36C64549-B151-4524-8636-9D3D2A62E45C}" srcOrd="2" destOrd="0" parTransId="{D1A4F27E-6847-401C-B7A9-992B26CCFE01}" sibTransId="{A4E7131B-C280-4583-9A9B-E357530D1CA9}"/>
    <dgm:cxn modelId="{8E7DEB53-1833-40FD-B9E6-C433BE3E7765}" type="presOf" srcId="{E5A6E779-569A-4E52-9A31-7D3898C9D369}" destId="{DA0A27BA-EAF3-4E64-B4B0-F8F4125A1206}" srcOrd="1" destOrd="0" presId="urn:microsoft.com/office/officeart/2005/8/layout/radial1"/>
    <dgm:cxn modelId="{68A6E954-A510-4BE1-9901-DB76805DADDA}" srcId="{9F459C2A-755B-4634-8E6A-DDF7DA282514}" destId="{CF641CDD-06E6-401C-908E-DECC8001F0A0}" srcOrd="0" destOrd="0" parTransId="{E5A6E779-569A-4E52-9A31-7D3898C9D369}" sibTransId="{11B7EBD9-34EA-4427-9DB8-BBD8317D872D}"/>
    <dgm:cxn modelId="{A4FD1A75-6081-403E-BADD-C9B2A887453C}" type="presOf" srcId="{36C64549-B151-4524-8636-9D3D2A62E45C}" destId="{42C27E69-B293-42C9-8629-D4E946038724}" srcOrd="0" destOrd="0" presId="urn:microsoft.com/office/officeart/2005/8/layout/radial1"/>
    <dgm:cxn modelId="{635FEB76-ABDA-4E68-BCC1-28D5B552B2E1}" type="presOf" srcId="{73FA5C75-63A7-4238-B81D-FF9A8BC7FD8A}" destId="{CC9DB356-5607-4FB4-881B-AF027C17B827}" srcOrd="0" destOrd="0" presId="urn:microsoft.com/office/officeart/2005/8/layout/radial1"/>
    <dgm:cxn modelId="{D1DB3057-1802-4C11-85CA-8286E6D93EE9}" srcId="{9F459C2A-755B-4634-8E6A-DDF7DA282514}" destId="{A5436749-A8DA-448F-8919-0539451A307B}" srcOrd="4" destOrd="0" parTransId="{D5C3156A-3678-4385-A525-D12F491AFD8F}" sibTransId="{DE751BD9-D864-4302-8C13-99C59FFAB623}"/>
    <dgm:cxn modelId="{C7C73A87-E209-48B3-B46C-D75CDA58F192}" srcId="{9F459C2A-755B-4634-8E6A-DDF7DA282514}" destId="{E675D7A7-8BD6-49BB-B73F-078E2F3E25E3}" srcOrd="3" destOrd="0" parTransId="{73FA5C75-63A7-4238-B81D-FF9A8BC7FD8A}" sibTransId="{B1F88D99-595B-4B69-A825-B947DE9FA61C}"/>
    <dgm:cxn modelId="{A666F489-9DEA-4943-96F2-A44947DB9B91}" type="presOf" srcId="{7098FF1C-0DC3-4DB9-8E57-AA36C357C3BE}" destId="{66F7C4A6-4ACA-498E-BAC8-11AF8E81FD35}" srcOrd="0" destOrd="0" presId="urn:microsoft.com/office/officeart/2005/8/layout/radial1"/>
    <dgm:cxn modelId="{CE200997-A2E3-4C11-B25E-4233B0CC8D03}" type="presOf" srcId="{A5436749-A8DA-448F-8919-0539451A307B}" destId="{6EAE4C05-16A3-42FF-80FB-9AF8B1517CE3}" srcOrd="0" destOrd="0" presId="urn:microsoft.com/office/officeart/2005/8/layout/radial1"/>
    <dgm:cxn modelId="{C4F315A0-5A53-423B-8B7C-B8F3F68EA155}" type="presOf" srcId="{73FA5C75-63A7-4238-B81D-FF9A8BC7FD8A}" destId="{27AA4E51-A1A4-456F-941C-3D9818671711}" srcOrd="1" destOrd="0" presId="urn:microsoft.com/office/officeart/2005/8/layout/radial1"/>
    <dgm:cxn modelId="{EE6E37C9-CA0A-420B-8D5B-70C839EDF5E3}" type="presOf" srcId="{CF641CDD-06E6-401C-908E-DECC8001F0A0}" destId="{047FC411-65C0-4271-993F-941C9DACD124}" srcOrd="0" destOrd="0" presId="urn:microsoft.com/office/officeart/2005/8/layout/radial1"/>
    <dgm:cxn modelId="{48A6B7DF-1C2A-4088-9546-7E13002CB5A2}" type="presOf" srcId="{D1A4F27E-6847-401C-B7A9-992B26CCFE01}" destId="{279BB60E-8BBD-4A79-AB72-5F50B5CF0977}" srcOrd="0" destOrd="0" presId="urn:microsoft.com/office/officeart/2005/8/layout/radial1"/>
    <dgm:cxn modelId="{734428E6-829B-495D-B818-B00341B332A6}" type="presOf" srcId="{94442A45-C85A-4C7F-A38A-58CD3086DF2D}" destId="{DE8040EA-E93A-4F18-B869-0C48F4CCE730}" srcOrd="0" destOrd="0" presId="urn:microsoft.com/office/officeart/2005/8/layout/radial1"/>
    <dgm:cxn modelId="{8ADA5DF0-21A3-4D36-8555-1094CD6445A9}" srcId="{9F459C2A-755B-4634-8E6A-DDF7DA282514}" destId="{6D9A57A2-478C-4429-AE5F-442052157457}" srcOrd="1" destOrd="0" parTransId="{94442A45-C85A-4C7F-A38A-58CD3086DF2D}" sibTransId="{61747F25-D094-4523-B176-A5D4BA3BFBAA}"/>
    <dgm:cxn modelId="{439878F8-9A63-44DE-B88D-5F962E665123}" type="presOf" srcId="{9F459C2A-755B-4634-8E6A-DDF7DA282514}" destId="{D178EAE2-EDA5-4B77-8C44-30F043115DB3}" srcOrd="0" destOrd="0" presId="urn:microsoft.com/office/officeart/2005/8/layout/radial1"/>
    <dgm:cxn modelId="{9B4B0138-1035-4753-909A-AB1CEFED707C}" type="presParOf" srcId="{66F7C4A6-4ACA-498E-BAC8-11AF8E81FD35}" destId="{D178EAE2-EDA5-4B77-8C44-30F043115DB3}" srcOrd="0" destOrd="0" presId="urn:microsoft.com/office/officeart/2005/8/layout/radial1"/>
    <dgm:cxn modelId="{6798BD8E-C4CA-4018-88C8-D628D029DB2D}" type="presParOf" srcId="{66F7C4A6-4ACA-498E-BAC8-11AF8E81FD35}" destId="{BF786B0F-BDE4-4957-AF81-F752C3D5C652}" srcOrd="1" destOrd="0" presId="urn:microsoft.com/office/officeart/2005/8/layout/radial1"/>
    <dgm:cxn modelId="{D9CA793C-739B-402A-B998-E126486703D6}" type="presParOf" srcId="{BF786B0F-BDE4-4957-AF81-F752C3D5C652}" destId="{DA0A27BA-EAF3-4E64-B4B0-F8F4125A1206}" srcOrd="0" destOrd="0" presId="urn:microsoft.com/office/officeart/2005/8/layout/radial1"/>
    <dgm:cxn modelId="{BA4AD299-6747-4C43-910C-BDEC27D43369}" type="presParOf" srcId="{66F7C4A6-4ACA-498E-BAC8-11AF8E81FD35}" destId="{047FC411-65C0-4271-993F-941C9DACD124}" srcOrd="2" destOrd="0" presId="urn:microsoft.com/office/officeart/2005/8/layout/radial1"/>
    <dgm:cxn modelId="{B8739DF4-1FC0-40B0-BAA5-97AE6728C21E}" type="presParOf" srcId="{66F7C4A6-4ACA-498E-BAC8-11AF8E81FD35}" destId="{DE8040EA-E93A-4F18-B869-0C48F4CCE730}" srcOrd="3" destOrd="0" presId="urn:microsoft.com/office/officeart/2005/8/layout/radial1"/>
    <dgm:cxn modelId="{4186FDD4-8659-4713-AE30-8DC8215DE632}" type="presParOf" srcId="{DE8040EA-E93A-4F18-B869-0C48F4CCE730}" destId="{30145B36-709F-457E-9AFA-CFC601E5A592}" srcOrd="0" destOrd="0" presId="urn:microsoft.com/office/officeart/2005/8/layout/radial1"/>
    <dgm:cxn modelId="{C27470BB-9EEC-4114-957F-FECC88521C7D}" type="presParOf" srcId="{66F7C4A6-4ACA-498E-BAC8-11AF8E81FD35}" destId="{9067EDA6-F88A-4EB5-9423-9992DCC7FCD1}" srcOrd="4" destOrd="0" presId="urn:microsoft.com/office/officeart/2005/8/layout/radial1"/>
    <dgm:cxn modelId="{7F937FD1-E3A5-4DCC-ACED-C1C20419755A}" type="presParOf" srcId="{66F7C4A6-4ACA-498E-BAC8-11AF8E81FD35}" destId="{279BB60E-8BBD-4A79-AB72-5F50B5CF0977}" srcOrd="5" destOrd="0" presId="urn:microsoft.com/office/officeart/2005/8/layout/radial1"/>
    <dgm:cxn modelId="{1AEFFAEF-475E-4599-8455-60402C0861E9}" type="presParOf" srcId="{279BB60E-8BBD-4A79-AB72-5F50B5CF0977}" destId="{B8E0A32D-154E-45BC-8ED6-5BBD80F72927}" srcOrd="0" destOrd="0" presId="urn:microsoft.com/office/officeart/2005/8/layout/radial1"/>
    <dgm:cxn modelId="{27122DD5-41EF-47BC-8DBD-703A98265554}" type="presParOf" srcId="{66F7C4A6-4ACA-498E-BAC8-11AF8E81FD35}" destId="{42C27E69-B293-42C9-8629-D4E946038724}" srcOrd="6" destOrd="0" presId="urn:microsoft.com/office/officeart/2005/8/layout/radial1"/>
    <dgm:cxn modelId="{7EBAE489-E797-4BAA-AAD4-F8EADE919F9E}" type="presParOf" srcId="{66F7C4A6-4ACA-498E-BAC8-11AF8E81FD35}" destId="{CC9DB356-5607-4FB4-881B-AF027C17B827}" srcOrd="7" destOrd="0" presId="urn:microsoft.com/office/officeart/2005/8/layout/radial1"/>
    <dgm:cxn modelId="{9E236018-889B-4D0C-867C-E08C7436EDBA}" type="presParOf" srcId="{CC9DB356-5607-4FB4-881B-AF027C17B827}" destId="{27AA4E51-A1A4-456F-941C-3D9818671711}" srcOrd="0" destOrd="0" presId="urn:microsoft.com/office/officeart/2005/8/layout/radial1"/>
    <dgm:cxn modelId="{E577A4ED-4AEC-4B74-AA56-9253695B98C3}" type="presParOf" srcId="{66F7C4A6-4ACA-498E-BAC8-11AF8E81FD35}" destId="{DCD9D6D8-C6C7-4EE5-B08A-812F9BF142AD}" srcOrd="8" destOrd="0" presId="urn:microsoft.com/office/officeart/2005/8/layout/radial1"/>
    <dgm:cxn modelId="{D774438B-FEC1-4BCB-9BC6-5EC4D88D5391}" type="presParOf" srcId="{66F7C4A6-4ACA-498E-BAC8-11AF8E81FD35}" destId="{47F226CE-DF57-4088-AC09-E0162931E3B6}" srcOrd="9" destOrd="0" presId="urn:microsoft.com/office/officeart/2005/8/layout/radial1"/>
    <dgm:cxn modelId="{07BFFCC4-3786-4F5B-9A15-F674660620FF}" type="presParOf" srcId="{47F226CE-DF57-4088-AC09-E0162931E3B6}" destId="{697A3C13-4A04-4CCB-A806-DBDA2160AE8D}" srcOrd="0" destOrd="0" presId="urn:microsoft.com/office/officeart/2005/8/layout/radial1"/>
    <dgm:cxn modelId="{DF4F8135-DEEE-46F8-ABC7-2961EE4CFD84}" type="presParOf" srcId="{66F7C4A6-4ACA-498E-BAC8-11AF8E81FD35}" destId="{6EAE4C05-16A3-42FF-80FB-9AF8B1517CE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8EAE2-EDA5-4B77-8C44-30F043115DB3}">
      <dsp:nvSpPr>
        <dsp:cNvPr id="0" name=""/>
        <dsp:cNvSpPr/>
      </dsp:nvSpPr>
      <dsp:spPr>
        <a:xfrm>
          <a:off x="3376538" y="2198677"/>
          <a:ext cx="1385869" cy="130437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baseline="0" dirty="0"/>
            <a:t>Focus areas</a:t>
          </a:r>
        </a:p>
      </dsp:txBody>
      <dsp:txXfrm>
        <a:off x="3579494" y="2389698"/>
        <a:ext cx="979957" cy="922332"/>
      </dsp:txXfrm>
    </dsp:sp>
    <dsp:sp modelId="{BF786B0F-BDE4-4957-AF81-F752C3D5C652}">
      <dsp:nvSpPr>
        <dsp:cNvPr id="0" name=""/>
        <dsp:cNvSpPr/>
      </dsp:nvSpPr>
      <dsp:spPr>
        <a:xfrm rot="16200000">
          <a:off x="3798059" y="1909518"/>
          <a:ext cx="542827" cy="35492"/>
        </a:xfrm>
        <a:custGeom>
          <a:avLst/>
          <a:gdLst/>
          <a:ahLst/>
          <a:cxnLst/>
          <a:rect l="0" t="0" r="0" b="0"/>
          <a:pathLst>
            <a:path>
              <a:moveTo>
                <a:pt x="0" y="17746"/>
              </a:moveTo>
              <a:lnTo>
                <a:pt x="542827"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055902" y="1913693"/>
        <a:ext cx="27141" cy="27141"/>
      </dsp:txXfrm>
    </dsp:sp>
    <dsp:sp modelId="{047FC411-65C0-4271-993F-941C9DACD124}">
      <dsp:nvSpPr>
        <dsp:cNvPr id="0" name=""/>
        <dsp:cNvSpPr/>
      </dsp:nvSpPr>
      <dsp:spPr>
        <a:xfrm>
          <a:off x="3140890" y="-127880"/>
          <a:ext cx="1857164" cy="1783730"/>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b="1" kern="1200" dirty="0" err="1"/>
            <a:t>Strategic</a:t>
          </a:r>
          <a:r>
            <a:rPr lang="sv-SE" sz="1600" b="1" kern="1200" dirty="0"/>
            <a:t> </a:t>
          </a:r>
          <a:r>
            <a:rPr lang="sv-SE" sz="1600" b="1" kern="1200" dirty="0" err="1"/>
            <a:t>directions</a:t>
          </a:r>
          <a:endParaRPr lang="sv-SE" sz="1600" b="1" kern="1200" dirty="0"/>
        </a:p>
      </dsp:txBody>
      <dsp:txXfrm>
        <a:off x="3412865" y="133341"/>
        <a:ext cx="1313214" cy="1261288"/>
      </dsp:txXfrm>
    </dsp:sp>
    <dsp:sp modelId="{DE8040EA-E93A-4F18-B869-0C48F4CCE730}">
      <dsp:nvSpPr>
        <dsp:cNvPr id="0" name=""/>
        <dsp:cNvSpPr/>
      </dsp:nvSpPr>
      <dsp:spPr>
        <a:xfrm rot="20770970">
          <a:off x="4733950" y="2619155"/>
          <a:ext cx="410998" cy="35492"/>
        </a:xfrm>
        <a:custGeom>
          <a:avLst/>
          <a:gdLst/>
          <a:ahLst/>
          <a:cxnLst/>
          <a:rect l="0" t="0" r="0" b="0"/>
          <a:pathLst>
            <a:path>
              <a:moveTo>
                <a:pt x="0" y="17746"/>
              </a:moveTo>
              <a:lnTo>
                <a:pt x="410998"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929175" y="2626626"/>
        <a:ext cx="20549" cy="20549"/>
      </dsp:txXfrm>
    </dsp:sp>
    <dsp:sp modelId="{9067EDA6-F88A-4EB5-9423-9992DCC7FCD1}">
      <dsp:nvSpPr>
        <dsp:cNvPr id="0" name=""/>
        <dsp:cNvSpPr/>
      </dsp:nvSpPr>
      <dsp:spPr>
        <a:xfrm>
          <a:off x="5110891" y="1433783"/>
          <a:ext cx="1886653" cy="1857901"/>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b="1" kern="1200" baseline="0" dirty="0" err="1"/>
            <a:t>Implemen-tation</a:t>
          </a:r>
          <a:endParaRPr lang="sv-SE" sz="1600" b="1" kern="1200" baseline="0" dirty="0"/>
        </a:p>
      </dsp:txBody>
      <dsp:txXfrm>
        <a:off x="5387185" y="1705866"/>
        <a:ext cx="1334065" cy="1313735"/>
      </dsp:txXfrm>
    </dsp:sp>
    <dsp:sp modelId="{279BB60E-8BBD-4A79-AB72-5F50B5CF0977}">
      <dsp:nvSpPr>
        <dsp:cNvPr id="0" name=""/>
        <dsp:cNvSpPr/>
      </dsp:nvSpPr>
      <dsp:spPr>
        <a:xfrm rot="3240000">
          <a:off x="4370358" y="3548599"/>
          <a:ext cx="437883" cy="35492"/>
        </a:xfrm>
        <a:custGeom>
          <a:avLst/>
          <a:gdLst/>
          <a:ahLst/>
          <a:cxnLst/>
          <a:rect l="0" t="0" r="0" b="0"/>
          <a:pathLst>
            <a:path>
              <a:moveTo>
                <a:pt x="0" y="17746"/>
              </a:moveTo>
              <a:lnTo>
                <a:pt x="437883"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578353" y="3555398"/>
        <a:ext cx="21894" cy="21894"/>
      </dsp:txXfrm>
    </dsp:sp>
    <dsp:sp modelId="{42C27E69-B293-42C9-8629-D4E946038724}">
      <dsp:nvSpPr>
        <dsp:cNvPr id="0" name=""/>
        <dsp:cNvSpPr/>
      </dsp:nvSpPr>
      <dsp:spPr>
        <a:xfrm>
          <a:off x="4315297" y="3554174"/>
          <a:ext cx="1961626" cy="1970024"/>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b="1" i="0" kern="1200" baseline="0" dirty="0" err="1"/>
            <a:t>Knowledge</a:t>
          </a:r>
          <a:r>
            <a:rPr lang="sv-SE" sz="1600" b="1" i="0" kern="1200" baseline="0" dirty="0"/>
            <a:t> </a:t>
          </a:r>
          <a:r>
            <a:rPr lang="sv-SE" sz="1600" b="1" i="0" kern="1200" baseline="0" dirty="0" err="1"/>
            <a:t>building</a:t>
          </a:r>
          <a:r>
            <a:rPr lang="sv-SE" sz="1600" b="1" i="0" kern="1200" baseline="0" dirty="0"/>
            <a:t> and  </a:t>
          </a:r>
          <a:r>
            <a:rPr lang="sv-SE" sz="1600" b="1" i="0" kern="1200" baseline="0" dirty="0" err="1"/>
            <a:t>awareness</a:t>
          </a:r>
          <a:endParaRPr lang="sv-SE" sz="1600" b="1" i="0" kern="1200" baseline="0" dirty="0"/>
        </a:p>
      </dsp:txBody>
      <dsp:txXfrm>
        <a:off x="4602570" y="3842677"/>
        <a:ext cx="1387080" cy="1393018"/>
      </dsp:txXfrm>
    </dsp:sp>
    <dsp:sp modelId="{CC9DB356-5607-4FB4-881B-AF027C17B827}">
      <dsp:nvSpPr>
        <dsp:cNvPr id="0" name=""/>
        <dsp:cNvSpPr/>
      </dsp:nvSpPr>
      <dsp:spPr>
        <a:xfrm rot="7560000">
          <a:off x="3355816" y="3535804"/>
          <a:ext cx="406251" cy="35492"/>
        </a:xfrm>
        <a:custGeom>
          <a:avLst/>
          <a:gdLst/>
          <a:ahLst/>
          <a:cxnLst/>
          <a:rect l="0" t="0" r="0" b="0"/>
          <a:pathLst>
            <a:path>
              <a:moveTo>
                <a:pt x="0" y="17746"/>
              </a:moveTo>
              <a:lnTo>
                <a:pt x="406251"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548786" y="3543393"/>
        <a:ext cx="20312" cy="20312"/>
      </dsp:txXfrm>
    </dsp:sp>
    <dsp:sp modelId="{DCD9D6D8-C6C7-4EE5-B08A-812F9BF142AD}">
      <dsp:nvSpPr>
        <dsp:cNvPr id="0" name=""/>
        <dsp:cNvSpPr/>
      </dsp:nvSpPr>
      <dsp:spPr>
        <a:xfrm>
          <a:off x="1812308" y="3531824"/>
          <a:ext cx="2061055" cy="2014722"/>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b="1" i="0" kern="1200" baseline="0" dirty="0"/>
            <a:t>Data management</a:t>
          </a:r>
        </a:p>
      </dsp:txBody>
      <dsp:txXfrm>
        <a:off x="2114143" y="3826873"/>
        <a:ext cx="1457385" cy="1424624"/>
      </dsp:txXfrm>
    </dsp:sp>
    <dsp:sp modelId="{47F226CE-DF57-4088-AC09-E0162931E3B6}">
      <dsp:nvSpPr>
        <dsp:cNvPr id="0" name=""/>
        <dsp:cNvSpPr/>
      </dsp:nvSpPr>
      <dsp:spPr>
        <a:xfrm rot="11880000">
          <a:off x="2980940" y="2551631"/>
          <a:ext cx="444405" cy="35492"/>
        </a:xfrm>
        <a:custGeom>
          <a:avLst/>
          <a:gdLst/>
          <a:ahLst/>
          <a:cxnLst/>
          <a:rect l="0" t="0" r="0" b="0"/>
          <a:pathLst>
            <a:path>
              <a:moveTo>
                <a:pt x="0" y="17746"/>
              </a:moveTo>
              <a:lnTo>
                <a:pt x="444405" y="177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192033" y="2558267"/>
        <a:ext cx="22220" cy="22220"/>
      </dsp:txXfrm>
    </dsp:sp>
    <dsp:sp modelId="{6EAE4C05-16A3-42FF-80FB-9AF8B1517CE3}">
      <dsp:nvSpPr>
        <dsp:cNvPr id="0" name=""/>
        <dsp:cNvSpPr/>
      </dsp:nvSpPr>
      <dsp:spPr>
        <a:xfrm>
          <a:off x="1130459" y="1256999"/>
          <a:ext cx="1908545" cy="1897968"/>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b="1" i="0" kern="1200" baseline="0" dirty="0"/>
            <a:t>Incentives</a:t>
          </a:r>
        </a:p>
      </dsp:txBody>
      <dsp:txXfrm>
        <a:off x="1409959" y="1534950"/>
        <a:ext cx="1349545" cy="13420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F00E-4E93-43D8-AE73-EF4CC672D99A}" type="datetimeFigureOut">
              <a:rPr lang="sv-SE" smtClean="0"/>
              <a:t>2023-06-12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689B8-D7CD-42E1-A267-5BE6DCF3BE4E}" type="slidenum">
              <a:rPr lang="sv-SE" smtClean="0"/>
              <a:t>‹#›</a:t>
            </a:fld>
            <a:endParaRPr lang="sv-SE"/>
          </a:p>
        </p:txBody>
      </p:sp>
    </p:spTree>
    <p:extLst>
      <p:ext uri="{BB962C8B-B14F-4D97-AF65-F5344CB8AC3E}">
        <p14:creationId xmlns:p14="http://schemas.microsoft.com/office/powerpoint/2010/main" val="94589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mn-lt"/>
                <a:ea typeface="+mn-ea"/>
                <a:cs typeface="+mn-cs"/>
              </a:rPr>
              <a:t>https://eosc.eu/events/we-accelerate-transition-open-science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joint session on Accelerating the Transition to Open Science: the possible pathways for impact to accelerate the transition to Open Science as the norm for scientific publishing.</a:t>
            </a:r>
            <a:endParaRPr lang="sv-SE" dirty="0"/>
          </a:p>
        </p:txBody>
      </p:sp>
      <p:sp>
        <p:nvSpPr>
          <p:cNvPr id="4" name="Platshållare för bildnummer 3"/>
          <p:cNvSpPr>
            <a:spLocks noGrp="1"/>
          </p:cNvSpPr>
          <p:nvPr>
            <p:ph type="sldNum" sz="quarter" idx="5"/>
          </p:nvPr>
        </p:nvSpPr>
        <p:spPr/>
        <p:txBody>
          <a:bodyPr/>
          <a:lstStyle/>
          <a:p>
            <a:fld id="{0BF689B8-D7CD-42E1-A267-5BE6DCF3BE4E}" type="slidenum">
              <a:rPr lang="sv-SE" smtClean="0"/>
              <a:t>1</a:t>
            </a:fld>
            <a:endParaRPr lang="sv-SE"/>
          </a:p>
        </p:txBody>
      </p:sp>
    </p:spTree>
    <p:extLst>
      <p:ext uri="{BB962C8B-B14F-4D97-AF65-F5344CB8AC3E}">
        <p14:creationId xmlns:p14="http://schemas.microsoft.com/office/powerpoint/2010/main" val="146484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Char char="•"/>
              <a:defRPr/>
            </a:pPr>
            <a:r>
              <a:rPr lang="en-US" dirty="0"/>
              <a:t>Stakeholder groups: RPOs, RFOs, RIs, researchers</a:t>
            </a:r>
          </a:p>
          <a:p>
            <a:pPr>
              <a:buFont typeface="Arial" panose="020B0604020202020204" pitchFamily="34" charset="0"/>
              <a:buNone/>
              <a:defRPr/>
            </a:pPr>
            <a:endParaRPr lang="en-US"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7328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Char char="•"/>
              <a:defRPr/>
            </a:pPr>
            <a:r>
              <a:rPr lang="en-US" dirty="0"/>
              <a:t>But more can be done</a:t>
            </a:r>
          </a:p>
          <a:p>
            <a:pPr>
              <a:buFont typeface="Arial" panose="020B0604020202020204" pitchFamily="34" charset="0"/>
              <a:buChar char="•"/>
              <a:defRPr/>
            </a:pPr>
            <a:r>
              <a:rPr lang="en-US" dirty="0"/>
              <a:t>Openly available – including metadata but not necessarily FAIR</a:t>
            </a:r>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r>
              <a:rPr lang="en-US" dirty="0"/>
              <a:t>Du </a:t>
            </a:r>
            <a:r>
              <a:rPr lang="en-US" dirty="0" err="1"/>
              <a:t>behöver</a:t>
            </a:r>
            <a:r>
              <a:rPr lang="en-US" dirty="0"/>
              <a:t> </a:t>
            </a:r>
            <a:r>
              <a:rPr lang="en-US" dirty="0" err="1"/>
              <a:t>kommentera</a:t>
            </a:r>
            <a:r>
              <a:rPr lang="en-US" dirty="0"/>
              <a:t> </a:t>
            </a:r>
            <a:r>
              <a:rPr lang="en-US" dirty="0" err="1"/>
              <a:t>att</a:t>
            </a:r>
            <a:r>
              <a:rPr lang="en-US" dirty="0"/>
              <a:t> de </a:t>
            </a:r>
            <a:r>
              <a:rPr lang="en-US" dirty="0" err="1"/>
              <a:t>som</a:t>
            </a:r>
            <a:r>
              <a:rPr lang="en-US" dirty="0"/>
              <a:t> </a:t>
            </a:r>
            <a:r>
              <a:rPr lang="en-US" dirty="0" err="1"/>
              <a:t>svarat</a:t>
            </a:r>
            <a:r>
              <a:rPr lang="en-US" dirty="0"/>
              <a:t> Kanske </a:t>
            </a:r>
            <a:r>
              <a:rPr lang="en-US" dirty="0" err="1"/>
              <a:t>inte</a:t>
            </a:r>
            <a:r>
              <a:rPr lang="en-US" dirty="0"/>
              <a:t> </a:t>
            </a:r>
            <a:r>
              <a:rPr lang="en-US" dirty="0" err="1"/>
              <a:t>är</a:t>
            </a:r>
            <a:r>
              <a:rPr lang="en-US" dirty="0"/>
              <a:t> </a:t>
            </a:r>
            <a:r>
              <a:rPr lang="en-US" dirty="0" err="1"/>
              <a:t>rätt</a:t>
            </a:r>
            <a:r>
              <a:rPr lang="en-US" dirty="0"/>
              <a:t> </a:t>
            </a:r>
            <a:r>
              <a:rPr lang="en-US" dirty="0" err="1"/>
              <a:t>urval</a:t>
            </a:r>
            <a:r>
              <a:rPr lang="en-US" dirty="0"/>
              <a:t> – </a:t>
            </a:r>
            <a:r>
              <a:rPr lang="en-US" dirty="0" err="1"/>
              <a:t>och</a:t>
            </a:r>
            <a:r>
              <a:rPr lang="en-US" dirty="0"/>
              <a:t> </a:t>
            </a:r>
            <a:r>
              <a:rPr lang="en-US" dirty="0" err="1"/>
              <a:t>känna</a:t>
            </a:r>
            <a:r>
              <a:rPr lang="en-US" dirty="0"/>
              <a:t> till </a:t>
            </a:r>
            <a:r>
              <a:rPr lang="en-US" dirty="0" err="1"/>
              <a:t>urvalet</a:t>
            </a:r>
            <a:r>
              <a:rPr lang="en-US" dirty="0"/>
              <a:t>. </a:t>
            </a:r>
            <a:r>
              <a:rPr lang="en-US" dirty="0" err="1"/>
              <a:t>Är</a:t>
            </a:r>
            <a:r>
              <a:rPr lang="en-US" dirty="0"/>
              <a:t> det </a:t>
            </a:r>
            <a:r>
              <a:rPr lang="en-US" dirty="0" err="1"/>
              <a:t>inte</a:t>
            </a:r>
            <a:r>
              <a:rPr lang="en-US" dirty="0"/>
              <a:t> </a:t>
            </a:r>
            <a:r>
              <a:rPr lang="en-US" dirty="0" err="1"/>
              <a:t>så</a:t>
            </a:r>
            <a:r>
              <a:rPr lang="en-US" dirty="0"/>
              <a:t> </a:t>
            </a:r>
            <a:r>
              <a:rPr lang="en-US" dirty="0" err="1"/>
              <a:t>att</a:t>
            </a:r>
            <a:r>
              <a:rPr lang="en-US" dirty="0"/>
              <a:t> de </a:t>
            </a:r>
            <a:r>
              <a:rPr lang="en-US" dirty="0" err="1"/>
              <a:t>som</a:t>
            </a:r>
            <a:r>
              <a:rPr lang="en-US" dirty="0"/>
              <a:t> </a:t>
            </a:r>
            <a:r>
              <a:rPr lang="en-US" dirty="0" err="1"/>
              <a:t>svarat</a:t>
            </a:r>
            <a:r>
              <a:rPr lang="en-US" dirty="0"/>
              <a:t> </a:t>
            </a:r>
            <a:r>
              <a:rPr lang="en-US" dirty="0" err="1"/>
              <a:t>är</a:t>
            </a:r>
            <a:r>
              <a:rPr lang="en-US" dirty="0"/>
              <a:t> de </a:t>
            </a:r>
            <a:r>
              <a:rPr lang="en-US" dirty="0" err="1"/>
              <a:t>som</a:t>
            </a:r>
            <a:r>
              <a:rPr lang="en-US" dirty="0"/>
              <a:t> </a:t>
            </a:r>
            <a:r>
              <a:rPr lang="en-US" dirty="0" err="1"/>
              <a:t>är</a:t>
            </a:r>
            <a:r>
              <a:rPr lang="en-US" dirty="0"/>
              <a:t> </a:t>
            </a:r>
            <a:r>
              <a:rPr lang="en-US" dirty="0" err="1"/>
              <a:t>mer</a:t>
            </a:r>
            <a:r>
              <a:rPr lang="en-US" dirty="0"/>
              <a:t> </a:t>
            </a:r>
            <a:r>
              <a:rPr lang="en-US" dirty="0" err="1"/>
              <a:t>benägna</a:t>
            </a:r>
            <a:r>
              <a:rPr lang="en-US" dirty="0"/>
              <a:t> </a:t>
            </a:r>
            <a:r>
              <a:rPr lang="en-US" dirty="0" err="1"/>
              <a:t>att</a:t>
            </a:r>
            <a:r>
              <a:rPr lang="en-US" dirty="0"/>
              <a:t> </a:t>
            </a:r>
            <a:r>
              <a:rPr lang="en-US" dirty="0" err="1"/>
              <a:t>göra</a:t>
            </a:r>
            <a:r>
              <a:rPr lang="en-US" dirty="0"/>
              <a:t> </a:t>
            </a:r>
            <a:r>
              <a:rPr lang="en-US" dirty="0" err="1"/>
              <a:t>tillgängligt</a:t>
            </a:r>
            <a:r>
              <a:rPr lang="en-US" dirty="0"/>
              <a:t>?</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453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None/>
              <a:defRPr/>
            </a:pPr>
            <a:r>
              <a:rPr lang="en-US" dirty="0" err="1"/>
              <a:t>Poängtera</a:t>
            </a:r>
            <a:r>
              <a:rPr lang="en-US" dirty="0"/>
              <a:t> </a:t>
            </a:r>
            <a:r>
              <a:rPr lang="en-US" dirty="0" err="1"/>
              <a:t>att</a:t>
            </a:r>
            <a:r>
              <a:rPr lang="en-US" dirty="0"/>
              <a:t> vi </a:t>
            </a:r>
            <a:r>
              <a:rPr lang="en-US" dirty="0" err="1"/>
              <a:t>har</a:t>
            </a:r>
            <a:r>
              <a:rPr lang="en-US" dirty="0"/>
              <a:t> </a:t>
            </a:r>
            <a:r>
              <a:rPr lang="en-US" dirty="0" err="1"/>
              <a:t>ett</a:t>
            </a:r>
            <a:r>
              <a:rPr lang="en-US" dirty="0"/>
              <a:t> </a:t>
            </a:r>
            <a:r>
              <a:rPr lang="en-US" dirty="0" err="1"/>
              <a:t>årligt</a:t>
            </a:r>
            <a:r>
              <a:rPr lang="en-US" dirty="0"/>
              <a:t> </a:t>
            </a:r>
            <a:r>
              <a:rPr lang="en-US" dirty="0" err="1"/>
              <a:t>uppdrag</a:t>
            </a:r>
            <a:r>
              <a:rPr lang="en-US" dirty="0"/>
              <a:t>, </a:t>
            </a:r>
            <a:r>
              <a:rPr lang="en-US" dirty="0" err="1"/>
              <a:t>kommer</a:t>
            </a:r>
            <a:r>
              <a:rPr lang="en-US" dirty="0"/>
              <a:t> </a:t>
            </a:r>
            <a:r>
              <a:rPr lang="en-US" dirty="0" err="1"/>
              <a:t>att</a:t>
            </a:r>
            <a:r>
              <a:rPr lang="en-US" dirty="0"/>
              <a:t> </a:t>
            </a:r>
            <a:r>
              <a:rPr lang="en-US" dirty="0" err="1"/>
              <a:t>följa</a:t>
            </a:r>
            <a:r>
              <a:rPr lang="en-US" dirty="0"/>
              <a:t> </a:t>
            </a:r>
            <a:r>
              <a:rPr lang="en-US" dirty="0" err="1"/>
              <a:t>och</a:t>
            </a:r>
            <a:r>
              <a:rPr lang="en-US" dirty="0"/>
              <a:t> </a:t>
            </a:r>
            <a:r>
              <a:rPr lang="en-US" dirty="0" err="1"/>
              <a:t>utveckla</a:t>
            </a:r>
            <a:r>
              <a:rPr lang="en-US" dirty="0"/>
              <a:t> </a:t>
            </a:r>
            <a:r>
              <a:rPr lang="en-US" dirty="0" err="1"/>
              <a:t>detta</a:t>
            </a:r>
            <a:r>
              <a:rPr lang="en-US" dirty="0"/>
              <a:t> </a:t>
            </a:r>
            <a:r>
              <a:rPr lang="en-US" dirty="0" err="1"/>
              <a:t>löpande</a:t>
            </a:r>
            <a:endParaRPr lang="en-US"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984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40545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None/>
              <a:defRPr/>
            </a:pPr>
            <a:endParaRPr lang="sv-SE" dirty="0"/>
          </a:p>
          <a:p>
            <a:pPr>
              <a:buFont typeface="Arial" panose="020B0604020202020204" pitchFamily="34" charset="0"/>
              <a:buNone/>
              <a:defRPr/>
            </a:pPr>
            <a:r>
              <a:rPr lang="sv-SE" dirty="0" err="1"/>
              <a:t>We</a:t>
            </a:r>
            <a:r>
              <a:rPr lang="sv-SE" dirty="0"/>
              <a:t> </a:t>
            </a:r>
            <a:r>
              <a:rPr lang="sv-SE" dirty="0" err="1"/>
              <a:t>are</a:t>
            </a:r>
            <a:r>
              <a:rPr lang="sv-SE" dirty="0"/>
              <a:t> </a:t>
            </a:r>
            <a:r>
              <a:rPr lang="sv-SE" dirty="0" err="1"/>
              <a:t>Sweden’s</a:t>
            </a:r>
            <a:r>
              <a:rPr lang="sv-SE" dirty="0"/>
              <a:t> </a:t>
            </a:r>
            <a:r>
              <a:rPr lang="sv-SE" dirty="0" err="1"/>
              <a:t>largest</a:t>
            </a:r>
            <a:r>
              <a:rPr lang="sv-SE" dirty="0"/>
              <a:t> </a:t>
            </a:r>
            <a:r>
              <a:rPr lang="sv-SE" dirty="0" err="1"/>
              <a:t>governmental</a:t>
            </a:r>
            <a:r>
              <a:rPr lang="sv-SE" dirty="0"/>
              <a:t> research </a:t>
            </a:r>
            <a:r>
              <a:rPr lang="sv-SE" dirty="0" err="1"/>
              <a:t>funding</a:t>
            </a:r>
            <a:r>
              <a:rPr lang="sv-SE" dirty="0"/>
              <a:t> </a:t>
            </a:r>
            <a:r>
              <a:rPr lang="sv-SE" dirty="0" err="1"/>
              <a:t>body</a:t>
            </a:r>
            <a:r>
              <a:rPr lang="sv-SE" dirty="0"/>
              <a:t>. </a:t>
            </a:r>
            <a:r>
              <a:rPr lang="sv-SE" dirty="0" err="1"/>
              <a:t>We</a:t>
            </a:r>
            <a:r>
              <a:rPr lang="sv-SE" dirty="0"/>
              <a:t> </a:t>
            </a:r>
            <a:r>
              <a:rPr lang="sv-SE" dirty="0" err="1"/>
              <a:t>also</a:t>
            </a:r>
            <a:r>
              <a:rPr lang="sv-SE" dirty="0"/>
              <a:t> </a:t>
            </a:r>
            <a:r>
              <a:rPr lang="sv-SE" dirty="0" err="1"/>
              <a:t>advice</a:t>
            </a:r>
            <a:r>
              <a:rPr lang="sv-SE" dirty="0"/>
              <a:t> the </a:t>
            </a:r>
            <a:r>
              <a:rPr lang="sv-SE" dirty="0" err="1"/>
              <a:t>Government</a:t>
            </a:r>
            <a:r>
              <a:rPr lang="sv-SE" dirty="0"/>
              <a:t> on research policy, and </a:t>
            </a:r>
            <a:r>
              <a:rPr lang="sv-SE" dirty="0" err="1"/>
              <a:t>work</a:t>
            </a:r>
            <a:r>
              <a:rPr lang="sv-SE" dirty="0"/>
              <a:t> to </a:t>
            </a:r>
            <a:r>
              <a:rPr lang="sv-SE" dirty="0" err="1"/>
              <a:t>ensure</a:t>
            </a:r>
            <a:r>
              <a:rPr lang="sv-SE" dirty="0"/>
              <a:t> </a:t>
            </a:r>
            <a:r>
              <a:rPr lang="sv-SE" dirty="0" err="1"/>
              <a:t>that</a:t>
            </a:r>
            <a:r>
              <a:rPr lang="sv-SE" dirty="0"/>
              <a:t> research </a:t>
            </a:r>
            <a:r>
              <a:rPr lang="sv-SE" dirty="0" err="1"/>
              <a:t>benefits</a:t>
            </a:r>
            <a:r>
              <a:rPr lang="sv-SE" dirty="0"/>
              <a:t> </a:t>
            </a:r>
            <a:r>
              <a:rPr lang="sv-SE" dirty="0" err="1"/>
              <a:t>society</a:t>
            </a:r>
            <a:endParaRPr lang="sv-SE" dirty="0"/>
          </a:p>
          <a:p>
            <a:pPr>
              <a:buFont typeface="Arial" panose="020B0604020202020204" pitchFamily="34" charset="0"/>
              <a:buNone/>
              <a:defRPr/>
            </a:pPr>
            <a:endParaRPr lang="sv-SE" dirty="0"/>
          </a:p>
          <a:p>
            <a:pPr>
              <a:buFont typeface="Arial" panose="020B0604020202020204" pitchFamily="34" charset="0"/>
              <a:buNone/>
              <a:defRPr/>
            </a:pPr>
            <a:endParaRPr lang="sv-SE" dirty="0"/>
          </a:p>
          <a:p>
            <a:pPr>
              <a:buFont typeface="Arial" panose="020B0604020202020204" pitchFamily="34" charset="0"/>
              <a:buNone/>
              <a:defRPr/>
            </a:pPr>
            <a:endParaRPr lang="sv-SE" dirty="0"/>
          </a:p>
          <a:p>
            <a:pPr>
              <a:buFont typeface="Arial" panose="020B0604020202020204" pitchFamily="34" charset="0"/>
              <a:buNone/>
              <a:defRPr/>
            </a:pPr>
            <a:r>
              <a:rPr lang="sv-SE" dirty="0"/>
              <a:t>Från basmallen på Navet – ha med någon bild?</a:t>
            </a:r>
          </a:p>
          <a:p>
            <a:pPr>
              <a:buFont typeface="Arial" panose="020B0604020202020204" pitchFamily="34" charset="0"/>
              <a:buNone/>
              <a:defRPr/>
            </a:pPr>
            <a:endParaRPr lang="sv-SE" dirty="0"/>
          </a:p>
          <a:p>
            <a:pPr>
              <a:buFont typeface="Arial" panose="020B0604020202020204" pitchFamily="34" charset="0"/>
              <a:buNone/>
              <a:defRPr/>
            </a:pPr>
            <a:r>
              <a:rPr lang="sv-SE" dirty="0"/>
              <a:t>Jag tycker bilden är felplacerad. Har vi ingen finare bild på VR, t ex huset eller kontoret. Annars lägg bilden på rätt ställe (centrerat, mindre?)</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588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None/>
              <a:defRPr/>
            </a:pPr>
            <a:endParaRPr lang="sv-SE" dirty="0"/>
          </a:p>
          <a:p>
            <a:pPr>
              <a:buFont typeface="Arial" panose="020B0604020202020204" pitchFamily="34" charset="0"/>
              <a:buNone/>
              <a:defRPr/>
            </a:pPr>
            <a:r>
              <a:rPr lang="sv-SE" dirty="0" err="1"/>
              <a:t>During</a:t>
            </a:r>
            <a:r>
              <a:rPr lang="sv-SE" dirty="0"/>
              <a:t> the Swedish </a:t>
            </a:r>
            <a:r>
              <a:rPr lang="sv-SE" dirty="0" err="1"/>
              <a:t>Presidency</a:t>
            </a:r>
            <a:r>
              <a:rPr lang="sv-SE" dirty="0"/>
              <a:t> for research and </a:t>
            </a:r>
            <a:r>
              <a:rPr lang="sv-SE" dirty="0" err="1"/>
              <a:t>higher</a:t>
            </a:r>
            <a:r>
              <a:rPr lang="sv-SE" dirty="0"/>
              <a:t> </a:t>
            </a:r>
            <a:r>
              <a:rPr lang="sv-SE" dirty="0" err="1"/>
              <a:t>education</a:t>
            </a:r>
            <a:r>
              <a:rPr lang="sv-SE" dirty="0"/>
              <a:t>, </a:t>
            </a:r>
            <a:r>
              <a:rPr lang="sv-SE" dirty="0" err="1"/>
              <a:t>there</a:t>
            </a:r>
            <a:r>
              <a:rPr lang="sv-SE" dirty="0"/>
              <a:t> is a focus on research data and research </a:t>
            </a:r>
            <a:r>
              <a:rPr lang="sv-SE" dirty="0" err="1"/>
              <a:t>infrastructures</a:t>
            </a:r>
            <a:r>
              <a:rPr lang="sv-SE" dirty="0"/>
              <a:t>. The </a:t>
            </a:r>
            <a:r>
              <a:rPr lang="sv-SE" dirty="0" err="1"/>
              <a:t>goal</a:t>
            </a:r>
            <a:r>
              <a:rPr lang="sv-SE" dirty="0"/>
              <a:t> is to </a:t>
            </a:r>
            <a:r>
              <a:rPr lang="sv-SE" dirty="0" err="1"/>
              <a:t>accelerate</a:t>
            </a:r>
            <a:r>
              <a:rPr lang="sv-SE" dirty="0"/>
              <a:t> the </a:t>
            </a:r>
            <a:r>
              <a:rPr lang="sv-SE" dirty="0" err="1"/>
              <a:t>transition</a:t>
            </a:r>
            <a:r>
              <a:rPr lang="sv-SE" dirty="0"/>
              <a:t> to </a:t>
            </a:r>
            <a:r>
              <a:rPr lang="sv-SE" dirty="0" err="1"/>
              <a:t>open</a:t>
            </a:r>
            <a:r>
              <a:rPr lang="sv-SE" dirty="0"/>
              <a:t> science, to </a:t>
            </a:r>
            <a:r>
              <a:rPr lang="sv-SE" dirty="0" err="1"/>
              <a:t>use</a:t>
            </a:r>
            <a:r>
              <a:rPr lang="sv-SE" dirty="0"/>
              <a:t> data from research </a:t>
            </a:r>
            <a:r>
              <a:rPr lang="sv-SE" dirty="0" err="1"/>
              <a:t>infrastructures</a:t>
            </a:r>
            <a:r>
              <a:rPr lang="sv-SE" dirty="0"/>
              <a:t> to </a:t>
            </a:r>
            <a:r>
              <a:rPr lang="sv-SE" dirty="0" err="1"/>
              <a:t>tackle</a:t>
            </a:r>
            <a:r>
              <a:rPr lang="sv-SE" dirty="0"/>
              <a:t> </a:t>
            </a:r>
            <a:r>
              <a:rPr lang="sv-SE" dirty="0" err="1"/>
              <a:t>societal</a:t>
            </a:r>
            <a:r>
              <a:rPr lang="sv-SE" dirty="0"/>
              <a:t> </a:t>
            </a:r>
            <a:r>
              <a:rPr lang="sv-SE" dirty="0" err="1"/>
              <a:t>challenges</a:t>
            </a:r>
            <a:r>
              <a:rPr lang="sv-SE" dirty="0"/>
              <a:t> – to </a:t>
            </a:r>
            <a:r>
              <a:rPr lang="sv-SE" dirty="0" err="1"/>
              <a:t>capture</a:t>
            </a:r>
            <a:r>
              <a:rPr lang="sv-SE" dirty="0"/>
              <a:t> the new </a:t>
            </a:r>
            <a:r>
              <a:rPr lang="sv-SE" dirty="0" err="1"/>
              <a:t>opportunities</a:t>
            </a:r>
            <a:r>
              <a:rPr lang="sv-SE" dirty="0"/>
              <a:t> for publishing and data </a:t>
            </a:r>
            <a:r>
              <a:rPr lang="sv-SE" dirty="0" err="1"/>
              <a:t>sharing</a:t>
            </a:r>
            <a:r>
              <a:rPr lang="sv-SE" dirty="0"/>
              <a:t> </a:t>
            </a:r>
            <a:r>
              <a:rPr lang="sv-SE" dirty="0" err="1"/>
              <a:t>that</a:t>
            </a:r>
            <a:r>
              <a:rPr lang="sv-SE" dirty="0"/>
              <a:t> the digital revolution </a:t>
            </a:r>
            <a:r>
              <a:rPr lang="sv-SE" dirty="0" err="1"/>
              <a:t>enables</a:t>
            </a:r>
            <a:r>
              <a:rPr lang="sv-SE" dirty="0"/>
              <a:t>.</a:t>
            </a:r>
          </a:p>
          <a:p>
            <a:pPr>
              <a:buFont typeface="Arial" panose="020B0604020202020204" pitchFamily="34" charset="0"/>
              <a:buNone/>
              <a:defRPr/>
            </a:pPr>
            <a:endParaRPr lang="sv-SE" dirty="0"/>
          </a:p>
          <a:p>
            <a:pPr>
              <a:buFont typeface="Arial" panose="020B0604020202020204" pitchFamily="34" charset="0"/>
              <a:buNone/>
              <a:defRPr/>
            </a:pPr>
            <a:r>
              <a:rPr lang="sv-SE" dirty="0" err="1"/>
              <a:t>Within</a:t>
            </a:r>
            <a:r>
              <a:rPr lang="sv-SE" dirty="0"/>
              <a:t> </a:t>
            </a:r>
            <a:r>
              <a:rPr lang="sv-SE" dirty="0" err="1"/>
              <a:t>this</a:t>
            </a:r>
            <a:r>
              <a:rPr lang="sv-SE" dirty="0"/>
              <a:t>, </a:t>
            </a:r>
            <a:r>
              <a:rPr lang="sv-SE" dirty="0" err="1"/>
              <a:t>there</a:t>
            </a:r>
            <a:r>
              <a:rPr lang="sv-SE" dirty="0"/>
              <a:t> has </a:t>
            </a:r>
            <a:r>
              <a:rPr lang="sv-SE" dirty="0" err="1"/>
              <a:t>been</a:t>
            </a:r>
            <a:r>
              <a:rPr lang="sv-SE" dirty="0"/>
              <a:t> </a:t>
            </a:r>
            <a:r>
              <a:rPr lang="sv-SE" dirty="0" err="1"/>
              <a:t>some</a:t>
            </a:r>
            <a:r>
              <a:rPr lang="sv-SE" dirty="0"/>
              <a:t> </a:t>
            </a:r>
            <a:r>
              <a:rPr lang="sv-SE" dirty="0" err="1"/>
              <a:t>activities</a:t>
            </a:r>
            <a:r>
              <a:rPr lang="sv-SE" dirty="0"/>
              <a:t>, </a:t>
            </a:r>
            <a:r>
              <a:rPr lang="sv-SE" dirty="0" err="1"/>
              <a:t>such</a:t>
            </a:r>
            <a:r>
              <a:rPr lang="sv-SE" dirty="0"/>
              <a:t> as the </a:t>
            </a:r>
            <a:r>
              <a:rPr lang="sv-SE" dirty="0" err="1"/>
              <a:t>Informal</a:t>
            </a:r>
            <a:r>
              <a:rPr lang="sv-SE" dirty="0"/>
              <a:t> </a:t>
            </a:r>
            <a:r>
              <a:rPr lang="sv-SE" dirty="0" err="1"/>
              <a:t>competitiveness</a:t>
            </a:r>
            <a:r>
              <a:rPr lang="sv-SE" dirty="0"/>
              <a:t> council meeting in Stockholm in </a:t>
            </a:r>
            <a:r>
              <a:rPr lang="sv-SE" dirty="0" err="1"/>
              <a:t>February</a:t>
            </a:r>
            <a:r>
              <a:rPr lang="sv-SE" dirty="0"/>
              <a:t>, Council </a:t>
            </a:r>
            <a:r>
              <a:rPr lang="sv-SE" dirty="0" err="1"/>
              <a:t>conclusions</a:t>
            </a:r>
            <a:r>
              <a:rPr lang="sv-SE" dirty="0"/>
              <a:t> on </a:t>
            </a:r>
            <a:r>
              <a:rPr lang="sv-SE" dirty="0" err="1"/>
              <a:t>high-quality</a:t>
            </a:r>
            <a:r>
              <a:rPr lang="sv-SE" dirty="0"/>
              <a:t>, transparent, </a:t>
            </a:r>
            <a:r>
              <a:rPr lang="sv-SE" dirty="0" err="1"/>
              <a:t>open</a:t>
            </a:r>
            <a:r>
              <a:rPr lang="sv-SE" dirty="0"/>
              <a:t>, </a:t>
            </a:r>
            <a:r>
              <a:rPr lang="sv-SE" dirty="0" err="1"/>
              <a:t>trustworth</a:t>
            </a:r>
            <a:r>
              <a:rPr lang="sv-SE" dirty="0"/>
              <a:t> and </a:t>
            </a:r>
            <a:r>
              <a:rPr lang="sv-SE" dirty="0" err="1"/>
              <a:t>equitable</a:t>
            </a:r>
            <a:r>
              <a:rPr lang="sv-SE" dirty="0"/>
              <a:t> </a:t>
            </a:r>
            <a:r>
              <a:rPr lang="sv-SE" dirty="0" err="1"/>
              <a:t>scholarly</a:t>
            </a:r>
            <a:r>
              <a:rPr lang="sv-SE" dirty="0"/>
              <a:t> publishing from the 23rd May, and an </a:t>
            </a:r>
            <a:r>
              <a:rPr lang="sv-SE" dirty="0" err="1"/>
              <a:t>upcoming</a:t>
            </a:r>
            <a:r>
              <a:rPr lang="sv-SE" dirty="0"/>
              <a:t> </a:t>
            </a:r>
            <a:r>
              <a:rPr lang="sv-SE" dirty="0" err="1"/>
              <a:t>conference</a:t>
            </a:r>
            <a:r>
              <a:rPr lang="sv-SE" dirty="0"/>
              <a:t> </a:t>
            </a:r>
            <a:r>
              <a:rPr lang="sv-SE" dirty="0" err="1"/>
              <a:t>entitled</a:t>
            </a:r>
            <a:r>
              <a:rPr lang="sv-SE" dirty="0"/>
              <a:t> The potential </a:t>
            </a:r>
            <a:r>
              <a:rPr lang="sv-SE" dirty="0" err="1"/>
              <a:t>of</a:t>
            </a:r>
            <a:r>
              <a:rPr lang="sv-SE" dirty="0"/>
              <a:t> research data – </a:t>
            </a:r>
            <a:r>
              <a:rPr lang="sv-SE" dirty="0" err="1"/>
              <a:t>how</a:t>
            </a:r>
            <a:r>
              <a:rPr lang="sv-SE" dirty="0"/>
              <a:t>  research </a:t>
            </a:r>
            <a:r>
              <a:rPr lang="sv-SE" dirty="0" err="1"/>
              <a:t>infrastructures</a:t>
            </a:r>
            <a:r>
              <a:rPr lang="sv-SE" dirty="0"/>
              <a:t> </a:t>
            </a:r>
            <a:r>
              <a:rPr lang="sv-SE" dirty="0" err="1"/>
              <a:t>provide</a:t>
            </a:r>
            <a:r>
              <a:rPr lang="sv-SE" dirty="0"/>
              <a:t> new </a:t>
            </a:r>
            <a:r>
              <a:rPr lang="sv-SE" dirty="0" err="1"/>
              <a:t>opportunities</a:t>
            </a:r>
            <a:r>
              <a:rPr lang="sv-SE" dirty="0"/>
              <a:t> and </a:t>
            </a:r>
            <a:r>
              <a:rPr lang="sv-SE" dirty="0" err="1"/>
              <a:t>benefits</a:t>
            </a:r>
            <a:r>
              <a:rPr lang="sv-SE" dirty="0"/>
              <a:t> for </a:t>
            </a:r>
            <a:r>
              <a:rPr lang="sv-SE" dirty="0" err="1"/>
              <a:t>society</a:t>
            </a:r>
            <a:r>
              <a:rPr lang="sv-SE" dirty="0"/>
              <a:t>, in Lund </a:t>
            </a:r>
            <a:r>
              <a:rPr lang="sv-SE" dirty="0" err="1"/>
              <a:t>next</a:t>
            </a:r>
            <a:r>
              <a:rPr lang="sv-SE" dirty="0"/>
              <a:t> </a:t>
            </a:r>
            <a:r>
              <a:rPr lang="sv-SE" dirty="0" err="1"/>
              <a:t>week</a:t>
            </a:r>
            <a:r>
              <a:rPr lang="sv-SE" dirty="0"/>
              <a:t> – </a:t>
            </a:r>
            <a:r>
              <a:rPr lang="sv-SE" dirty="0" err="1"/>
              <a:t>where</a:t>
            </a:r>
            <a:r>
              <a:rPr lang="sv-SE" dirty="0"/>
              <a:t> a </a:t>
            </a:r>
            <a:r>
              <a:rPr lang="sv-SE" dirty="0" err="1"/>
              <a:t>Declaration</a:t>
            </a:r>
            <a:r>
              <a:rPr lang="sv-SE" dirty="0"/>
              <a:t> is </a:t>
            </a:r>
            <a:r>
              <a:rPr lang="sv-SE" dirty="0" err="1"/>
              <a:t>planned</a:t>
            </a:r>
            <a:r>
              <a:rPr lang="sv-SE" dirty="0"/>
              <a:t>.</a:t>
            </a:r>
          </a:p>
          <a:p>
            <a:pPr>
              <a:buFont typeface="Arial" panose="020B0604020202020204" pitchFamily="34" charset="0"/>
              <a:buNone/>
              <a:defRPr/>
            </a:pPr>
            <a:endParaRPr lang="sv-SE" dirty="0"/>
          </a:p>
          <a:p>
            <a:pPr>
              <a:buFont typeface="Arial" panose="020B0604020202020204" pitchFamily="34" charset="0"/>
              <a:buNone/>
              <a:defRPr/>
            </a:pPr>
            <a:endParaRPr lang="sv-SE" dirty="0"/>
          </a:p>
          <a:p>
            <a:pPr>
              <a:buFont typeface="Arial" panose="020B0604020202020204" pitchFamily="34" charset="0"/>
              <a:buNone/>
              <a:defRPr/>
            </a:pPr>
            <a:endParaRPr lang="sv-SE" dirty="0"/>
          </a:p>
          <a:p>
            <a:pPr>
              <a:buFont typeface="Arial" panose="020B0604020202020204" pitchFamily="34" charset="0"/>
              <a:buNone/>
              <a:defRPr/>
            </a:pPr>
            <a:endParaRPr lang="sv-SE"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402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None/>
              <a:defRPr/>
            </a:pPr>
            <a:r>
              <a:rPr lang="en-US" dirty="0"/>
              <a:t>In the area of open access to research data and </a:t>
            </a:r>
            <a:r>
              <a:rPr lang="en-US" dirty="0" err="1"/>
              <a:t>Eosc</a:t>
            </a:r>
            <a:r>
              <a:rPr lang="en-US" dirty="0"/>
              <a:t> – we are commissioned by the Swedish government to coordinate, follow-up and promote collaboration on the national work on open access to research date, as well as to coordinate and promote the Swedish engagement in EOSC. The SRC is the Swedish mandated organization in the EOSC Association, and we support the governmental representation as an expert state agency in the EOSC Steering Board.</a:t>
            </a:r>
          </a:p>
          <a:p>
            <a:pPr>
              <a:buFont typeface="Arial" panose="020B0604020202020204" pitchFamily="34" charset="0"/>
              <a:buNone/>
              <a:defRPr/>
            </a:pPr>
            <a:r>
              <a:rPr lang="en-US" dirty="0"/>
              <a:t>There are other commissions to other state agencies in Sweden – the National Library has the equivalent assignment on open access to scientific publications, and an assignment to develop national guidelines on open science, where the SRC advices. Universities and higher education institutes have the assignment to continue to develop the work on open science.</a:t>
            </a:r>
          </a:p>
          <a:p>
            <a:pPr>
              <a:buFont typeface="Arial" panose="020B0604020202020204" pitchFamily="34" charset="0"/>
              <a:buChar char="•"/>
              <a:defRPr/>
            </a:pPr>
            <a:endParaRPr lang="en-US" dirty="0"/>
          </a:p>
          <a:p>
            <a:pPr>
              <a:buFont typeface="Arial" panose="020B0604020202020204" pitchFamily="34" charset="0"/>
              <a:buChar char="•"/>
              <a:defRPr/>
            </a:pPr>
            <a:r>
              <a:rPr lang="en-US" dirty="0"/>
              <a:t>Open access to research data</a:t>
            </a:r>
          </a:p>
          <a:p>
            <a:pPr>
              <a:buFont typeface="Arial" panose="020B0604020202020204" pitchFamily="34" charset="0"/>
              <a:buChar char="•"/>
              <a:defRPr/>
            </a:pPr>
            <a:r>
              <a:rPr lang="en-US" dirty="0"/>
              <a:t>The National Library has the equivalent assignment on open access to scientific publications </a:t>
            </a:r>
          </a:p>
          <a:p>
            <a:pPr lvl="1">
              <a:buFont typeface="Arial" panose="020B0604020202020204" pitchFamily="34" charset="0"/>
              <a:buChar char="•"/>
              <a:defRPr/>
            </a:pPr>
            <a:r>
              <a:rPr lang="en-US" dirty="0"/>
              <a:t> assignment to develop national guidelines on open science. </a:t>
            </a:r>
          </a:p>
          <a:p>
            <a:pPr>
              <a:buFont typeface="Arial" panose="020B0604020202020204" pitchFamily="34" charset="0"/>
              <a:buChar char="•"/>
              <a:defRPr/>
            </a:pPr>
            <a:r>
              <a:rPr lang="en-US" dirty="0"/>
              <a:t>Universities and Higher Education institutions have the assignment to continue to develop the work on open science. </a:t>
            </a:r>
          </a:p>
          <a:p>
            <a:pPr>
              <a:buFont typeface="Arial" panose="020B0604020202020204" pitchFamily="34" charset="0"/>
              <a:buChar char="•"/>
              <a:defRPr/>
            </a:pPr>
            <a:endParaRPr lang="en-US" dirty="0"/>
          </a:p>
          <a:p>
            <a:pPr>
              <a:buFont typeface="Arial" panose="020B0604020202020204" pitchFamily="34" charset="0"/>
              <a:buNone/>
              <a:defRPr/>
            </a:pPr>
            <a:endParaRPr lang="en-US"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6563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err="1"/>
              <a:t>Why</a:t>
            </a:r>
            <a:r>
              <a:rPr lang="sv-SE" sz="1200" dirty="0"/>
              <a:t> </a:t>
            </a:r>
            <a:r>
              <a:rPr lang="sv-SE" sz="1200" dirty="0" err="1"/>
              <a:t>then</a:t>
            </a:r>
            <a:r>
              <a:rPr lang="sv-SE" sz="1200" dirty="0"/>
              <a:t> is participation in EOSC </a:t>
            </a:r>
            <a:r>
              <a:rPr lang="sv-SE" sz="1200" dirty="0" err="1"/>
              <a:t>important</a:t>
            </a:r>
            <a:r>
              <a:rPr lang="sv-SE" sz="1200" dirty="0"/>
              <a:t>? From </a:t>
            </a:r>
            <a:r>
              <a:rPr lang="sv-SE" sz="1200" dirty="0" err="1"/>
              <a:t>our</a:t>
            </a:r>
            <a:r>
              <a:rPr lang="sv-SE" sz="1200" dirty="0"/>
              <a:t> </a:t>
            </a:r>
            <a:r>
              <a:rPr lang="sv-SE" sz="1200" dirty="0" err="1"/>
              <a:t>perspective</a:t>
            </a:r>
            <a:r>
              <a:rPr lang="sv-SE" sz="1200" dirty="0"/>
              <a:t>, it is an </a:t>
            </a:r>
            <a:r>
              <a:rPr lang="sv-SE" sz="1200" dirty="0" err="1"/>
              <a:t>important</a:t>
            </a:r>
            <a:r>
              <a:rPr lang="sv-SE" sz="1200" dirty="0"/>
              <a:t> part </a:t>
            </a:r>
            <a:r>
              <a:rPr lang="sv-SE" sz="1200" dirty="0" err="1"/>
              <a:t>of</a:t>
            </a:r>
            <a:r>
              <a:rPr lang="sv-SE" sz="1200" dirty="0"/>
              <a:t> the national </a:t>
            </a:r>
            <a:r>
              <a:rPr lang="sv-SE" sz="1200" dirty="0" err="1"/>
              <a:t>work</a:t>
            </a:r>
            <a:r>
              <a:rPr lang="sv-SE" sz="1200" dirty="0"/>
              <a:t> on </a:t>
            </a:r>
            <a:r>
              <a:rPr lang="sv-SE" sz="1200" dirty="0" err="1"/>
              <a:t>open</a:t>
            </a:r>
            <a:r>
              <a:rPr lang="sv-SE" sz="1200" dirty="0"/>
              <a:t> access to research data, </a:t>
            </a:r>
            <a:r>
              <a:rPr lang="sv-SE" sz="1200" dirty="0" err="1"/>
              <a:t>aligning</a:t>
            </a:r>
            <a:r>
              <a:rPr lang="sv-SE" sz="1200" dirty="0"/>
              <a:t> </a:t>
            </a:r>
            <a:r>
              <a:rPr lang="sv-SE" sz="1200" dirty="0" err="1"/>
              <a:t>these</a:t>
            </a:r>
            <a:r>
              <a:rPr lang="sv-SE" sz="1200" dirty="0"/>
              <a:t> – and the </a:t>
            </a:r>
            <a:r>
              <a:rPr lang="sv-SE" sz="1200" dirty="0" err="1"/>
              <a:t>other</a:t>
            </a:r>
            <a:r>
              <a:rPr lang="sv-SE" sz="1200" dirty="0"/>
              <a:t> </a:t>
            </a:r>
            <a:r>
              <a:rPr lang="sv-SE" sz="1200" dirty="0" err="1"/>
              <a:t>way</a:t>
            </a:r>
            <a:r>
              <a:rPr lang="sv-SE" sz="1200" dirty="0"/>
              <a:t> </a:t>
            </a:r>
            <a:r>
              <a:rPr lang="sv-SE" sz="1200" dirty="0" err="1"/>
              <a:t>around</a:t>
            </a:r>
            <a:r>
              <a:rPr lang="sv-SE" sz="1200" dirty="0"/>
              <a:t> – EOSC </a:t>
            </a:r>
            <a:r>
              <a:rPr lang="sv-SE" sz="1200" dirty="0" err="1"/>
              <a:t>can</a:t>
            </a:r>
            <a:r>
              <a:rPr lang="sv-SE" sz="1200" dirty="0"/>
              <a:t> </a:t>
            </a:r>
            <a:r>
              <a:rPr lang="sv-SE" sz="1200" dirty="0" err="1"/>
              <a:t>help</a:t>
            </a:r>
            <a:r>
              <a:rPr lang="sv-SE" sz="1200" dirty="0"/>
              <a:t> </a:t>
            </a:r>
            <a:r>
              <a:rPr lang="sv-SE" sz="1200" dirty="0" err="1"/>
              <a:t>moving</a:t>
            </a:r>
            <a:r>
              <a:rPr lang="sv-SE" sz="1200" dirty="0"/>
              <a:t> the national </a:t>
            </a:r>
            <a:r>
              <a:rPr lang="sv-SE" sz="1200" dirty="0" err="1"/>
              <a:t>development</a:t>
            </a:r>
            <a:r>
              <a:rPr lang="sv-SE" sz="1200" dirty="0"/>
              <a:t> forward. It is </a:t>
            </a:r>
            <a:r>
              <a:rPr lang="sv-SE" sz="1200" dirty="0" err="1"/>
              <a:t>also</a:t>
            </a:r>
            <a:r>
              <a:rPr lang="sv-SE" sz="1200" dirty="0"/>
              <a:t> part </a:t>
            </a:r>
            <a:r>
              <a:rPr lang="sv-SE" sz="1200" dirty="0" err="1"/>
              <a:t>of</a:t>
            </a:r>
            <a:r>
              <a:rPr lang="sv-SE" sz="1200" dirty="0"/>
              <a:t> the national </a:t>
            </a:r>
            <a:r>
              <a:rPr lang="sv-SE" sz="1200" dirty="0" err="1"/>
              <a:t>strategy</a:t>
            </a:r>
            <a:r>
              <a:rPr lang="sv-SE" sz="1200" dirty="0"/>
              <a:t> for participation in </a:t>
            </a:r>
            <a:r>
              <a:rPr lang="sv-SE" sz="1200" dirty="0" err="1"/>
              <a:t>Horizon</a:t>
            </a:r>
            <a:r>
              <a:rPr lang="sv-SE" sz="1200" dirty="0"/>
              <a:t> Europé, and an </a:t>
            </a:r>
            <a:r>
              <a:rPr lang="sv-SE" sz="1200" dirty="0" err="1"/>
              <a:t>opportunity</a:t>
            </a:r>
            <a:r>
              <a:rPr lang="sv-SE" sz="1200" dirty="0"/>
              <a:t> for the Swedish research </a:t>
            </a:r>
            <a:r>
              <a:rPr lang="sv-SE" sz="1200" dirty="0" err="1"/>
              <a:t>community</a:t>
            </a:r>
            <a:r>
              <a:rPr lang="sv-SE" sz="1200" dirty="0"/>
              <a:t> to </a:t>
            </a:r>
            <a:r>
              <a:rPr lang="sv-SE" sz="1200" dirty="0" err="1"/>
              <a:t>contribute</a:t>
            </a:r>
            <a:r>
              <a:rPr lang="sv-SE" sz="1200" dirty="0"/>
              <a:t> to the vision </a:t>
            </a:r>
            <a:r>
              <a:rPr lang="sv-SE" sz="1200" dirty="0" err="1"/>
              <a:t>of</a:t>
            </a:r>
            <a:r>
              <a:rPr lang="sv-SE" sz="1200" dirty="0"/>
              <a:t> an </a:t>
            </a:r>
            <a:r>
              <a:rPr lang="sv-SE" sz="1200" dirty="0" err="1"/>
              <a:t>open</a:t>
            </a:r>
            <a:r>
              <a:rPr lang="sv-SE" sz="1200" dirty="0"/>
              <a:t> science system.</a:t>
            </a:r>
          </a:p>
          <a:p>
            <a:endParaRPr lang="sv-SE" sz="1200" dirty="0"/>
          </a:p>
          <a:p>
            <a:endParaRPr lang="sv-SE" sz="1200" dirty="0"/>
          </a:p>
        </p:txBody>
      </p:sp>
      <p:sp>
        <p:nvSpPr>
          <p:cNvPr id="4" name="Platshållare för bildnummer 3"/>
          <p:cNvSpPr>
            <a:spLocks noGrp="1"/>
          </p:cNvSpPr>
          <p:nvPr>
            <p:ph type="sldNum" sz="quarter" idx="5"/>
          </p:nvPr>
        </p:nvSpPr>
        <p:spPr/>
        <p:txBody>
          <a:bodyPr/>
          <a:lstStyle/>
          <a:p>
            <a:fld id="{0BF689B8-D7CD-42E1-A267-5BE6DCF3BE4E}" type="slidenum">
              <a:rPr lang="sv-SE" smtClean="0"/>
              <a:t>5</a:t>
            </a:fld>
            <a:endParaRPr lang="sv-SE"/>
          </a:p>
        </p:txBody>
      </p:sp>
    </p:spTree>
    <p:extLst>
      <p:ext uri="{BB962C8B-B14F-4D97-AF65-F5344CB8AC3E}">
        <p14:creationId xmlns:p14="http://schemas.microsoft.com/office/powerpoint/2010/main" val="331810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dirty="0"/>
          </a:p>
        </p:txBody>
      </p:sp>
      <p:sp>
        <p:nvSpPr>
          <p:cNvPr id="4" name="Platshållare för bildnummer 3"/>
          <p:cNvSpPr>
            <a:spLocks noGrp="1"/>
          </p:cNvSpPr>
          <p:nvPr>
            <p:ph type="sldNum" sz="quarter" idx="5"/>
          </p:nvPr>
        </p:nvSpPr>
        <p:spPr/>
        <p:txBody>
          <a:bodyPr/>
          <a:lstStyle/>
          <a:p>
            <a:fld id="{0BF689B8-D7CD-42E1-A267-5BE6DCF3BE4E}" type="slidenum">
              <a:rPr lang="sv-SE" smtClean="0"/>
              <a:t>6</a:t>
            </a:fld>
            <a:endParaRPr lang="sv-SE"/>
          </a:p>
        </p:txBody>
      </p:sp>
    </p:spTree>
    <p:extLst>
      <p:ext uri="{BB962C8B-B14F-4D97-AF65-F5344CB8AC3E}">
        <p14:creationId xmlns:p14="http://schemas.microsoft.com/office/powerpoint/2010/main" val="101693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Seminarier, vägledande material mm</a:t>
            </a:r>
          </a:p>
          <a:p>
            <a:pPr marL="0" indent="0">
              <a:buNone/>
            </a:pPr>
            <a:r>
              <a:rPr lang="sv-SE" sz="1200" dirty="0"/>
              <a:t>CoARA – and </a:t>
            </a:r>
            <a:r>
              <a:rPr lang="sv-SE" sz="1200" dirty="0" err="1"/>
              <a:t>internal</a:t>
            </a:r>
            <a:r>
              <a:rPr lang="sv-SE" sz="1200" dirty="0"/>
              <a:t> </a:t>
            </a:r>
            <a:r>
              <a:rPr lang="sv-SE" sz="1200" dirty="0" err="1"/>
              <a:t>work</a:t>
            </a:r>
            <a:endParaRPr lang="sv-SE" sz="1200" dirty="0"/>
          </a:p>
          <a:p>
            <a:pPr marL="0" indent="0">
              <a:buNone/>
            </a:pPr>
            <a:endParaRPr lang="sv-SE" sz="1200" dirty="0"/>
          </a:p>
        </p:txBody>
      </p:sp>
      <p:sp>
        <p:nvSpPr>
          <p:cNvPr id="4" name="Platshållare för bildnummer 3"/>
          <p:cNvSpPr>
            <a:spLocks noGrp="1"/>
          </p:cNvSpPr>
          <p:nvPr>
            <p:ph type="sldNum" sz="quarter" idx="5"/>
          </p:nvPr>
        </p:nvSpPr>
        <p:spPr/>
        <p:txBody>
          <a:bodyPr/>
          <a:lstStyle/>
          <a:p>
            <a:fld id="{0BF689B8-D7CD-42E1-A267-5BE6DCF3BE4E}" type="slidenum">
              <a:rPr lang="sv-SE" smtClean="0"/>
              <a:t>7</a:t>
            </a:fld>
            <a:endParaRPr lang="sv-SE"/>
          </a:p>
        </p:txBody>
      </p:sp>
    </p:spTree>
    <p:extLst>
      <p:ext uri="{BB962C8B-B14F-4D97-AF65-F5344CB8AC3E}">
        <p14:creationId xmlns:p14="http://schemas.microsoft.com/office/powerpoint/2010/main" val="87345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Sunets DHP tjänst!</a:t>
            </a:r>
          </a:p>
        </p:txBody>
      </p:sp>
      <p:sp>
        <p:nvSpPr>
          <p:cNvPr id="4" name="Platshållare för bildnummer 3"/>
          <p:cNvSpPr>
            <a:spLocks noGrp="1"/>
          </p:cNvSpPr>
          <p:nvPr>
            <p:ph type="sldNum" sz="quarter" idx="5"/>
          </p:nvPr>
        </p:nvSpPr>
        <p:spPr/>
        <p:txBody>
          <a:bodyPr/>
          <a:lstStyle/>
          <a:p>
            <a:fld id="{0BF689B8-D7CD-42E1-A267-5BE6DCF3BE4E}" type="slidenum">
              <a:rPr lang="sv-SE" smtClean="0"/>
              <a:t>8</a:t>
            </a:fld>
            <a:endParaRPr lang="sv-SE"/>
          </a:p>
        </p:txBody>
      </p:sp>
    </p:spTree>
    <p:extLst>
      <p:ext uri="{BB962C8B-B14F-4D97-AF65-F5344CB8AC3E}">
        <p14:creationId xmlns:p14="http://schemas.microsoft.com/office/powerpoint/2010/main" val="34307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Kommentar från MN: Här kan man tex nämna SND och NAISS, </a:t>
            </a:r>
            <a:r>
              <a:rPr lang="sv-SE" sz="1200" dirty="0" err="1"/>
              <a:t>ev</a:t>
            </a:r>
            <a:r>
              <a:rPr lang="sv-SE" sz="1200" dirty="0"/>
              <a:t> också nämna just e-infrastrukturer specifikt</a:t>
            </a:r>
          </a:p>
          <a:p>
            <a:pPr marL="0" indent="0">
              <a:buNone/>
            </a:pPr>
            <a:endParaRPr lang="sv-SE" sz="1200" dirty="0"/>
          </a:p>
          <a:p>
            <a:pPr marL="0" indent="0">
              <a:buNone/>
            </a:pPr>
            <a:r>
              <a:rPr lang="sv-SE" sz="1200" dirty="0"/>
              <a:t>Ställer vi inte krav på RI i våra särskilda villkor?</a:t>
            </a:r>
          </a:p>
          <a:p>
            <a:pPr marL="0" indent="0">
              <a:buNone/>
            </a:pPr>
            <a:endParaRPr lang="sv-SE" sz="1200" dirty="0"/>
          </a:p>
          <a:p>
            <a:pPr marL="0" indent="0">
              <a:buNone/>
            </a:pPr>
            <a:r>
              <a:rPr lang="sv-SE" sz="1200" dirty="0"/>
              <a:t>Här finns väl också exempel från Sunet inom det de gör, t ex inom EOSC </a:t>
            </a:r>
            <a:r>
              <a:rPr lang="sv-SE" sz="1200" dirty="0" err="1"/>
              <a:t>future</a:t>
            </a:r>
            <a:r>
              <a:rPr lang="sv-SE" sz="1200" dirty="0"/>
              <a:t> osv (borde vi förresten samla på oss)</a:t>
            </a:r>
          </a:p>
        </p:txBody>
      </p:sp>
      <p:sp>
        <p:nvSpPr>
          <p:cNvPr id="4" name="Platshållare för bildnummer 3"/>
          <p:cNvSpPr>
            <a:spLocks noGrp="1"/>
          </p:cNvSpPr>
          <p:nvPr>
            <p:ph type="sldNum" sz="quarter" idx="5"/>
          </p:nvPr>
        </p:nvSpPr>
        <p:spPr/>
        <p:txBody>
          <a:bodyPr/>
          <a:lstStyle/>
          <a:p>
            <a:fld id="{0BF689B8-D7CD-42E1-A267-5BE6DCF3BE4E}" type="slidenum">
              <a:rPr lang="sv-SE" smtClean="0"/>
              <a:t>9</a:t>
            </a:fld>
            <a:endParaRPr lang="sv-SE"/>
          </a:p>
        </p:txBody>
      </p:sp>
    </p:spTree>
    <p:extLst>
      <p:ext uri="{BB962C8B-B14F-4D97-AF65-F5344CB8AC3E}">
        <p14:creationId xmlns:p14="http://schemas.microsoft.com/office/powerpoint/2010/main" val="60458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stor rubrik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3C9E4E76-F9C8-4EAB-9012-F85E9DAD9468}"/>
              </a:ext>
            </a:extLst>
          </p:cNvPr>
          <p:cNvPicPr>
            <a:picLocks noChangeAspect="1"/>
          </p:cNvPicPr>
          <p:nvPr userDrawn="1"/>
        </p:nvPicPr>
        <p:blipFill>
          <a:blip r:embed="rId2"/>
          <a:stretch>
            <a:fillRect/>
          </a:stretch>
        </p:blipFill>
        <p:spPr>
          <a:xfrm>
            <a:off x="648013" y="6203154"/>
            <a:ext cx="1242822" cy="181979"/>
          </a:xfrm>
          <a:prstGeom prst="rect">
            <a:avLst/>
          </a:prstGeom>
        </p:spPr>
      </p:pic>
      <p:sp>
        <p:nvSpPr>
          <p:cNvPr id="2" name="Rubrik 1"/>
          <p:cNvSpPr>
            <a:spLocks noGrp="1"/>
          </p:cNvSpPr>
          <p:nvPr>
            <p:ph type="ctrTitle" hasCustomPrompt="1"/>
          </p:nvPr>
        </p:nvSpPr>
        <p:spPr bwMode="white">
          <a:xfrm>
            <a:off x="652464" y="1738364"/>
            <a:ext cx="5838824" cy="1893281"/>
          </a:xfrm>
        </p:spPr>
        <p:txBody>
          <a:bodyPr anchor="t" anchorCtr="0"/>
          <a:lstStyle>
            <a:lvl1pPr algn="l">
              <a:defRPr sz="450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47700" y="4878389"/>
            <a:ext cx="5838824" cy="9525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ingress eller namn och titel på talare</a:t>
            </a:r>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3"/>
          <a:stretch>
            <a:fillRect/>
          </a:stretch>
        </p:blipFill>
        <p:spPr>
          <a:xfrm>
            <a:off x="650126" y="511728"/>
            <a:ext cx="416674" cy="502784"/>
          </a:xfrm>
          <a:prstGeom prst="rect">
            <a:avLst/>
          </a:prstGeom>
        </p:spPr>
      </p:pic>
      <p:sp>
        <p:nvSpPr>
          <p:cNvPr id="6" name="Platshållare för text 5">
            <a:extLst>
              <a:ext uri="{FF2B5EF4-FFF2-40B4-BE49-F238E27FC236}">
                <a16:creationId xmlns:a16="http://schemas.microsoft.com/office/drawing/2014/main" id="{91DD4309-40EE-42E6-8901-3E735EF53384}"/>
              </a:ext>
            </a:extLst>
          </p:cNvPr>
          <p:cNvSpPr>
            <a:spLocks noGrp="1"/>
          </p:cNvSpPr>
          <p:nvPr>
            <p:ph type="body" sz="quarter" idx="10" hasCustomPrompt="1"/>
          </p:nvPr>
        </p:nvSpPr>
        <p:spPr bwMode="white">
          <a:xfrm>
            <a:off x="8013701" y="520789"/>
            <a:ext cx="3514800" cy="228720"/>
          </a:xfrm>
        </p:spPr>
        <p:txBody>
          <a:bodyPr/>
          <a:lstStyle>
            <a:lvl1pPr marL="0" indent="0" algn="r">
              <a:buFontTx/>
              <a:buNone/>
              <a:defRPr sz="1000">
                <a:solidFill>
                  <a:schemeClr val="bg1"/>
                </a:solidFill>
              </a:defRPr>
            </a:lvl1pPr>
            <a:lvl2pPr marL="162000" indent="0">
              <a:buFontTx/>
              <a:buNone/>
              <a:defRPr>
                <a:solidFill>
                  <a:schemeClr val="bg1"/>
                </a:solidFill>
              </a:defRPr>
            </a:lvl2pPr>
            <a:lvl3pPr marL="324000" indent="0">
              <a:buFontTx/>
              <a:buNone/>
              <a:defRPr>
                <a:solidFill>
                  <a:schemeClr val="bg1"/>
                </a:solidFill>
              </a:defRPr>
            </a:lvl3pPr>
            <a:lvl4pPr marL="486000" indent="0">
              <a:buFontTx/>
              <a:buNone/>
              <a:defRPr>
                <a:solidFill>
                  <a:schemeClr val="bg1"/>
                </a:solidFill>
              </a:defRPr>
            </a:lvl4pPr>
            <a:lvl5pPr marL="648000" indent="0">
              <a:buFontTx/>
              <a:buNone/>
              <a:defRPr>
                <a:solidFill>
                  <a:schemeClr val="bg1"/>
                </a:solidFill>
              </a:defRPr>
            </a:lvl5pPr>
          </a:lstStyle>
          <a:p>
            <a:pPr lvl="0"/>
            <a:r>
              <a:rPr lang="sv-SE" dirty="0"/>
              <a:t>Ämne / talare</a:t>
            </a:r>
          </a:p>
        </p:txBody>
      </p:sp>
      <p:sp>
        <p:nvSpPr>
          <p:cNvPr id="9" name="Platshållare för text 8">
            <a:extLst>
              <a:ext uri="{FF2B5EF4-FFF2-40B4-BE49-F238E27FC236}">
                <a16:creationId xmlns:a16="http://schemas.microsoft.com/office/drawing/2014/main" id="{39042B7C-2073-4337-A4ED-1AC096ABB186}"/>
              </a:ext>
            </a:extLst>
          </p:cNvPr>
          <p:cNvSpPr>
            <a:spLocks noGrp="1"/>
          </p:cNvSpPr>
          <p:nvPr>
            <p:ph type="body" sz="quarter" idx="11" hasCustomPrompt="1"/>
          </p:nvPr>
        </p:nvSpPr>
        <p:spPr bwMode="white">
          <a:xfrm>
            <a:off x="652464" y="3752851"/>
            <a:ext cx="5838824" cy="952500"/>
          </a:xfrm>
        </p:spPr>
        <p:txBody>
          <a:bodyPr/>
          <a:lstStyle>
            <a:lvl1pPr marL="0" indent="0">
              <a:buFontTx/>
              <a:buNone/>
              <a:defRPr sz="2400" b="1">
                <a:solidFill>
                  <a:schemeClr val="bg1"/>
                </a:solidFill>
                <a:latin typeface="+mj-lt"/>
              </a:defRPr>
            </a:lvl1pPr>
            <a:lvl2pPr marL="162000" indent="0">
              <a:buFontTx/>
              <a:buNone/>
              <a:defRPr>
                <a:solidFill>
                  <a:schemeClr val="bg1"/>
                </a:solidFill>
              </a:defRPr>
            </a:lvl2pPr>
            <a:lvl3pPr marL="324000" indent="0">
              <a:buFontTx/>
              <a:buNone/>
              <a:defRPr>
                <a:solidFill>
                  <a:schemeClr val="bg1"/>
                </a:solidFill>
              </a:defRPr>
            </a:lvl3pPr>
            <a:lvl4pPr marL="486000" indent="0">
              <a:buFontTx/>
              <a:buNone/>
              <a:defRPr>
                <a:solidFill>
                  <a:schemeClr val="bg1"/>
                </a:solidFill>
              </a:defRPr>
            </a:lvl4pPr>
            <a:lvl5pPr marL="648000" indent="0">
              <a:buFontTx/>
              <a:buNone/>
              <a:defRPr>
                <a:solidFill>
                  <a:schemeClr val="bg1"/>
                </a:solidFill>
              </a:defRPr>
            </a:lvl5pPr>
          </a:lstStyle>
          <a:p>
            <a:pPr lvl="0"/>
            <a:r>
              <a:rPr lang="sv-SE" dirty="0"/>
              <a:t>Lägg till underrubrik</a:t>
            </a:r>
          </a:p>
        </p:txBody>
      </p:sp>
    </p:spTree>
    <p:extLst>
      <p:ext uri="{BB962C8B-B14F-4D97-AF65-F5344CB8AC3E}">
        <p14:creationId xmlns:p14="http://schemas.microsoft.com/office/powerpoint/2010/main" val="2441277789"/>
      </p:ext>
    </p:extLst>
  </p:cSld>
  <p:clrMapOvr>
    <a:masterClrMapping/>
  </p:clrMapOvr>
  <p:extLst>
    <p:ext uri="{DCECCB84-F9BA-43D5-87BE-67443E8EF086}">
      <p15:sldGuideLst xmlns:p15="http://schemas.microsoft.com/office/powerpoint/2012/main">
        <p15:guide id="1" orient="horz" pos="1093">
          <p15:clr>
            <a:srgbClr val="FBAE40"/>
          </p15:clr>
        </p15:guide>
        <p15:guide id="2" pos="408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Utvecklingsforskning kapitelsida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A0E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 </a:t>
            </a:r>
            <a:br>
              <a:rPr lang="sv-SE" dirty="0"/>
            </a:br>
            <a:r>
              <a:rPr lang="sv-SE" dirty="0"/>
              <a:t>obs! färgen används endast till utvecklingsforskning</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126" y="511819"/>
            <a:ext cx="416674" cy="502601"/>
          </a:xfrm>
          <a:prstGeom prst="rect">
            <a:avLst/>
          </a:prstGeom>
        </p:spPr>
      </p:pic>
      <p:pic>
        <p:nvPicPr>
          <p:cNvPr id="11" name="Bildobjekt 10">
            <a:extLst>
              <a:ext uri="{FF2B5EF4-FFF2-40B4-BE49-F238E27FC236}">
                <a16:creationId xmlns:a16="http://schemas.microsoft.com/office/drawing/2014/main" id="{3B256B7B-9516-4A8B-A341-6FCA513AD577}"/>
              </a:ext>
            </a:extLst>
          </p:cNvPr>
          <p:cNvPicPr>
            <a:picLocks noChangeAspect="1"/>
          </p:cNvPicPr>
          <p:nvPr userDrawn="1"/>
        </p:nvPicPr>
        <p:blipFill>
          <a:blip r:embed="rId3"/>
          <a:stretch>
            <a:fillRect/>
          </a:stretch>
        </p:blipFill>
        <p:spPr>
          <a:xfrm>
            <a:off x="650354" y="6203154"/>
            <a:ext cx="1238140" cy="181979"/>
          </a:xfrm>
          <a:prstGeom prst="rect">
            <a:avLst/>
          </a:prstGeom>
        </p:spPr>
      </p:pic>
    </p:spTree>
    <p:extLst>
      <p:ext uri="{BB962C8B-B14F-4D97-AF65-F5344CB8AC3E}">
        <p14:creationId xmlns:p14="http://schemas.microsoft.com/office/powerpoint/2010/main" val="2309125612"/>
      </p:ext>
    </p:extLst>
  </p:cSld>
  <p:clrMapOvr>
    <a:masterClrMapping/>
  </p:clrMapOvr>
  <p:extLst>
    <p:ext uri="{DCECCB84-F9BA-43D5-87BE-67443E8EF086}">
      <p15:sldGuideLst xmlns:p15="http://schemas.microsoft.com/office/powerpoint/2012/main">
        <p15:guide id="1" orient="horz" pos="1086">
          <p15:clr>
            <a:srgbClr val="FBAE40"/>
          </p15:clr>
        </p15:guide>
        <p15:guide id="2" orient="horz" pos="2586">
          <p15:clr>
            <a:srgbClr val="FBAE40"/>
          </p15:clr>
        </p15:guide>
        <p15:guide id="3" pos="45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text och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2471738"/>
            <a:ext cx="5043812" cy="3370263"/>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Tree>
    <p:extLst>
      <p:ext uri="{BB962C8B-B14F-4D97-AF65-F5344CB8AC3E}">
        <p14:creationId xmlns:p14="http://schemas.microsoft.com/office/powerpoint/2010/main" val="2159129841"/>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och bild_2018">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hasCustomPrompt="1"/>
          </p:nvPr>
        </p:nvSpPr>
        <p:spPr>
          <a:xfrm>
            <a:off x="1570383" y="2610497"/>
            <a:ext cx="4110451" cy="2425148"/>
          </a:xfrm>
        </p:spPr>
        <p:txBody>
          <a:bodyPr numCol="1" spcCol="0"/>
          <a:lstStyle>
            <a:lvl1pPr marL="0" indent="0">
              <a:buFontTx/>
              <a:buNone/>
              <a:defRPr sz="2000"/>
            </a:lvl1pPr>
          </a:lstStyle>
          <a:p>
            <a:pPr lvl="0"/>
            <a:r>
              <a:rPr lang="sv-SE" dirty="0"/>
              <a:t>Citattext</a:t>
            </a:r>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1143000"/>
            <a:ext cx="5043812" cy="4699001"/>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8" name="Platshållare för text 5">
            <a:extLst>
              <a:ext uri="{FF2B5EF4-FFF2-40B4-BE49-F238E27FC236}">
                <a16:creationId xmlns:a16="http://schemas.microsoft.com/office/drawing/2014/main" id="{A67436A9-A78C-4C29-908A-BB6DF3972677}"/>
              </a:ext>
            </a:extLst>
          </p:cNvPr>
          <p:cNvSpPr>
            <a:spLocks noGrp="1"/>
          </p:cNvSpPr>
          <p:nvPr>
            <p:ph type="body" sz="quarter" idx="16" hasCustomPrompt="1"/>
          </p:nvPr>
        </p:nvSpPr>
        <p:spPr>
          <a:xfrm>
            <a:off x="648805" y="4966195"/>
            <a:ext cx="5049838" cy="279400"/>
          </a:xfrm>
        </p:spPr>
        <p:txBody>
          <a:bodyPr/>
          <a:lstStyle>
            <a:lvl1pPr marL="0" indent="0" algn="r">
              <a:buFontTx/>
              <a:buNone/>
              <a:defRPr sz="1200" b="1"/>
            </a:lvl1pPr>
          </a:lstStyle>
          <a:p>
            <a:pPr lvl="0"/>
            <a:r>
              <a:rPr lang="sv-SE" dirty="0"/>
              <a:t>Lägg till Namn</a:t>
            </a:r>
          </a:p>
        </p:txBody>
      </p:sp>
      <p:sp>
        <p:nvSpPr>
          <p:cNvPr id="5" name="textruta 4"/>
          <p:cNvSpPr txBox="1"/>
          <p:nvPr userDrawn="1"/>
        </p:nvSpPr>
        <p:spPr>
          <a:xfrm>
            <a:off x="679268" y="2229404"/>
            <a:ext cx="931817" cy="1785104"/>
          </a:xfrm>
          <a:prstGeom prst="rect">
            <a:avLst/>
          </a:prstGeom>
          <a:noFill/>
        </p:spPr>
        <p:txBody>
          <a:bodyPr wrap="square" lIns="0" tIns="0" rIns="0" bIns="0" rtlCol="0">
            <a:spAutoFit/>
          </a:bodyPr>
          <a:lstStyle/>
          <a:p>
            <a:pPr algn="l"/>
            <a:r>
              <a:rPr lang="sv-SE" sz="11600" b="1" dirty="0">
                <a:solidFill>
                  <a:schemeClr val="accent2"/>
                </a:solidFill>
              </a:rPr>
              <a:t>”</a:t>
            </a:r>
          </a:p>
        </p:txBody>
      </p:sp>
      <p:sp>
        <p:nvSpPr>
          <p:cNvPr id="11"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Tree>
    <p:extLst>
      <p:ext uri="{BB962C8B-B14F-4D97-AF65-F5344CB8AC3E}">
        <p14:creationId xmlns:p14="http://schemas.microsoft.com/office/powerpoint/2010/main" val="429781931"/>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rubrik och stor bild_2018">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hasCustomPrompt="1"/>
          </p:nvPr>
        </p:nvSpPr>
        <p:spPr>
          <a:xfrm>
            <a:off x="1570382" y="2706945"/>
            <a:ext cx="4110451" cy="2667663"/>
          </a:xfrm>
        </p:spPr>
        <p:txBody>
          <a:bodyPr numCol="1" spcCol="0"/>
          <a:lstStyle>
            <a:lvl1pPr marL="0" indent="0">
              <a:buFontTx/>
              <a:buNone/>
              <a:defRPr sz="2000"/>
            </a:lvl1pPr>
          </a:lstStyle>
          <a:p>
            <a:pPr lvl="0"/>
            <a:r>
              <a:rPr lang="sv-SE" dirty="0"/>
              <a:t>Citattext</a:t>
            </a:r>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05098"/>
            <a:ext cx="5700711" cy="5843452"/>
          </a:xfrm>
        </p:spPr>
        <p:txBody>
          <a:bodyPr/>
          <a:lstStyle>
            <a:lvl1pPr marL="0" indent="0">
              <a:buFontTx/>
              <a:buNone/>
              <a:defRPr sz="1400"/>
            </a:lvl1pPr>
          </a:lstStyle>
          <a:p>
            <a:r>
              <a:rPr lang="sv-SE" sz="1400"/>
              <a:t>Klicka på ikonen för att lägga till en bild</a:t>
            </a:r>
            <a:endParaRPr lang="sv-SE" sz="1400" dirty="0"/>
          </a:p>
        </p:txBody>
      </p:sp>
      <p:sp>
        <p:nvSpPr>
          <p:cNvPr id="8" name="Platshållare för text 5">
            <a:extLst>
              <a:ext uri="{FF2B5EF4-FFF2-40B4-BE49-F238E27FC236}">
                <a16:creationId xmlns:a16="http://schemas.microsoft.com/office/drawing/2014/main" id="{A67436A9-A78C-4C29-908A-BB6DF3972677}"/>
              </a:ext>
            </a:extLst>
          </p:cNvPr>
          <p:cNvSpPr>
            <a:spLocks noGrp="1"/>
          </p:cNvSpPr>
          <p:nvPr>
            <p:ph type="body" sz="quarter" idx="16" hasCustomPrompt="1"/>
          </p:nvPr>
        </p:nvSpPr>
        <p:spPr>
          <a:xfrm>
            <a:off x="666223" y="5270994"/>
            <a:ext cx="5049838" cy="279400"/>
          </a:xfrm>
        </p:spPr>
        <p:txBody>
          <a:bodyPr/>
          <a:lstStyle>
            <a:lvl1pPr marL="0" indent="0" algn="r">
              <a:buFontTx/>
              <a:buNone/>
              <a:defRPr sz="1200" b="1"/>
            </a:lvl1pPr>
          </a:lstStyle>
          <a:p>
            <a:pPr lvl="0"/>
            <a:r>
              <a:rPr lang="sv-SE" dirty="0"/>
              <a:t>Lägg till Namn</a:t>
            </a:r>
          </a:p>
        </p:txBody>
      </p:sp>
      <p:sp>
        <p:nvSpPr>
          <p:cNvPr id="5" name="textruta 4"/>
          <p:cNvSpPr txBox="1"/>
          <p:nvPr userDrawn="1"/>
        </p:nvSpPr>
        <p:spPr>
          <a:xfrm>
            <a:off x="714102" y="2238103"/>
            <a:ext cx="931817" cy="1785104"/>
          </a:xfrm>
          <a:prstGeom prst="rect">
            <a:avLst/>
          </a:prstGeom>
          <a:noFill/>
        </p:spPr>
        <p:txBody>
          <a:bodyPr wrap="square" lIns="0" tIns="0" rIns="0" bIns="0" rtlCol="0">
            <a:spAutoFit/>
          </a:bodyPr>
          <a:lstStyle/>
          <a:p>
            <a:pPr algn="l"/>
            <a:r>
              <a:rPr lang="sv-SE" sz="11600" b="1" dirty="0">
                <a:solidFill>
                  <a:schemeClr val="tx1"/>
                </a:solidFill>
              </a:rPr>
              <a:t>”</a:t>
            </a:r>
          </a:p>
        </p:txBody>
      </p:sp>
      <p:sp>
        <p:nvSpPr>
          <p:cNvPr id="11"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Tree>
    <p:extLst>
      <p:ext uri="{BB962C8B-B14F-4D97-AF65-F5344CB8AC3E}">
        <p14:creationId xmlns:p14="http://schemas.microsoft.com/office/powerpoint/2010/main" val="1482960163"/>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och bild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11"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1093304"/>
            <a:ext cx="5043812" cy="4748697"/>
          </a:xfrm>
        </p:spPr>
        <p:txBody>
          <a:bodyPr/>
          <a:lstStyle>
            <a:lvl1pPr marL="0" indent="0">
              <a:buFontTx/>
              <a:buNone/>
              <a:defRPr sz="1400"/>
            </a:lvl1pPr>
          </a:lstStyle>
          <a:p>
            <a:r>
              <a:rPr lang="sv-SE" sz="1400" dirty="0"/>
              <a:t>Dra bilden till platshållaren eller klicka på ikonen för att lägga till bild</a:t>
            </a:r>
          </a:p>
        </p:txBody>
      </p:sp>
      <p:sp>
        <p:nvSpPr>
          <p:cNvPr id="12"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5412650" cy="3370263"/>
          </a:xfrm>
        </p:spPr>
        <p:txBody>
          <a:bodyPr numCol="1" spc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55023786"/>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orient="horz" pos="1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nktlista och stor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39781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18160"/>
            <a:ext cx="5700711" cy="5829300"/>
          </a:xfrm>
        </p:spPr>
        <p:txBody>
          <a:bodyPr/>
          <a:lstStyle>
            <a:lvl1pPr marL="0" indent="0">
              <a:buFontTx/>
              <a:buNone/>
              <a:defRPr sz="1400" baseline="0"/>
            </a:lvl1pPr>
          </a:lstStyle>
          <a:p>
            <a:r>
              <a:rPr lang="sv-SE" sz="1400"/>
              <a:t>Klicka på ikonen för att lägga till en bild</a:t>
            </a:r>
            <a:endParaRPr lang="sv-SE" sz="1400"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835139" y="5842001"/>
            <a:ext cx="4704399" cy="350838"/>
          </a:xfrm>
        </p:spPr>
        <p:txBody>
          <a:bodyPr/>
          <a:lstStyle>
            <a:lvl1pPr marL="0" indent="0">
              <a:buFontTx/>
              <a:buNone/>
              <a:defRPr sz="1200" b="1">
                <a:solidFill>
                  <a:schemeClr val="bg1"/>
                </a:solidFill>
              </a:defRPr>
            </a:lvl1pPr>
          </a:lstStyle>
          <a:p>
            <a:pPr lvl="0"/>
            <a:r>
              <a:rPr lang="sv-SE" dirty="0"/>
              <a:t>Lägg till bildtext</a:t>
            </a:r>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57224" y="2464525"/>
            <a:ext cx="5412650" cy="3377475"/>
          </a:xfrm>
        </p:spPr>
        <p:txBody>
          <a:bodyPr numCol="1" spc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23394386"/>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stor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39781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0" indent="0">
              <a:buFontTx/>
              <a:buNone/>
              <a:defRPr/>
            </a:lvl1pPr>
          </a:lstStyle>
          <a:p>
            <a:pPr lvl="0"/>
            <a:r>
              <a:rPr lang="sv-SE"/>
              <a:t>Redigera format för bakgrundstext</a:t>
            </a:r>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18160"/>
            <a:ext cx="5700711" cy="5829300"/>
          </a:xfrm>
        </p:spPr>
        <p:txBody>
          <a:bodyPr/>
          <a:lstStyle>
            <a:lvl1pPr marL="0" indent="0">
              <a:buFontTx/>
              <a:buNone/>
              <a:defRPr sz="1400" baseline="0"/>
            </a:lvl1pPr>
          </a:lstStyle>
          <a:p>
            <a:r>
              <a:rPr lang="sv-SE" sz="1400"/>
              <a:t>Klicka på ikonen för att lägga till en bild</a:t>
            </a:r>
            <a:endParaRPr lang="sv-SE" sz="1400"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835139" y="5842001"/>
            <a:ext cx="4704399" cy="350838"/>
          </a:xfrm>
        </p:spPr>
        <p:txBody>
          <a:bodyPr/>
          <a:lstStyle>
            <a:lvl1pPr marL="0" indent="0">
              <a:buFontTx/>
              <a:buNone/>
              <a:defRPr sz="1200" b="1">
                <a:solidFill>
                  <a:schemeClr val="bg1"/>
                </a:solidFill>
              </a:defRPr>
            </a:lvl1pPr>
          </a:lstStyle>
          <a:p>
            <a:pPr lvl="0"/>
            <a:r>
              <a:rPr lang="sv-SE" dirty="0"/>
              <a:t>Lägg till bildtext</a:t>
            </a:r>
          </a:p>
        </p:txBody>
      </p:sp>
    </p:spTree>
    <p:extLst>
      <p:ext uri="{BB962C8B-B14F-4D97-AF65-F5344CB8AC3E}">
        <p14:creationId xmlns:p14="http://schemas.microsoft.com/office/powerpoint/2010/main" val="2590988358"/>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diagram med platta__2018">
    <p:spTree>
      <p:nvGrpSpPr>
        <p:cNvPr id="1" name=""/>
        <p:cNvGrpSpPr/>
        <p:nvPr/>
      </p:nvGrpSpPr>
      <p:grpSpPr>
        <a:xfrm>
          <a:off x="0" y="0"/>
          <a:ext cx="0" cy="0"/>
          <a:chOff x="0" y="0"/>
          <a:chExt cx="0" cy="0"/>
        </a:xfrm>
      </p:grpSpPr>
      <p:sp>
        <p:nvSpPr>
          <p:cNvPr id="2" name="Rektangel 1"/>
          <p:cNvSpPr/>
          <p:nvPr userDrawn="1"/>
        </p:nvSpPr>
        <p:spPr>
          <a:xfrm>
            <a:off x="6073140" y="510540"/>
            <a:ext cx="611886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4" y="1104901"/>
            <a:ext cx="507777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6491289" y="2471738"/>
            <a:ext cx="5043812" cy="3370263"/>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a:t>Klicka på ikonen för att lägga till ett diagram</a:t>
            </a:r>
            <a:endParaRPr lang="sv-SE" dirty="0"/>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65932" y="2481942"/>
            <a:ext cx="5046890" cy="3377475"/>
          </a:xfrm>
        </p:spPr>
        <p:txBody>
          <a:bodyPr numCol="1" spc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70211825"/>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text, diagram och bred platta_2018">
    <p:spTree>
      <p:nvGrpSpPr>
        <p:cNvPr id="1" name=""/>
        <p:cNvGrpSpPr/>
        <p:nvPr/>
      </p:nvGrpSpPr>
      <p:grpSpPr>
        <a:xfrm>
          <a:off x="0" y="0"/>
          <a:ext cx="0" cy="0"/>
          <a:chOff x="0" y="0"/>
          <a:chExt cx="0" cy="0"/>
        </a:xfrm>
      </p:grpSpPr>
      <p:sp>
        <p:nvSpPr>
          <p:cNvPr id="2" name="Rektangel 1"/>
          <p:cNvSpPr/>
          <p:nvPr userDrawn="1"/>
        </p:nvSpPr>
        <p:spPr>
          <a:xfrm>
            <a:off x="3992880" y="510540"/>
            <a:ext cx="832104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3" y="1104902"/>
            <a:ext cx="8143193" cy="828402"/>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4732020" y="1942011"/>
            <a:ext cx="6803081" cy="3614058"/>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a:t>Klicka på ikonen för att lägga till ett diagram</a:t>
            </a:r>
            <a:endParaRPr lang="sv-SE" dirty="0"/>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53144" y="2455818"/>
            <a:ext cx="2987040" cy="3403600"/>
          </a:xfrm>
        </p:spPr>
        <p:txBody>
          <a:bodyPr numCol="1" spc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951502516"/>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diagram och bred platta_2018">
    <p:spTree>
      <p:nvGrpSpPr>
        <p:cNvPr id="1" name=""/>
        <p:cNvGrpSpPr/>
        <p:nvPr/>
      </p:nvGrpSpPr>
      <p:grpSpPr>
        <a:xfrm>
          <a:off x="0" y="0"/>
          <a:ext cx="0" cy="0"/>
          <a:chOff x="0" y="0"/>
          <a:chExt cx="0" cy="0"/>
        </a:xfrm>
      </p:grpSpPr>
      <p:sp>
        <p:nvSpPr>
          <p:cNvPr id="2" name="Rektangel 1"/>
          <p:cNvSpPr/>
          <p:nvPr userDrawn="1"/>
        </p:nvSpPr>
        <p:spPr>
          <a:xfrm>
            <a:off x="3992880" y="510540"/>
            <a:ext cx="832104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4" y="1104901"/>
            <a:ext cx="3031262" cy="1847305"/>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3152503"/>
            <a:ext cx="3015615" cy="2689498"/>
          </a:xfrm>
        </p:spPr>
        <p:txBody>
          <a:bodyPr numCol="1" spcCol="0"/>
          <a:lstStyle>
            <a:lvl1pPr marL="0" indent="0">
              <a:buFontTx/>
              <a:buNone/>
              <a:defRPr/>
            </a:lvl1pPr>
          </a:lstStyle>
          <a:p>
            <a:pPr lvl="0"/>
            <a:r>
              <a:rPr lang="sv-SE"/>
              <a:t>Redigera format för bakgrundstext</a:t>
            </a:r>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4732020" y="1402080"/>
            <a:ext cx="6803081" cy="4153989"/>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a:t>Klicka på ikonen för att lägga till ett diagram</a:t>
            </a:r>
            <a:endParaRPr lang="sv-SE" dirty="0"/>
          </a:p>
        </p:txBody>
      </p:sp>
    </p:spTree>
    <p:extLst>
      <p:ext uri="{BB962C8B-B14F-4D97-AF65-F5344CB8AC3E}">
        <p14:creationId xmlns:p14="http://schemas.microsoft.com/office/powerpoint/2010/main" val="1584763614"/>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enerell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a:xfrm>
            <a:off x="652463" y="4105275"/>
            <a:ext cx="6559549" cy="114262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underrubrik</a:t>
            </a:r>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126" y="511819"/>
            <a:ext cx="416674" cy="502601"/>
          </a:xfrm>
          <a:prstGeom prst="rect">
            <a:avLst/>
          </a:prstGeom>
        </p:spPr>
      </p:pic>
      <p:pic>
        <p:nvPicPr>
          <p:cNvPr id="11" name="Bildobjekt 10">
            <a:extLst>
              <a:ext uri="{FF2B5EF4-FFF2-40B4-BE49-F238E27FC236}">
                <a16:creationId xmlns:a16="http://schemas.microsoft.com/office/drawing/2014/main" id="{F2852F75-5113-4FCC-B254-A24522794A8F}"/>
              </a:ext>
            </a:extLst>
          </p:cNvPr>
          <p:cNvPicPr>
            <a:picLocks noChangeAspect="1"/>
          </p:cNvPicPr>
          <p:nvPr userDrawn="1"/>
        </p:nvPicPr>
        <p:blipFill>
          <a:blip r:embed="rId3"/>
          <a:stretch>
            <a:fillRect/>
          </a:stretch>
        </p:blipFill>
        <p:spPr>
          <a:xfrm>
            <a:off x="650354" y="6203154"/>
            <a:ext cx="1238140" cy="181979"/>
          </a:xfrm>
          <a:prstGeom prst="rect">
            <a:avLst/>
          </a:prstGeom>
        </p:spPr>
      </p:pic>
    </p:spTree>
    <p:extLst>
      <p:ext uri="{BB962C8B-B14F-4D97-AF65-F5344CB8AC3E}">
        <p14:creationId xmlns:p14="http://schemas.microsoft.com/office/powerpoint/2010/main" val="2463273375"/>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underrubrik, text och bild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3025140"/>
            <a:ext cx="5043488" cy="2816860"/>
          </a:xfrm>
        </p:spPr>
        <p:txBody>
          <a:bodyPr numCol="1" spcCol="0"/>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2471738"/>
            <a:ext cx="5043812" cy="3370263"/>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8" name="Underrubrik 2">
            <a:extLst>
              <a:ext uri="{FF2B5EF4-FFF2-40B4-BE49-F238E27FC236}">
                <a16:creationId xmlns:a16="http://schemas.microsoft.com/office/drawing/2014/main" id="{6B7AF32A-151F-4743-86E3-A2A8FD96BC97}"/>
              </a:ext>
            </a:extLst>
          </p:cNvPr>
          <p:cNvSpPr>
            <a:spLocks noGrp="1"/>
          </p:cNvSpPr>
          <p:nvPr>
            <p:ph type="subTitle" idx="1" hasCustomPrompt="1"/>
          </p:nvPr>
        </p:nvSpPr>
        <p:spPr>
          <a:xfrm>
            <a:off x="652464" y="2471739"/>
            <a:ext cx="5043488" cy="403198"/>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underrubrik</a:t>
            </a:r>
          </a:p>
        </p:txBody>
      </p:sp>
    </p:spTree>
    <p:extLst>
      <p:ext uri="{BB962C8B-B14F-4D97-AF65-F5344CB8AC3E}">
        <p14:creationId xmlns:p14="http://schemas.microsoft.com/office/powerpoint/2010/main" val="3900384123"/>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film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5" name="Platshållare för media 4">
            <a:extLst>
              <a:ext uri="{FF2B5EF4-FFF2-40B4-BE49-F238E27FC236}">
                <a16:creationId xmlns:a16="http://schemas.microsoft.com/office/drawing/2014/main" id="{9514EFEF-E886-4506-89F9-0C9F8DD0541E}"/>
              </a:ext>
            </a:extLst>
          </p:cNvPr>
          <p:cNvSpPr>
            <a:spLocks noGrp="1"/>
          </p:cNvSpPr>
          <p:nvPr>
            <p:ph type="media" sz="quarter" idx="16" hasCustomPrompt="1"/>
          </p:nvPr>
        </p:nvSpPr>
        <p:spPr>
          <a:xfrm>
            <a:off x="6491289" y="2471738"/>
            <a:ext cx="5043812" cy="3370263"/>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Klicka på ikonen för att lägga till film</a:t>
            </a:r>
          </a:p>
        </p:txBody>
      </p:sp>
    </p:spTree>
    <p:extLst>
      <p:ext uri="{BB962C8B-B14F-4D97-AF65-F5344CB8AC3E}">
        <p14:creationId xmlns:p14="http://schemas.microsoft.com/office/powerpoint/2010/main" val="3040162779"/>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nktlista 2-spal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10877552" cy="3370263"/>
          </a:xfrm>
        </p:spPr>
        <p:txBody>
          <a:bodyPr numCol="2" spcCol="7956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1804536"/>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orient="horz" pos="1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spal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 </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10877552" cy="3370263"/>
          </a:xfrm>
        </p:spPr>
        <p:txBody>
          <a:bodyPr numCol="2" spcCol="795600"/>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85614456"/>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orient="horz" pos="1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punktlista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7762876" cy="3370263"/>
          </a:xfrm>
        </p:spPr>
        <p:txBody>
          <a:bodyPr numCol="1" spc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55525159"/>
      </p:ext>
    </p:extLst>
  </p:cSld>
  <p:clrMapOvr>
    <a:masterClrMapping/>
  </p:clrMapOvr>
  <p:extLst>
    <p:ext uri="{DCECCB84-F9BA-43D5-87BE-67443E8EF086}">
      <p15:sldGuideLst xmlns:p15="http://schemas.microsoft.com/office/powerpoint/2012/main">
        <p15:guide id="1" orient="horz" pos="3680">
          <p15:clr>
            <a:srgbClr val="FBAE40"/>
          </p15:clr>
        </p15:guide>
        <p15:guide id="2" orient="horz" pos="1548">
          <p15:clr>
            <a:srgbClr val="FBAE40"/>
          </p15:clr>
        </p15:guide>
        <p15:guide id="3" pos="5314">
          <p15:clr>
            <a:srgbClr val="FBAE40"/>
          </p15:clr>
        </p15:guide>
        <p15:guide id="4" orient="horz" pos="1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tex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7762876" cy="3370263"/>
          </a:xfrm>
        </p:spPr>
        <p:txBody>
          <a:bodyPr numCol="1" spcCol="0"/>
          <a:lstStyle>
            <a:lvl1pPr marL="0" indent="0">
              <a:buFontTx/>
              <a:buNone/>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85927667"/>
      </p:ext>
    </p:extLst>
  </p:cSld>
  <p:clrMapOvr>
    <a:masterClrMapping/>
  </p:clrMapOvr>
  <p:extLst>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två diagram_2018">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464" y="1104901"/>
            <a:ext cx="5838825" cy="1015999"/>
          </a:xfrm>
        </p:spPr>
        <p:txBody>
          <a:bodyPr/>
          <a:lstStyle>
            <a:lvl1pPr>
              <a:defRPr/>
            </a:lvl1pPr>
          </a:lstStyle>
          <a:p>
            <a:r>
              <a:rPr lang="sv-SE" dirty="0"/>
              <a:t>Lägg till rubrik</a:t>
            </a:r>
          </a:p>
        </p:txBody>
      </p:sp>
      <p:sp>
        <p:nvSpPr>
          <p:cNvPr id="5" name="Platshållare för diagram 4">
            <a:extLst>
              <a:ext uri="{FF2B5EF4-FFF2-40B4-BE49-F238E27FC236}">
                <a16:creationId xmlns:a16="http://schemas.microsoft.com/office/drawing/2014/main" id="{6DC1A276-C385-4508-B262-19C7684F3467}"/>
              </a:ext>
            </a:extLst>
          </p:cNvPr>
          <p:cNvSpPr>
            <a:spLocks noGrp="1"/>
          </p:cNvSpPr>
          <p:nvPr>
            <p:ph type="chart" sz="quarter" idx="17"/>
          </p:nvPr>
        </p:nvSpPr>
        <p:spPr>
          <a:xfrm>
            <a:off x="6491289" y="2471738"/>
            <a:ext cx="5043812" cy="2995200"/>
          </a:xfrm>
        </p:spPr>
        <p:txBody>
          <a:bodyPr/>
          <a:lstStyle>
            <a:lvl1pPr marL="0" indent="0">
              <a:buFontTx/>
              <a:buNone/>
              <a:defRPr sz="1400"/>
            </a:lvl1pPr>
          </a:lstStyle>
          <a:p>
            <a:r>
              <a:rPr lang="sv-SE"/>
              <a:t>Klicka på ikonen för att lägga till ett diagram</a:t>
            </a:r>
            <a:endParaRPr lang="sv-SE" dirty="0"/>
          </a:p>
        </p:txBody>
      </p:sp>
      <p:sp>
        <p:nvSpPr>
          <p:cNvPr id="10" name="Platshållare för sidfot 9">
            <a:extLst>
              <a:ext uri="{FF2B5EF4-FFF2-40B4-BE49-F238E27FC236}">
                <a16:creationId xmlns:a16="http://schemas.microsoft.com/office/drawing/2014/main" id="{BF174E14-3AF1-4150-82F5-21161997AD50}"/>
              </a:ext>
            </a:extLst>
          </p:cNvPr>
          <p:cNvSpPr>
            <a:spLocks noGrp="1"/>
          </p:cNvSpPr>
          <p:nvPr>
            <p:ph type="ftr" sz="quarter" idx="15"/>
          </p:nvPr>
        </p:nvSpPr>
        <p:spPr/>
        <p:txBody>
          <a:bodyPr/>
          <a:lstStyle/>
          <a:p>
            <a:r>
              <a:rPr lang="sv-SE"/>
              <a:t>Ämne / Talare</a:t>
            </a:r>
            <a:endParaRPr lang="sv-SE" dirty="0"/>
          </a:p>
        </p:txBody>
      </p:sp>
      <p:sp>
        <p:nvSpPr>
          <p:cNvPr id="12" name="Platshållare för bildnummer 11">
            <a:extLst>
              <a:ext uri="{FF2B5EF4-FFF2-40B4-BE49-F238E27FC236}">
                <a16:creationId xmlns:a16="http://schemas.microsoft.com/office/drawing/2014/main" id="{84F03971-2871-4AAE-868D-FFA6CE25AEE2}"/>
              </a:ext>
            </a:extLst>
          </p:cNvPr>
          <p:cNvSpPr>
            <a:spLocks noGrp="1"/>
          </p:cNvSpPr>
          <p:nvPr>
            <p:ph type="sldNum" sz="quarter" idx="16"/>
          </p:nvPr>
        </p:nvSpPr>
        <p:spPr/>
        <p:txBody>
          <a:bodyPr/>
          <a:lstStyle/>
          <a:p>
            <a:fld id="{E8645303-2AAE-45D1-913A-B06AE6474513}" type="slidenum">
              <a:rPr lang="sv-SE" smtClean="0"/>
              <a:pPr/>
              <a:t>‹#›</a:t>
            </a:fld>
            <a:endParaRPr lang="sv-SE" dirty="0"/>
          </a:p>
        </p:txBody>
      </p:sp>
      <p:sp>
        <p:nvSpPr>
          <p:cNvPr id="4" name="Platshållare för diagram 3">
            <a:extLst>
              <a:ext uri="{FF2B5EF4-FFF2-40B4-BE49-F238E27FC236}">
                <a16:creationId xmlns:a16="http://schemas.microsoft.com/office/drawing/2014/main" id="{AE41B2AF-280B-4AAE-8DCD-FBAC21448FEE}"/>
              </a:ext>
            </a:extLst>
          </p:cNvPr>
          <p:cNvSpPr>
            <a:spLocks noGrp="1"/>
          </p:cNvSpPr>
          <p:nvPr>
            <p:ph type="chart" sz="quarter" idx="18"/>
          </p:nvPr>
        </p:nvSpPr>
        <p:spPr>
          <a:xfrm>
            <a:off x="657225" y="2471738"/>
            <a:ext cx="5043488" cy="2995200"/>
          </a:xfrm>
        </p:spPr>
        <p:txBody>
          <a:bodyPr/>
          <a:lstStyle>
            <a:lvl1pPr marL="0" indent="0">
              <a:buFontTx/>
              <a:buNone/>
              <a:defRPr sz="1400"/>
            </a:lvl1pPr>
          </a:lstStyle>
          <a:p>
            <a:r>
              <a:rPr lang="sv-SE"/>
              <a:t>Klicka på ikonen för att lägga till ett diagram</a:t>
            </a:r>
            <a:endParaRPr lang="sv-SE" dirty="0"/>
          </a:p>
        </p:txBody>
      </p:sp>
      <p:sp>
        <p:nvSpPr>
          <p:cNvPr id="7" name="Platshållare för text 5">
            <a:extLst>
              <a:ext uri="{FF2B5EF4-FFF2-40B4-BE49-F238E27FC236}">
                <a16:creationId xmlns:a16="http://schemas.microsoft.com/office/drawing/2014/main" id="{09ED3659-0612-48F9-9D43-3A1768A4EF01}"/>
              </a:ext>
            </a:extLst>
          </p:cNvPr>
          <p:cNvSpPr>
            <a:spLocks noGrp="1"/>
          </p:cNvSpPr>
          <p:nvPr>
            <p:ph type="body" sz="quarter" idx="14" hasCustomPrompt="1"/>
          </p:nvPr>
        </p:nvSpPr>
        <p:spPr>
          <a:xfrm>
            <a:off x="652462" y="5562600"/>
            <a:ext cx="5048252" cy="280988"/>
          </a:xfrm>
        </p:spPr>
        <p:txBody>
          <a:bodyPr/>
          <a:lstStyle>
            <a:lvl1pPr marL="0" indent="0">
              <a:buFontTx/>
              <a:buNone/>
              <a:defRPr sz="1200" b="1"/>
            </a:lvl1pPr>
          </a:lstStyle>
          <a:p>
            <a:pPr lvl="0"/>
            <a:r>
              <a:rPr lang="sv-SE" dirty="0"/>
              <a:t>Lägg till bildtext</a:t>
            </a:r>
          </a:p>
          <a:p>
            <a:pPr lvl="0"/>
            <a:endParaRPr lang="sv-SE" dirty="0"/>
          </a:p>
        </p:txBody>
      </p:sp>
      <p:sp>
        <p:nvSpPr>
          <p:cNvPr id="8" name="Platshållare för text 5">
            <a:extLst>
              <a:ext uri="{FF2B5EF4-FFF2-40B4-BE49-F238E27FC236}">
                <a16:creationId xmlns:a16="http://schemas.microsoft.com/office/drawing/2014/main" id="{F744B93C-0805-4951-974A-A2C6BAEEA029}"/>
              </a:ext>
            </a:extLst>
          </p:cNvPr>
          <p:cNvSpPr>
            <a:spLocks noGrp="1"/>
          </p:cNvSpPr>
          <p:nvPr>
            <p:ph type="body" sz="quarter" idx="19" hasCustomPrompt="1"/>
          </p:nvPr>
        </p:nvSpPr>
        <p:spPr>
          <a:xfrm>
            <a:off x="6491289" y="5562600"/>
            <a:ext cx="5048252" cy="280988"/>
          </a:xfrm>
        </p:spPr>
        <p:txBody>
          <a:bodyPr/>
          <a:lstStyle>
            <a:lvl1pPr marL="0" indent="0">
              <a:buFontTx/>
              <a:buNone/>
              <a:defRPr sz="1200" b="1"/>
            </a:lvl1pPr>
          </a:lstStyle>
          <a:p>
            <a:pPr lvl="0"/>
            <a:r>
              <a:rPr lang="sv-SE" dirty="0"/>
              <a:t>Lägg till bildtext</a:t>
            </a:r>
          </a:p>
          <a:p>
            <a:pPr lvl="0"/>
            <a:endParaRPr lang="sv-SE" dirty="0"/>
          </a:p>
        </p:txBody>
      </p:sp>
    </p:spTree>
    <p:extLst>
      <p:ext uri="{BB962C8B-B14F-4D97-AF65-F5344CB8AC3E}">
        <p14:creationId xmlns:p14="http://schemas.microsoft.com/office/powerpoint/2010/main" val="2667740502"/>
      </p:ext>
    </p:extLst>
  </p:cSld>
  <p:clrMapOvr>
    <a:masterClrMapping/>
  </p:clrMapOvr>
  <p:extLst>
    <p:ext uri="{DCECCB84-F9BA-43D5-87BE-67443E8EF086}">
      <p15:sldGuideLst xmlns:p15="http://schemas.microsoft.com/office/powerpoint/2012/main">
        <p15:guide id="1" orient="horz" pos="3680">
          <p15:clr>
            <a:srgbClr val="FBAE40"/>
          </p15:clr>
        </p15:guide>
        <p15:guide id="2" orient="horz" pos="3453">
          <p15:clr>
            <a:srgbClr val="FBAE40"/>
          </p15:clr>
        </p15:guide>
        <p15:guide id="3" orient="horz" pos="1548">
          <p15:clr>
            <a:srgbClr val="FBAE40"/>
          </p15:clr>
        </p15:guide>
        <p15:guide id="4" pos="3591">
          <p15:clr>
            <a:srgbClr val="FBAE40"/>
          </p15:clr>
        </p15:guide>
        <p15:guide id="5" pos="4089">
          <p15:clr>
            <a:srgbClr val="FBAE40"/>
          </p15:clr>
        </p15:guide>
        <p15:guide id="6" orient="horz" pos="1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fyra bilder__2018">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10" name="Platshållare för sidfot 9">
            <a:extLst>
              <a:ext uri="{FF2B5EF4-FFF2-40B4-BE49-F238E27FC236}">
                <a16:creationId xmlns:a16="http://schemas.microsoft.com/office/drawing/2014/main" id="{BF174E14-3AF1-4150-82F5-21161997AD50}"/>
              </a:ext>
            </a:extLst>
          </p:cNvPr>
          <p:cNvSpPr>
            <a:spLocks noGrp="1"/>
          </p:cNvSpPr>
          <p:nvPr>
            <p:ph type="ftr" sz="quarter" idx="15"/>
          </p:nvPr>
        </p:nvSpPr>
        <p:spPr/>
        <p:txBody>
          <a:bodyPr/>
          <a:lstStyle/>
          <a:p>
            <a:r>
              <a:rPr lang="sv-SE"/>
              <a:t>Ämne / Talare</a:t>
            </a:r>
            <a:endParaRPr lang="sv-SE" dirty="0"/>
          </a:p>
        </p:txBody>
      </p:sp>
      <p:sp>
        <p:nvSpPr>
          <p:cNvPr id="12" name="Platshållare för bildnummer 11">
            <a:extLst>
              <a:ext uri="{FF2B5EF4-FFF2-40B4-BE49-F238E27FC236}">
                <a16:creationId xmlns:a16="http://schemas.microsoft.com/office/drawing/2014/main" id="{84F03971-2871-4AAE-868D-FFA6CE25AEE2}"/>
              </a:ext>
            </a:extLst>
          </p:cNvPr>
          <p:cNvSpPr>
            <a:spLocks noGrp="1"/>
          </p:cNvSpPr>
          <p:nvPr>
            <p:ph type="sldNum" sz="quarter" idx="16"/>
          </p:nvPr>
        </p:nvSpPr>
        <p:spPr/>
        <p:txBody>
          <a:bodyPr/>
          <a:lstStyle/>
          <a:p>
            <a:fld id="{E8645303-2AAE-45D1-913A-B06AE6474513}" type="slidenum">
              <a:rPr lang="sv-SE" smtClean="0"/>
              <a:pPr/>
              <a:t>‹#›</a:t>
            </a:fld>
            <a:endParaRPr lang="sv-SE" dirty="0"/>
          </a:p>
        </p:txBody>
      </p:sp>
      <p:sp>
        <p:nvSpPr>
          <p:cNvPr id="4" name="Platshållare för bild 3">
            <a:extLst>
              <a:ext uri="{FF2B5EF4-FFF2-40B4-BE49-F238E27FC236}">
                <a16:creationId xmlns:a16="http://schemas.microsoft.com/office/drawing/2014/main" id="{1115E5A6-E1FE-4957-A928-690C9A8FD320}"/>
              </a:ext>
            </a:extLst>
          </p:cNvPr>
          <p:cNvSpPr>
            <a:spLocks noGrp="1"/>
          </p:cNvSpPr>
          <p:nvPr>
            <p:ph type="pic" sz="quarter" idx="17" hasCustomPrompt="1"/>
          </p:nvPr>
        </p:nvSpPr>
        <p:spPr>
          <a:xfrm>
            <a:off x="657225" y="1773238"/>
            <a:ext cx="3013075" cy="4590000"/>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
        <p:nvSpPr>
          <p:cNvPr id="13" name="Platshållare för bild 3">
            <a:extLst>
              <a:ext uri="{FF2B5EF4-FFF2-40B4-BE49-F238E27FC236}">
                <a16:creationId xmlns:a16="http://schemas.microsoft.com/office/drawing/2014/main" id="{2421C565-F653-4AB8-9E8B-EC517A442BF7}"/>
              </a:ext>
            </a:extLst>
          </p:cNvPr>
          <p:cNvSpPr>
            <a:spLocks noGrp="1"/>
          </p:cNvSpPr>
          <p:nvPr>
            <p:ph type="pic" sz="quarter" idx="18" hasCustomPrompt="1"/>
          </p:nvPr>
        </p:nvSpPr>
        <p:spPr>
          <a:xfrm>
            <a:off x="3933825" y="1777184"/>
            <a:ext cx="3861435" cy="4590000"/>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
        <p:nvSpPr>
          <p:cNvPr id="16" name="Platshållare för bild 15">
            <a:extLst>
              <a:ext uri="{FF2B5EF4-FFF2-40B4-BE49-F238E27FC236}">
                <a16:creationId xmlns:a16="http://schemas.microsoft.com/office/drawing/2014/main" id="{E8158133-B7EB-413C-AA29-7248E987F5D6}"/>
              </a:ext>
            </a:extLst>
          </p:cNvPr>
          <p:cNvSpPr>
            <a:spLocks noGrp="1"/>
          </p:cNvSpPr>
          <p:nvPr>
            <p:ph type="pic" sz="quarter" idx="19" hasCustomPrompt="1"/>
          </p:nvPr>
        </p:nvSpPr>
        <p:spPr>
          <a:xfrm>
            <a:off x="8039099" y="1773238"/>
            <a:ext cx="3496001" cy="2373613"/>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
        <p:nvSpPr>
          <p:cNvPr id="18" name="Platshållare för bild 17">
            <a:extLst>
              <a:ext uri="{FF2B5EF4-FFF2-40B4-BE49-F238E27FC236}">
                <a16:creationId xmlns:a16="http://schemas.microsoft.com/office/drawing/2014/main" id="{BA938F8B-0DEF-4686-A0F3-9EE1AA5EEBD3}"/>
              </a:ext>
            </a:extLst>
          </p:cNvPr>
          <p:cNvSpPr>
            <a:spLocks noGrp="1"/>
          </p:cNvSpPr>
          <p:nvPr>
            <p:ph type="pic" sz="quarter" idx="20" hasCustomPrompt="1"/>
          </p:nvPr>
        </p:nvSpPr>
        <p:spPr>
          <a:xfrm>
            <a:off x="8039098" y="4394501"/>
            <a:ext cx="3496001" cy="1968737"/>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Tree>
    <p:extLst>
      <p:ext uri="{BB962C8B-B14F-4D97-AF65-F5344CB8AC3E}">
        <p14:creationId xmlns:p14="http://schemas.microsoft.com/office/powerpoint/2010/main" val="1382667078"/>
      </p:ext>
    </p:extLst>
  </p:cSld>
  <p:clrMapOvr>
    <a:masterClrMapping/>
  </p:clrMapOvr>
  <p:extLst>
    <p:ext uri="{DCECCB84-F9BA-43D5-87BE-67443E8EF086}">
      <p15:sldGuideLst xmlns:p15="http://schemas.microsoft.com/office/powerpoint/2012/main">
        <p15:guide id="2" orient="horz" pos="1025">
          <p15:clr>
            <a:srgbClr val="FBAE40"/>
          </p15:clr>
        </p15:guide>
        <p15:guide id="3" orient="horz" pos="3997">
          <p15:clr>
            <a:srgbClr val="FBAE40"/>
          </p15:clr>
        </p15:guide>
        <p15:guide id="4" orient="horz" pos="11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bild__2018">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7B086A15-D39B-4E83-93F0-D25F67EA54A9}"/>
              </a:ext>
            </a:extLst>
          </p:cNvPr>
          <p:cNvSpPr>
            <a:spLocks noGrp="1"/>
          </p:cNvSpPr>
          <p:nvPr>
            <p:ph type="pic" sz="quarter" idx="17" hasCustomPrompt="1"/>
          </p:nvPr>
        </p:nvSpPr>
        <p:spPr>
          <a:xfrm>
            <a:off x="657224" y="1798982"/>
            <a:ext cx="8516593" cy="4564255"/>
          </a:xfrm>
        </p:spPr>
        <p:txBody>
          <a:bodyPr/>
          <a:lstStyle>
            <a:lvl1pPr marL="0" indent="0">
              <a:buFontTx/>
              <a:buNone/>
              <a:defRPr sz="1400"/>
            </a:lvl1pPr>
          </a:lstStyle>
          <a:p>
            <a:r>
              <a:rPr lang="sv-SE" dirty="0"/>
              <a:t>Dra bilden till platshållaren eller klicka på ikonen för att lägga till bild</a:t>
            </a:r>
          </a:p>
        </p:txBody>
      </p:sp>
      <p:sp>
        <p:nvSpPr>
          <p:cNvPr id="7" name="Rubrik 6"/>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text 5">
            <a:extLst>
              <a:ext uri="{FF2B5EF4-FFF2-40B4-BE49-F238E27FC236}">
                <a16:creationId xmlns:a16="http://schemas.microsoft.com/office/drawing/2014/main" id="{3CCA9A24-6578-4DDA-B892-C493C22A93F5}"/>
              </a:ext>
            </a:extLst>
          </p:cNvPr>
          <p:cNvSpPr>
            <a:spLocks noGrp="1"/>
          </p:cNvSpPr>
          <p:nvPr>
            <p:ph type="body" sz="quarter" idx="14" hasCustomPrompt="1"/>
          </p:nvPr>
        </p:nvSpPr>
        <p:spPr>
          <a:xfrm>
            <a:off x="9273209" y="5933661"/>
            <a:ext cx="2266329" cy="429577"/>
          </a:xfrm>
        </p:spPr>
        <p:txBody>
          <a:bodyPr/>
          <a:lstStyle>
            <a:lvl1pPr marL="0" indent="0">
              <a:buFontTx/>
              <a:buNone/>
              <a:defRPr sz="1200" b="1"/>
            </a:lvl1pPr>
          </a:lstStyle>
          <a:p>
            <a:pPr lvl="0"/>
            <a:r>
              <a:rPr lang="sv-SE" dirty="0"/>
              <a:t>Lägg till bildtext</a:t>
            </a:r>
          </a:p>
        </p:txBody>
      </p:sp>
    </p:spTree>
    <p:extLst>
      <p:ext uri="{BB962C8B-B14F-4D97-AF65-F5344CB8AC3E}">
        <p14:creationId xmlns:p14="http://schemas.microsoft.com/office/powerpoint/2010/main" val="944285535"/>
      </p:ext>
    </p:extLst>
  </p:cSld>
  <p:clrMapOvr>
    <a:masterClrMapping/>
  </p:clrMapOvr>
  <p:extLst>
    <p:ext uri="{DCECCB84-F9BA-43D5-87BE-67443E8EF086}">
      <p15:sldGuideLst xmlns:p15="http://schemas.microsoft.com/office/powerpoint/2012/main">
        <p15:guide id="2" orient="horz" pos="1025">
          <p15:clr>
            <a:srgbClr val="FBAE40"/>
          </p15:clr>
        </p15:guide>
        <p15:guide id="3" orient="horz" pos="3997">
          <p15:clr>
            <a:srgbClr val="FBAE40"/>
          </p15:clr>
        </p15:guide>
        <p15:guide id="4" pos="4692">
          <p15:clr>
            <a:srgbClr val="FBAE40"/>
          </p15:clr>
        </p15:guide>
        <p15:guide id="5" orient="horz" pos="11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film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media 2">
            <a:extLst>
              <a:ext uri="{FF2B5EF4-FFF2-40B4-BE49-F238E27FC236}">
                <a16:creationId xmlns:a16="http://schemas.microsoft.com/office/drawing/2014/main" id="{5FA18B0C-769A-4680-B1EF-08C465CE77B7}"/>
              </a:ext>
            </a:extLst>
          </p:cNvPr>
          <p:cNvSpPr>
            <a:spLocks noGrp="1"/>
          </p:cNvSpPr>
          <p:nvPr>
            <p:ph type="media" sz="quarter" idx="13" hasCustomPrompt="1"/>
          </p:nvPr>
        </p:nvSpPr>
        <p:spPr>
          <a:xfrm>
            <a:off x="657225" y="1773238"/>
            <a:ext cx="6788605" cy="4590000"/>
          </a:xfrm>
        </p:spPr>
        <p:txBody>
          <a:bodyPr/>
          <a:lstStyle>
            <a:lvl1pPr marL="0" indent="0">
              <a:buFontTx/>
              <a:buNone/>
              <a:defRPr sz="1400"/>
            </a:lvl1pPr>
          </a:lstStyle>
          <a:p>
            <a:r>
              <a:rPr lang="sv-SE" dirty="0"/>
              <a:t>Klicka på ikonen för att lägga till film</a:t>
            </a:r>
          </a:p>
        </p:txBody>
      </p:sp>
      <p:sp>
        <p:nvSpPr>
          <p:cNvPr id="6" name="Platshållare för text 5">
            <a:extLst>
              <a:ext uri="{FF2B5EF4-FFF2-40B4-BE49-F238E27FC236}">
                <a16:creationId xmlns:a16="http://schemas.microsoft.com/office/drawing/2014/main" id="{D53CD2AE-6523-4354-9046-8E0E5570057F}"/>
              </a:ext>
            </a:extLst>
          </p:cNvPr>
          <p:cNvSpPr>
            <a:spLocks noGrp="1"/>
          </p:cNvSpPr>
          <p:nvPr>
            <p:ph type="body" sz="quarter" idx="14" hasCustomPrompt="1"/>
          </p:nvPr>
        </p:nvSpPr>
        <p:spPr>
          <a:xfrm>
            <a:off x="7573099" y="6140988"/>
            <a:ext cx="3966439" cy="222250"/>
          </a:xfrm>
        </p:spPr>
        <p:txBody>
          <a:bodyPr/>
          <a:lstStyle>
            <a:lvl1pPr marL="0" indent="0">
              <a:buFontTx/>
              <a:buNone/>
              <a:defRPr sz="1200" b="1"/>
            </a:lvl1pPr>
          </a:lstStyle>
          <a:p>
            <a:pPr lvl="0"/>
            <a:r>
              <a:rPr lang="sv-SE" dirty="0"/>
              <a:t>Lägg till bildtext</a:t>
            </a:r>
          </a:p>
        </p:txBody>
      </p:sp>
    </p:spTree>
    <p:extLst>
      <p:ext uri="{BB962C8B-B14F-4D97-AF65-F5344CB8AC3E}">
        <p14:creationId xmlns:p14="http://schemas.microsoft.com/office/powerpoint/2010/main" val="96535017"/>
      </p:ext>
    </p:extLst>
  </p:cSld>
  <p:clrMapOvr>
    <a:masterClrMapping/>
  </p:clrMapOvr>
  <p:extLst>
    <p:ext uri="{DCECCB84-F9BA-43D5-87BE-67443E8EF086}">
      <p15:sldGuideLst xmlns:p15="http://schemas.microsoft.com/office/powerpoint/2012/main">
        <p15:guide id="1" orient="horz" pos="1026">
          <p15:clr>
            <a:srgbClr val="FBAE40"/>
          </p15:clr>
        </p15:guide>
        <p15:guide id="2" orient="horz" pos="3997">
          <p15:clr>
            <a:srgbClr val="FBAE40"/>
          </p15:clr>
        </p15:guide>
        <p15:guide id="3" orient="horz" pos="1117">
          <p15:clr>
            <a:srgbClr val="FBAE40"/>
          </p15:clr>
        </p15:guide>
        <p15:guide id="4" pos="46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orskningsinfrastruktur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500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baseline="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underrubrik – obs! färgen används endast till forskningsinfrastruktur</a:t>
            </a:r>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B1F21807-459A-4FDC-A61C-56CC7DEDE085}"/>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3725802330"/>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__2018">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Lägg till rubrik</a:t>
            </a:r>
          </a:p>
        </p:txBody>
      </p:sp>
      <p:sp>
        <p:nvSpPr>
          <p:cNvPr id="4" name="Platshållare för sidfot 3"/>
          <p:cNvSpPr>
            <a:spLocks noGrp="1"/>
          </p:cNvSpPr>
          <p:nvPr>
            <p:ph type="ftr" sz="quarter" idx="11"/>
          </p:nvPr>
        </p:nvSpPr>
        <p:spPr/>
        <p:txBody>
          <a:bodyPr/>
          <a:lstStyle/>
          <a:p>
            <a:r>
              <a:rPr lang="sv-SE"/>
              <a:t>Ämne / Talare</a:t>
            </a:r>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412682552"/>
      </p:ext>
    </p:extLst>
  </p:cSld>
  <p:clrMapOvr>
    <a:masterClrMapping/>
  </p:clrMapOvr>
  <p:extLst>
    <p:ext uri="{DCECCB84-F9BA-43D5-87BE-67443E8EF086}">
      <p15:sldGuideLst xmlns:p15="http://schemas.microsoft.com/office/powerpoint/2012/main">
        <p15:guide id="1" orient="horz" pos="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__2018">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Ämne / Talare</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49350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Humaniora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 </a:t>
            </a:r>
            <a:br>
              <a:rPr lang="sv-SE" dirty="0"/>
            </a:br>
            <a:r>
              <a:rPr lang="sv-SE" dirty="0"/>
              <a:t>Obs! färgen används endast till humaniora</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bwMode="white">
          <a:xfrm>
            <a:off x="650126" y="511819"/>
            <a:ext cx="416674" cy="502601"/>
          </a:xfrm>
          <a:prstGeom prst="rect">
            <a:avLst/>
          </a:prstGeom>
        </p:spPr>
      </p:pic>
      <p:pic>
        <p:nvPicPr>
          <p:cNvPr id="11" name="Bildobjekt 10">
            <a:extLst>
              <a:ext uri="{FF2B5EF4-FFF2-40B4-BE49-F238E27FC236}">
                <a16:creationId xmlns:a16="http://schemas.microsoft.com/office/drawing/2014/main" id="{B84C1338-DAEF-438D-8475-B8447B794558}"/>
              </a:ext>
            </a:extLst>
          </p:cNvPr>
          <p:cNvPicPr>
            <a:picLocks noChangeAspect="1"/>
          </p:cNvPicPr>
          <p:nvPr userDrawn="1"/>
        </p:nvPicPr>
        <p:blipFill>
          <a:blip r:embed="rId3"/>
          <a:stretch>
            <a:fillRect/>
          </a:stretch>
        </p:blipFill>
        <p:spPr bwMode="white">
          <a:xfrm>
            <a:off x="650354" y="6203154"/>
            <a:ext cx="1238140" cy="181979"/>
          </a:xfrm>
          <a:prstGeom prst="rect">
            <a:avLst/>
          </a:prstGeom>
        </p:spPr>
      </p:pic>
    </p:spTree>
    <p:extLst>
      <p:ext uri="{BB962C8B-B14F-4D97-AF65-F5344CB8AC3E}">
        <p14:creationId xmlns:p14="http://schemas.microsoft.com/office/powerpoint/2010/main" val="2107156312"/>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ehandlingsforskning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a:t>
            </a:r>
            <a:br>
              <a:rPr lang="sv-SE" dirty="0"/>
            </a:br>
            <a:r>
              <a:rPr lang="sv-SE" dirty="0"/>
              <a:t>Obs! färgen används endast till behandlingsforskning</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17A2AAB5-4ECE-46AC-923B-A77CC642A984}"/>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1897542187"/>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onstnärlig forskning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 </a:t>
            </a:r>
          </a:p>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obs! färgen används endast till konstnärlig forskning</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47F357F0-4F06-4DBB-AEE6-F5BDF56C2875}"/>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832513143"/>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Utbildningsvetenskap kapitelsida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 obs! färgen används endast till utbildningsvetenskap</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FED8AAB5-78A0-4A3A-82CE-8A3B09CBA450}"/>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2104557606"/>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Naturvetenskap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 obs! färgen används endast till naturvetenskap</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22D05B9C-8210-460E-9682-F5239800EC2C}"/>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3764994886"/>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Medicin_halsa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underrubrik </a:t>
            </a:r>
            <a:br>
              <a:rPr lang="sv-SE" dirty="0"/>
            </a:br>
            <a:r>
              <a:rPr lang="sv-SE" dirty="0"/>
              <a:t>obs! färgen används endast till medicin/hälsa</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5070ED91-F898-4CE2-AFF9-F8AC1CBFBDEB}"/>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3121114822"/>
      </p:ext>
    </p:extLst>
  </p:cSld>
  <p:clrMapOvr>
    <a:masterClrMapping/>
  </p:clrMapOvr>
  <p:extLst>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8CD436BD-66A6-46BE-A829-2B4A0FC86DD5}"/>
              </a:ext>
            </a:extLst>
          </p:cNvPr>
          <p:cNvSpPr/>
          <p:nvPr userDrawn="1"/>
        </p:nvSpPr>
        <p:spPr>
          <a:xfrm>
            <a:off x="0" y="507052"/>
            <a:ext cx="12192000" cy="58538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Platshållare för rubrik 1"/>
          <p:cNvSpPr>
            <a:spLocks noGrp="1"/>
          </p:cNvSpPr>
          <p:nvPr>
            <p:ph type="title"/>
          </p:nvPr>
        </p:nvSpPr>
        <p:spPr>
          <a:xfrm>
            <a:off x="652465" y="1104901"/>
            <a:ext cx="5838824" cy="1015999"/>
          </a:xfrm>
          <a:prstGeom prst="rect">
            <a:avLst/>
          </a:prstGeom>
        </p:spPr>
        <p:txBody>
          <a:bodyPr vert="horz" lIns="0" tIns="0" rIns="0" bIns="0" rtlCol="0" anchor="t" anchorCtr="0">
            <a:noAutofit/>
          </a:bodyPr>
          <a:lstStyle/>
          <a:p>
            <a:r>
              <a:rPr lang="sv-SE" dirty="0"/>
              <a:t>Klicka här för att ändra format </a:t>
            </a:r>
          </a:p>
        </p:txBody>
      </p:sp>
      <p:sp>
        <p:nvSpPr>
          <p:cNvPr id="3" name="Platshållare för text 2"/>
          <p:cNvSpPr>
            <a:spLocks noGrp="1"/>
          </p:cNvSpPr>
          <p:nvPr>
            <p:ph type="body" idx="1"/>
          </p:nvPr>
        </p:nvSpPr>
        <p:spPr>
          <a:xfrm>
            <a:off x="652463" y="2471738"/>
            <a:ext cx="7767637" cy="3370262"/>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52463" y="7070844"/>
            <a:ext cx="1419225" cy="234000"/>
          </a:xfrm>
          <a:prstGeom prst="rect">
            <a:avLst/>
          </a:prstGeom>
        </p:spPr>
        <p:txBody>
          <a:bodyPr vert="horz" lIns="0" tIns="0" rIns="0" bIns="0" rtlCol="0" anchor="b" anchorCtr="0"/>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r>
              <a:rPr lang="sv-SE" dirty="0"/>
              <a:t>Ämne / Talare</a:t>
            </a:r>
          </a:p>
        </p:txBody>
      </p:sp>
      <p:sp>
        <p:nvSpPr>
          <p:cNvPr id="6" name="Platshållare för bildnummer 5"/>
          <p:cNvSpPr>
            <a:spLocks noGrp="1"/>
          </p:cNvSpPr>
          <p:nvPr>
            <p:ph type="sldNum" sz="quarter" idx="4"/>
          </p:nvPr>
        </p:nvSpPr>
        <p:spPr>
          <a:xfrm>
            <a:off x="11393992" y="6517481"/>
            <a:ext cx="360000" cy="187200"/>
          </a:xfrm>
          <a:prstGeom prst="rect">
            <a:avLst/>
          </a:prstGeom>
        </p:spPr>
        <p:txBody>
          <a:bodyPr vert="horz" lIns="0" tIns="0" rIns="0" bIns="0" rtlCol="0" anchor="b" anchorCtr="0"/>
          <a:lstStyle>
            <a:lvl1pPr algn="l">
              <a:defRPr sz="1000">
                <a:solidFill>
                  <a:schemeClr val="tx1"/>
                </a:solidFill>
              </a:defRPr>
            </a:lvl1pPr>
          </a:lstStyle>
          <a:p>
            <a:fld id="{E8645303-2AAE-45D1-913A-B06AE6474513}" type="slidenum">
              <a:rPr lang="sv-SE" smtClean="0"/>
              <a:pPr/>
              <a:t>‹#›</a:t>
            </a:fld>
            <a:endParaRPr lang="sv-SE" dirty="0"/>
          </a:p>
        </p:txBody>
      </p:sp>
      <p:pic>
        <p:nvPicPr>
          <p:cNvPr id="23" name="Bildobjekt 22">
            <a:extLst>
              <a:ext uri="{FF2B5EF4-FFF2-40B4-BE49-F238E27FC236}">
                <a16:creationId xmlns:a16="http://schemas.microsoft.com/office/drawing/2014/main" id="{FE3D5985-4ECB-40EC-90B5-3731B9C44088}"/>
              </a:ext>
            </a:extLst>
          </p:cNvPr>
          <p:cNvPicPr>
            <a:picLocks noChangeAspect="1"/>
          </p:cNvPicPr>
          <p:nvPr userDrawn="1"/>
        </p:nvPicPr>
        <p:blipFill>
          <a:blip r:embed="rId33"/>
          <a:stretch>
            <a:fillRect/>
          </a:stretch>
        </p:blipFill>
        <p:spPr>
          <a:xfrm>
            <a:off x="652463" y="140253"/>
            <a:ext cx="240506" cy="290104"/>
          </a:xfrm>
          <a:prstGeom prst="rect">
            <a:avLst/>
          </a:prstGeom>
        </p:spPr>
      </p:pic>
      <p:pic>
        <p:nvPicPr>
          <p:cNvPr id="10" name="Bildobjekt 9">
            <a:extLst>
              <a:ext uri="{FF2B5EF4-FFF2-40B4-BE49-F238E27FC236}">
                <a16:creationId xmlns:a16="http://schemas.microsoft.com/office/drawing/2014/main" id="{346BFC86-529F-4C6D-979C-358AF3FC92CC}"/>
              </a:ext>
            </a:extLst>
          </p:cNvPr>
          <p:cNvPicPr>
            <a:picLocks noChangeAspect="1"/>
          </p:cNvPicPr>
          <p:nvPr userDrawn="1"/>
        </p:nvPicPr>
        <p:blipFill>
          <a:blip r:embed="rId34"/>
          <a:stretch>
            <a:fillRect/>
          </a:stretch>
        </p:blipFill>
        <p:spPr>
          <a:xfrm>
            <a:off x="652463" y="6564685"/>
            <a:ext cx="952499" cy="139996"/>
          </a:xfrm>
          <a:prstGeom prst="rect">
            <a:avLst/>
          </a:prstGeom>
        </p:spPr>
      </p:pic>
    </p:spTree>
    <p:extLst>
      <p:ext uri="{BB962C8B-B14F-4D97-AF65-F5344CB8AC3E}">
        <p14:creationId xmlns:p14="http://schemas.microsoft.com/office/powerpoint/2010/main" val="3998427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p:hf hdr="0"/>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162000" indent="-162000" algn="l" defTabSz="914400" rtl="0" eaLnBrk="1" latinLnBrk="0" hangingPunct="1">
        <a:lnSpc>
          <a:spcPct val="110000"/>
        </a:lnSpc>
        <a:spcBef>
          <a:spcPts val="1600"/>
        </a:spcBef>
        <a:buSzPct val="75000"/>
        <a:buFontTx/>
        <a:buBlip>
          <a:blip r:embed="rId35"/>
        </a:buBlip>
        <a:defRPr sz="1800" kern="1200">
          <a:solidFill>
            <a:schemeClr val="tx1"/>
          </a:solidFill>
          <a:latin typeface="+mn-lt"/>
          <a:ea typeface="+mn-ea"/>
          <a:cs typeface="+mn-cs"/>
        </a:defRPr>
      </a:lvl1pPr>
      <a:lvl2pPr marL="324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2pPr>
      <a:lvl3pPr marL="486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3pPr>
      <a:lvl4pPr marL="648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4pPr>
      <a:lvl5pPr marL="810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11">
          <p15:clr>
            <a:srgbClr val="F26B43"/>
          </p15:clr>
        </p15:guide>
        <p15:guide id="4" pos="72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mailto:openscience@vr.se"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C2F22-C040-425F-9A8A-E8BFDC801138}"/>
              </a:ext>
            </a:extLst>
          </p:cNvPr>
          <p:cNvSpPr>
            <a:spLocks noGrp="1"/>
          </p:cNvSpPr>
          <p:nvPr>
            <p:ph type="ctrTitle"/>
          </p:nvPr>
        </p:nvSpPr>
        <p:spPr>
          <a:xfrm>
            <a:off x="285404" y="2184148"/>
            <a:ext cx="11621192" cy="1893281"/>
          </a:xfrm>
        </p:spPr>
        <p:txBody>
          <a:bodyPr/>
          <a:lstStyle/>
          <a:p>
            <a:r>
              <a:rPr lang="sv-SE" sz="4400" dirty="0"/>
              <a:t>The Swedish Research Council and EOSC</a:t>
            </a:r>
            <a:br>
              <a:rPr lang="sv-SE" sz="4400" dirty="0"/>
            </a:br>
            <a:br>
              <a:rPr lang="sv-SE" sz="4400" dirty="0"/>
            </a:br>
            <a:br>
              <a:rPr lang="sv-SE" sz="4000" dirty="0"/>
            </a:br>
            <a:br>
              <a:rPr lang="sv-SE" sz="4000" dirty="0"/>
            </a:br>
            <a:br>
              <a:rPr lang="sv-SE" sz="4000" dirty="0"/>
            </a:br>
            <a:endParaRPr lang="sv-SE" sz="4000" dirty="0"/>
          </a:p>
        </p:txBody>
      </p:sp>
      <p:sp>
        <p:nvSpPr>
          <p:cNvPr id="3" name="Underrubrik 2">
            <a:extLst>
              <a:ext uri="{FF2B5EF4-FFF2-40B4-BE49-F238E27FC236}">
                <a16:creationId xmlns:a16="http://schemas.microsoft.com/office/drawing/2014/main" id="{112A43EA-C15D-4E44-804B-6B1F2DAC80C2}"/>
              </a:ext>
            </a:extLst>
          </p:cNvPr>
          <p:cNvSpPr>
            <a:spLocks noGrp="1"/>
          </p:cNvSpPr>
          <p:nvPr>
            <p:ph type="subTitle" idx="1"/>
          </p:nvPr>
        </p:nvSpPr>
        <p:spPr>
          <a:xfrm>
            <a:off x="652463" y="4673852"/>
            <a:ext cx="5838824" cy="952500"/>
          </a:xfrm>
        </p:spPr>
        <p:txBody>
          <a:bodyPr/>
          <a:lstStyle/>
          <a:p>
            <a:r>
              <a:rPr lang="sv-SE" dirty="0"/>
              <a:t>Sumithra Velupillai</a:t>
            </a:r>
          </a:p>
          <a:p>
            <a:r>
              <a:rPr lang="en-US" dirty="0"/>
              <a:t>Senior Research Officer</a:t>
            </a:r>
            <a:endParaRPr lang="sv-SE" dirty="0"/>
          </a:p>
        </p:txBody>
      </p:sp>
    </p:spTree>
    <p:extLst>
      <p:ext uri="{BB962C8B-B14F-4D97-AF65-F5344CB8AC3E}">
        <p14:creationId xmlns:p14="http://schemas.microsoft.com/office/powerpoint/2010/main" val="94769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3600" dirty="0"/>
              <a:t>National work on open access to research data</a:t>
            </a:r>
            <a:endParaRPr lang="sv-SE" sz="3600" dirty="0"/>
          </a:p>
        </p:txBody>
      </p:sp>
      <p:sp>
        <p:nvSpPr>
          <p:cNvPr id="5" name="Platshållare för text 4"/>
          <p:cNvSpPr>
            <a:spLocks noGrp="1"/>
          </p:cNvSpPr>
          <p:nvPr>
            <p:ph type="body" sz="quarter" idx="13"/>
          </p:nvPr>
        </p:nvSpPr>
        <p:spPr>
          <a:ln>
            <a:noFill/>
          </a:ln>
        </p:spPr>
        <p:txBody>
          <a:bodyPr/>
          <a:lstStyle/>
          <a:p>
            <a:pPr>
              <a:buFont typeface="Arial" panose="020B0604020202020204" pitchFamily="34" charset="0"/>
              <a:buChar char="•"/>
              <a:defRPr/>
            </a:pPr>
            <a:r>
              <a:rPr lang="sv-SE" sz="2400" dirty="0">
                <a:ea typeface="Calibri" panose="020F0502020204030204" pitchFamily="34" charset="0"/>
                <a:cs typeface="Calibri" panose="020F0502020204030204" pitchFamily="34" charset="0"/>
              </a:rPr>
              <a:t>M</a:t>
            </a:r>
            <a:r>
              <a:rPr lang="en-US" sz="2400" dirty="0" err="1"/>
              <a:t>apping</a:t>
            </a:r>
            <a:r>
              <a:rPr lang="en-US" sz="2400" dirty="0"/>
              <a:t>, analysis and assessment </a:t>
            </a:r>
          </a:p>
          <a:p>
            <a:pPr lvl="1">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Indicators</a:t>
            </a:r>
            <a:r>
              <a:rPr lang="sv-SE" sz="2400" dirty="0">
                <a:ea typeface="Calibri" panose="020F0502020204030204" pitchFamily="34" charset="0"/>
                <a:cs typeface="Calibri" panose="020F0502020204030204" pitchFamily="34" charset="0"/>
              </a:rPr>
              <a:t> for </a:t>
            </a:r>
            <a:r>
              <a:rPr lang="sv-SE" sz="2400" dirty="0" err="1">
                <a:ea typeface="Calibri" panose="020F0502020204030204" pitchFamily="34" charset="0"/>
                <a:cs typeface="Calibri" panose="020F0502020204030204" pitchFamily="34" charset="0"/>
              </a:rPr>
              <a:t>follow-up</a:t>
            </a:r>
            <a:endParaRPr lang="sv-SE" sz="2400" dirty="0">
              <a:ea typeface="Calibri" panose="020F0502020204030204" pitchFamily="34" charset="0"/>
              <a:cs typeface="Calibri" panose="020F0502020204030204" pitchFamily="34" charset="0"/>
            </a:endParaRPr>
          </a:p>
          <a:p>
            <a:pPr lvl="1">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Surveys</a:t>
            </a:r>
            <a:r>
              <a:rPr lang="sv-SE" sz="2400" dirty="0">
                <a:ea typeface="Calibri" panose="020F0502020204030204" pitchFamily="34" charset="0"/>
                <a:cs typeface="Calibri" panose="020F0502020204030204" pitchFamily="34" charset="0"/>
              </a:rPr>
              <a:t> and hearings to </a:t>
            </a:r>
            <a:r>
              <a:rPr lang="sv-SE" sz="2400" dirty="0" err="1">
                <a:ea typeface="Calibri" panose="020F0502020204030204" pitchFamily="34" charset="0"/>
                <a:cs typeface="Calibri" panose="020F0502020204030204" pitchFamily="34" charset="0"/>
              </a:rPr>
              <a:t>key</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stakeholders</a:t>
            </a:r>
            <a:endParaRPr lang="sv-SE" sz="2400" dirty="0">
              <a:ea typeface="Calibri" panose="020F0502020204030204" pitchFamily="34" charset="0"/>
              <a:cs typeface="Calibri" panose="020F0502020204030204" pitchFamily="34" charset="0"/>
            </a:endParaRPr>
          </a:p>
          <a:p>
            <a:pPr marL="0" indent="0">
              <a:buNone/>
              <a:defRPr/>
            </a:pPr>
            <a:endParaRPr lang="sv-SE" dirty="0">
              <a:latin typeface="Arial" panose="020B0604020202020204" pitchFamily="34" charset="0"/>
              <a:ea typeface="Calibri" panose="020F0502020204030204" pitchFamily="34" charset="0"/>
            </a:endParaRPr>
          </a:p>
        </p:txBody>
      </p:sp>
      <p:graphicFrame>
        <p:nvGraphicFramePr>
          <p:cNvPr id="8" name="Diagram 7">
            <a:extLst>
              <a:ext uri="{FF2B5EF4-FFF2-40B4-BE49-F238E27FC236}">
                <a16:creationId xmlns:a16="http://schemas.microsoft.com/office/drawing/2014/main" id="{98D86CE9-EE92-423B-9BCB-D86880050EC2}"/>
              </a:ext>
            </a:extLst>
          </p:cNvPr>
          <p:cNvGraphicFramePr/>
          <p:nvPr>
            <p:extLst>
              <p:ext uri="{D42A27DB-BD31-4B8C-83A1-F6EECF244321}">
                <p14:modId xmlns:p14="http://schemas.microsoft.com/office/powerpoint/2010/main" val="112811428"/>
              </p:ext>
            </p:extLst>
          </p:nvPr>
        </p:nvGraphicFramePr>
        <p:xfrm>
          <a:off x="4827453" y="74579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38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3600" dirty="0"/>
              <a:t>Summary results 2022</a:t>
            </a:r>
            <a:endParaRPr lang="sv-SE" sz="3600" dirty="0"/>
          </a:p>
        </p:txBody>
      </p:sp>
      <p:sp>
        <p:nvSpPr>
          <p:cNvPr id="6" name="Platshållare för text 4">
            <a:extLst>
              <a:ext uri="{FF2B5EF4-FFF2-40B4-BE49-F238E27FC236}">
                <a16:creationId xmlns:a16="http://schemas.microsoft.com/office/drawing/2014/main" id="{538E0188-47D3-4956-B3D6-C729E6AA288D}"/>
              </a:ext>
            </a:extLst>
          </p:cNvPr>
          <p:cNvSpPr>
            <a:spLocks noGrp="1"/>
          </p:cNvSpPr>
          <p:nvPr>
            <p:ph type="body" sz="quarter" idx="13"/>
          </p:nvPr>
        </p:nvSpPr>
        <p:spPr>
          <a:ln>
            <a:noFill/>
          </a:ln>
        </p:spPr>
        <p:txBody>
          <a:bodyPr/>
          <a:lstStyle/>
          <a:p>
            <a:pPr>
              <a:buFont typeface="Arial" panose="020B0604020202020204" pitchFamily="34" charset="0"/>
              <a:buChar char="•"/>
              <a:defRPr/>
            </a:pPr>
            <a:r>
              <a:rPr lang="sv-SE" sz="2400" dirty="0">
                <a:ea typeface="Calibri" panose="020F0502020204030204" pitchFamily="34" charset="0"/>
                <a:cs typeface="Calibri" panose="020F0502020204030204" pitchFamily="34" charset="0"/>
              </a:rPr>
              <a:t>Research data is </a:t>
            </a:r>
            <a:r>
              <a:rPr lang="sv-SE" sz="2400" dirty="0" err="1">
                <a:ea typeface="Calibri" panose="020F0502020204030204" pitchFamily="34" charset="0"/>
                <a:cs typeface="Calibri" panose="020F0502020204030204" pitchFamily="34" charset="0"/>
              </a:rPr>
              <a:t>made</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openly</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available</a:t>
            </a:r>
            <a:r>
              <a:rPr lang="sv-SE" sz="2400" dirty="0">
                <a:ea typeface="Calibri" panose="020F0502020204030204" pitchFamily="34" charset="0"/>
                <a:cs typeface="Calibri" panose="020F0502020204030204" pitchFamily="34" charset="0"/>
              </a:rPr>
              <a:t> (”as </a:t>
            </a:r>
            <a:r>
              <a:rPr lang="sv-SE" sz="2400" dirty="0" err="1">
                <a:ea typeface="Calibri" panose="020F0502020204030204" pitchFamily="34" charset="0"/>
                <a:cs typeface="Calibri" panose="020F0502020204030204" pitchFamily="34" charset="0"/>
              </a:rPr>
              <a:t>closed</a:t>
            </a:r>
            <a:r>
              <a:rPr lang="sv-SE" sz="2400" dirty="0">
                <a:ea typeface="Calibri" panose="020F0502020204030204" pitchFamily="34" charset="0"/>
                <a:cs typeface="Calibri" panose="020F0502020204030204" pitchFamily="34" charset="0"/>
              </a:rPr>
              <a:t> as </a:t>
            </a:r>
            <a:r>
              <a:rPr lang="sv-SE" sz="2400" dirty="0" err="1">
                <a:ea typeface="Calibri" panose="020F0502020204030204" pitchFamily="34" charset="0"/>
                <a:cs typeface="Calibri" panose="020F0502020204030204" pitchFamily="34" charset="0"/>
              </a:rPr>
              <a:t>necessary</a:t>
            </a:r>
            <a:r>
              <a:rPr lang="sv-SE" sz="2400" dirty="0">
                <a:ea typeface="Calibri" panose="020F0502020204030204" pitchFamily="34" charset="0"/>
                <a:cs typeface="Calibri" panose="020F0502020204030204" pitchFamily="34" charset="0"/>
              </a:rPr>
              <a:t>”) to a </a:t>
            </a:r>
            <a:r>
              <a:rPr lang="sv-SE" sz="2400" dirty="0" err="1">
                <a:ea typeface="Calibri" panose="020F0502020204030204" pitchFamily="34" charset="0"/>
                <a:cs typeface="Calibri" panose="020F0502020204030204" pitchFamily="34" charset="0"/>
              </a:rPr>
              <a:t>large</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extent</a:t>
            </a:r>
            <a:r>
              <a:rPr lang="sv-SE" sz="2400" dirty="0">
                <a:ea typeface="Calibri" panose="020F0502020204030204" pitchFamily="34" charset="0"/>
                <a:cs typeface="Calibri" panose="020F0502020204030204" pitchFamily="34" charset="0"/>
              </a:rPr>
              <a:t> (~50%)</a:t>
            </a:r>
          </a:p>
          <a:p>
            <a:pPr>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Difficulties</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navigating</a:t>
            </a:r>
            <a:r>
              <a:rPr lang="sv-SE" sz="2400" dirty="0">
                <a:ea typeface="Calibri" panose="020F0502020204030204" pitchFamily="34" charset="0"/>
                <a:cs typeface="Calibri" panose="020F0502020204030204" pitchFamily="34" charset="0"/>
              </a:rPr>
              <a:t> the landscape </a:t>
            </a:r>
            <a:r>
              <a:rPr lang="sv-SE" sz="2400" dirty="0" err="1">
                <a:ea typeface="Calibri" panose="020F0502020204030204" pitchFamily="34" charset="0"/>
                <a:cs typeface="Calibri" panose="020F0502020204030204" pitchFamily="34" charset="0"/>
              </a:rPr>
              <a:t>of</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guidelines</a:t>
            </a:r>
            <a:r>
              <a:rPr lang="sv-SE" sz="2400" dirty="0">
                <a:ea typeface="Calibri" panose="020F0502020204030204" pitchFamily="34" charset="0"/>
                <a:cs typeface="Calibri" panose="020F0502020204030204" pitchFamily="34" charset="0"/>
              </a:rPr>
              <a:t> and </a:t>
            </a:r>
            <a:r>
              <a:rPr lang="sv-SE" sz="2400" dirty="0" err="1">
                <a:ea typeface="Calibri" panose="020F0502020204030204" pitchFamily="34" charset="0"/>
                <a:cs typeface="Calibri" panose="020F0502020204030204" pitchFamily="34" charset="0"/>
              </a:rPr>
              <a:t>recommendations</a:t>
            </a:r>
            <a:r>
              <a:rPr lang="sv-SE" sz="2400" dirty="0">
                <a:ea typeface="Calibri" panose="020F0502020204030204" pitchFamily="34" charset="0"/>
                <a:cs typeface="Calibri" panose="020F0502020204030204" pitchFamily="34" charset="0"/>
              </a:rPr>
              <a:t> from different </a:t>
            </a:r>
            <a:r>
              <a:rPr lang="sv-SE" sz="2400" dirty="0" err="1">
                <a:ea typeface="Calibri" panose="020F0502020204030204" pitchFamily="34" charset="0"/>
                <a:cs typeface="Calibri" panose="020F0502020204030204" pitchFamily="34" charset="0"/>
              </a:rPr>
              <a:t>actors</a:t>
            </a:r>
            <a:endParaRPr lang="sv-SE" sz="2400" dirty="0">
              <a:ea typeface="Calibri" panose="020F0502020204030204" pitchFamily="34" charset="0"/>
              <a:cs typeface="Calibri" panose="020F0502020204030204" pitchFamily="34" charset="0"/>
            </a:endParaRPr>
          </a:p>
          <a:p>
            <a:pPr>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Needs</a:t>
            </a:r>
            <a:r>
              <a:rPr lang="sv-SE" sz="2400" dirty="0">
                <a:ea typeface="Calibri" panose="020F0502020204030204" pitchFamily="34" charset="0"/>
                <a:cs typeface="Calibri" panose="020F0502020204030204" pitchFamily="34" charset="0"/>
              </a:rPr>
              <a:t>: support, common solutions and </a:t>
            </a:r>
            <a:r>
              <a:rPr lang="sv-SE" sz="2400" dirty="0" err="1">
                <a:ea typeface="Calibri" panose="020F0502020204030204" pitchFamily="34" charset="0"/>
                <a:cs typeface="Calibri" panose="020F0502020204030204" pitchFamily="34" charset="0"/>
              </a:rPr>
              <a:t>infrastructures</a:t>
            </a:r>
            <a:endParaRPr lang="sv-SE" sz="2400" dirty="0">
              <a:ea typeface="Calibri" panose="020F0502020204030204" pitchFamily="34" charset="0"/>
              <a:cs typeface="Calibri" panose="020F0502020204030204" pitchFamily="34" charset="0"/>
            </a:endParaRPr>
          </a:p>
          <a:p>
            <a:pPr marL="0" indent="0">
              <a:buNone/>
              <a:defRPr/>
            </a:pPr>
            <a:endParaRPr lang="sv-SE" sz="2400" dirty="0">
              <a:ea typeface="Calibri" panose="020F0502020204030204" pitchFamily="34" charset="0"/>
              <a:cs typeface="Calibri" panose="020F0502020204030204" pitchFamily="34" charset="0"/>
            </a:endParaRPr>
          </a:p>
          <a:p>
            <a:pPr>
              <a:buFont typeface="Arial" panose="020B0604020202020204" pitchFamily="34" charset="0"/>
              <a:buChar char="•"/>
              <a:defRPr/>
            </a:pPr>
            <a:endParaRPr lang="sv-SE" sz="2400" dirty="0">
              <a:ea typeface="Calibri" panose="020F0502020204030204" pitchFamily="34" charset="0"/>
              <a:cs typeface="Calibri" panose="020F0502020204030204" pitchFamily="34" charset="0"/>
            </a:endParaRPr>
          </a:p>
          <a:p>
            <a:pPr marL="0" indent="0">
              <a:buNone/>
              <a:defRPr/>
            </a:pPr>
            <a:endParaRPr lang="sv-SE" dirty="0">
              <a:latin typeface="Arial" panose="020B0604020202020204" pitchFamily="34" charset="0"/>
              <a:ea typeface="Calibri" panose="020F0502020204030204" pitchFamily="34" charset="0"/>
            </a:endParaRPr>
          </a:p>
        </p:txBody>
      </p:sp>
      <p:pic>
        <p:nvPicPr>
          <p:cNvPr id="11" name="Bildobjekt 10">
            <a:extLst>
              <a:ext uri="{FF2B5EF4-FFF2-40B4-BE49-F238E27FC236}">
                <a16:creationId xmlns:a16="http://schemas.microsoft.com/office/drawing/2014/main" id="{A50D5372-4D0E-4A1C-B817-80A797891BB9}"/>
              </a:ext>
            </a:extLst>
          </p:cNvPr>
          <p:cNvPicPr>
            <a:picLocks noChangeAspect="1"/>
          </p:cNvPicPr>
          <p:nvPr/>
        </p:nvPicPr>
        <p:blipFill>
          <a:blip r:embed="rId3"/>
          <a:stretch>
            <a:fillRect/>
          </a:stretch>
        </p:blipFill>
        <p:spPr>
          <a:xfrm>
            <a:off x="6117461" y="2288857"/>
            <a:ext cx="6006467" cy="2978773"/>
          </a:xfrm>
          <a:prstGeom prst="rect">
            <a:avLst/>
          </a:prstGeom>
        </p:spPr>
      </p:pic>
      <p:sp>
        <p:nvSpPr>
          <p:cNvPr id="12" name="textruta 11">
            <a:extLst>
              <a:ext uri="{FF2B5EF4-FFF2-40B4-BE49-F238E27FC236}">
                <a16:creationId xmlns:a16="http://schemas.microsoft.com/office/drawing/2014/main" id="{80BADC0D-4F71-4827-A5F2-25318A77EB50}"/>
              </a:ext>
            </a:extLst>
          </p:cNvPr>
          <p:cNvSpPr txBox="1"/>
          <p:nvPr/>
        </p:nvSpPr>
        <p:spPr>
          <a:xfrm flipH="1">
            <a:off x="6711277" y="5411114"/>
            <a:ext cx="5412651" cy="430887"/>
          </a:xfrm>
          <a:prstGeom prst="rect">
            <a:avLst/>
          </a:prstGeom>
          <a:noFill/>
        </p:spPr>
        <p:txBody>
          <a:bodyPr wrap="square" lIns="0" tIns="0" rIns="0" bIns="0" rtlCol="0">
            <a:spAutoFit/>
          </a:bodyPr>
          <a:lstStyle/>
          <a:p>
            <a:pPr algn="l"/>
            <a:r>
              <a:rPr lang="sv-SE" sz="1400" dirty="0" err="1"/>
              <a:t>Responses</a:t>
            </a:r>
            <a:r>
              <a:rPr lang="sv-SE" sz="1400" dirty="0"/>
              <a:t> from researchers (n=274) to the </a:t>
            </a:r>
            <a:r>
              <a:rPr lang="sv-SE" sz="1400" dirty="0" err="1"/>
              <a:t>question</a:t>
            </a:r>
            <a:r>
              <a:rPr lang="sv-SE" sz="1400" dirty="0"/>
              <a:t> ”</a:t>
            </a:r>
            <a:r>
              <a:rPr lang="sv-SE" sz="1400" dirty="0" err="1"/>
              <a:t>Are</a:t>
            </a:r>
            <a:r>
              <a:rPr lang="sv-SE" sz="1400" dirty="0"/>
              <a:t> or </a:t>
            </a:r>
            <a:r>
              <a:rPr lang="sv-SE" sz="1400" dirty="0" err="1"/>
              <a:t>will</a:t>
            </a:r>
            <a:r>
              <a:rPr lang="sv-SE" sz="1400" dirty="0"/>
              <a:t> research data be </a:t>
            </a:r>
            <a:r>
              <a:rPr lang="sv-SE" sz="1400" dirty="0" err="1"/>
              <a:t>made</a:t>
            </a:r>
            <a:r>
              <a:rPr lang="sv-SE" sz="1400" dirty="0"/>
              <a:t> </a:t>
            </a:r>
            <a:r>
              <a:rPr lang="sv-SE" sz="1400" dirty="0" err="1"/>
              <a:t>openly</a:t>
            </a:r>
            <a:r>
              <a:rPr lang="sv-SE" sz="1400" dirty="0"/>
              <a:t> </a:t>
            </a:r>
            <a:r>
              <a:rPr lang="sv-SE" sz="1400" dirty="0" err="1"/>
              <a:t>available</a:t>
            </a:r>
            <a:r>
              <a:rPr lang="sv-SE" sz="1400" dirty="0"/>
              <a:t>”?</a:t>
            </a:r>
          </a:p>
        </p:txBody>
      </p:sp>
    </p:spTree>
    <p:extLst>
      <p:ext uri="{BB962C8B-B14F-4D97-AF65-F5344CB8AC3E}">
        <p14:creationId xmlns:p14="http://schemas.microsoft.com/office/powerpoint/2010/main" val="193296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464" y="762000"/>
            <a:ext cx="10309703" cy="538899"/>
          </a:xfrm>
        </p:spPr>
        <p:txBody>
          <a:bodyPr/>
          <a:lstStyle/>
          <a:p>
            <a:r>
              <a:rPr lang="en-US" sz="3600" dirty="0"/>
              <a:t>Summary and reflections</a:t>
            </a:r>
            <a:endParaRPr lang="sv-SE" sz="3600" dirty="0"/>
          </a:p>
        </p:txBody>
      </p:sp>
      <p:sp>
        <p:nvSpPr>
          <p:cNvPr id="3" name="Platshållare för text 4">
            <a:extLst>
              <a:ext uri="{FF2B5EF4-FFF2-40B4-BE49-F238E27FC236}">
                <a16:creationId xmlns:a16="http://schemas.microsoft.com/office/drawing/2014/main" id="{41C7EF50-396F-4C7E-B162-3A94310DE08C}"/>
              </a:ext>
            </a:extLst>
          </p:cNvPr>
          <p:cNvSpPr>
            <a:spLocks noGrp="1"/>
          </p:cNvSpPr>
          <p:nvPr>
            <p:ph type="body" sz="quarter" idx="13"/>
          </p:nvPr>
        </p:nvSpPr>
        <p:spPr>
          <a:xfrm>
            <a:off x="652464" y="1803400"/>
            <a:ext cx="10741527" cy="4152900"/>
          </a:xfrm>
          <a:ln>
            <a:noFill/>
          </a:ln>
        </p:spPr>
        <p:txBody>
          <a:bodyPr/>
          <a:lstStyle/>
          <a:p>
            <a:pPr>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Yearly</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assignment</a:t>
            </a:r>
            <a:r>
              <a:rPr lang="sv-SE" sz="2400" dirty="0">
                <a:ea typeface="Calibri" panose="020F0502020204030204" pitchFamily="34" charset="0"/>
                <a:cs typeface="Calibri" panose="020F0502020204030204" pitchFamily="34" charset="0"/>
              </a:rPr>
              <a:t> – </a:t>
            </a:r>
            <a:r>
              <a:rPr lang="sv-SE" sz="2400" dirty="0" err="1">
                <a:ea typeface="Calibri" panose="020F0502020204030204" pitchFamily="34" charset="0"/>
                <a:cs typeface="Calibri" panose="020F0502020204030204" pitchFamily="34" charset="0"/>
              </a:rPr>
              <a:t>will</a:t>
            </a:r>
            <a:r>
              <a:rPr lang="sv-SE" sz="2400" dirty="0">
                <a:ea typeface="Calibri" panose="020F0502020204030204" pitchFamily="34" charset="0"/>
                <a:cs typeface="Calibri" panose="020F0502020204030204" pitchFamily="34" charset="0"/>
              </a:rPr>
              <a:t> be </a:t>
            </a:r>
            <a:r>
              <a:rPr lang="sv-SE" sz="2400" dirty="0" err="1">
                <a:ea typeface="Calibri" panose="020F0502020204030204" pitchFamily="34" charset="0"/>
                <a:cs typeface="Calibri" panose="020F0502020204030204" pitchFamily="34" charset="0"/>
              </a:rPr>
              <a:t>followed-up</a:t>
            </a:r>
            <a:r>
              <a:rPr lang="sv-SE" sz="2400" dirty="0">
                <a:ea typeface="Calibri" panose="020F0502020204030204" pitchFamily="34" charset="0"/>
                <a:cs typeface="Calibri" panose="020F0502020204030204" pitchFamily="34" charset="0"/>
              </a:rPr>
              <a:t> and </a:t>
            </a:r>
            <a:r>
              <a:rPr lang="sv-SE" sz="2400" dirty="0" err="1">
                <a:ea typeface="Calibri" panose="020F0502020204030204" pitchFamily="34" charset="0"/>
                <a:cs typeface="Calibri" panose="020F0502020204030204" pitchFamily="34" charset="0"/>
              </a:rPr>
              <a:t>developed</a:t>
            </a:r>
            <a:endParaRPr lang="sv-SE" sz="2400" dirty="0">
              <a:ea typeface="Calibri" panose="020F0502020204030204" pitchFamily="34" charset="0"/>
              <a:cs typeface="Calibri" panose="020F0502020204030204" pitchFamily="34" charset="0"/>
            </a:endParaRPr>
          </a:p>
          <a:p>
            <a:pPr>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We</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now</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have</a:t>
            </a:r>
            <a:r>
              <a:rPr lang="sv-SE" sz="2400" dirty="0">
                <a:ea typeface="Calibri" panose="020F0502020204030204" pitchFamily="34" charset="0"/>
                <a:cs typeface="Calibri" panose="020F0502020204030204" pitchFamily="34" charset="0"/>
              </a:rPr>
              <a:t> a ”</a:t>
            </a:r>
            <a:r>
              <a:rPr lang="sv-SE" sz="2400" dirty="0" err="1">
                <a:ea typeface="Calibri" panose="020F0502020204030204" pitchFamily="34" charset="0"/>
                <a:cs typeface="Calibri" panose="020F0502020204030204" pitchFamily="34" charset="0"/>
              </a:rPr>
              <a:t>baseline</a:t>
            </a:r>
            <a:r>
              <a:rPr lang="sv-SE" sz="2400" dirty="0">
                <a:ea typeface="Calibri" panose="020F0502020204030204" pitchFamily="34" charset="0"/>
                <a:cs typeface="Calibri" panose="020F0502020204030204" pitchFamily="34" charset="0"/>
              </a:rPr>
              <a:t>”</a:t>
            </a:r>
          </a:p>
          <a:p>
            <a:pPr>
              <a:buFont typeface="Arial" panose="020B0604020202020204" pitchFamily="34" charset="0"/>
              <a:buChar char="•"/>
              <a:defRPr/>
            </a:pPr>
            <a:r>
              <a:rPr lang="sv-SE" sz="2400" dirty="0" err="1">
                <a:ea typeface="Calibri" panose="020F0502020204030204" pitchFamily="34" charset="0"/>
                <a:cs typeface="Calibri" panose="020F0502020204030204" pitchFamily="34" charset="0"/>
              </a:rPr>
              <a:t>Working</a:t>
            </a:r>
            <a:r>
              <a:rPr lang="sv-SE" sz="2400" dirty="0">
                <a:ea typeface="Calibri" panose="020F0502020204030204" pitchFamily="34" charset="0"/>
                <a:cs typeface="Calibri" panose="020F0502020204030204" pitchFamily="34" charset="0"/>
              </a:rPr>
              <a:t> on </a:t>
            </a:r>
            <a:r>
              <a:rPr lang="sv-SE" sz="2400" dirty="0" err="1">
                <a:ea typeface="Calibri" panose="020F0502020204030204" pitchFamily="34" charset="0"/>
                <a:cs typeface="Calibri" panose="020F0502020204030204" pitchFamily="34" charset="0"/>
              </a:rPr>
              <a:t>further</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coordinating</a:t>
            </a:r>
            <a:r>
              <a:rPr lang="sv-SE" sz="2400" dirty="0">
                <a:ea typeface="Calibri" panose="020F0502020204030204" pitchFamily="34" charset="0"/>
                <a:cs typeface="Calibri" panose="020F0502020204030204" pitchFamily="34" charset="0"/>
              </a:rPr>
              <a:t>/</a:t>
            </a:r>
            <a:r>
              <a:rPr lang="sv-SE" sz="2400" dirty="0" err="1">
                <a:ea typeface="Calibri" panose="020F0502020204030204" pitchFamily="34" charset="0"/>
                <a:cs typeface="Calibri" panose="020F0502020204030204" pitchFamily="34" charset="0"/>
              </a:rPr>
              <a:t>aligning</a:t>
            </a:r>
            <a:r>
              <a:rPr lang="sv-SE" sz="2400" dirty="0">
                <a:ea typeface="Calibri" panose="020F0502020204030204" pitchFamily="34" charset="0"/>
                <a:cs typeface="Calibri" panose="020F0502020204030204" pitchFamily="34" charset="0"/>
              </a:rPr>
              <a:t> national </a:t>
            </a:r>
            <a:r>
              <a:rPr lang="sv-SE" sz="2400" dirty="0" err="1">
                <a:ea typeface="Calibri" panose="020F0502020204030204" pitchFamily="34" charset="0"/>
                <a:cs typeface="Calibri" panose="020F0502020204030204" pitchFamily="34" charset="0"/>
              </a:rPr>
              <a:t>work</a:t>
            </a:r>
            <a:r>
              <a:rPr lang="sv-SE" sz="2400" dirty="0">
                <a:ea typeface="Calibri" panose="020F0502020204030204" pitchFamily="34" charset="0"/>
                <a:cs typeface="Calibri" panose="020F0502020204030204" pitchFamily="34" charset="0"/>
              </a:rPr>
              <a:t> and EOSC</a:t>
            </a:r>
          </a:p>
          <a:p>
            <a:pPr>
              <a:buFont typeface="Arial" panose="020B0604020202020204" pitchFamily="34" charset="0"/>
              <a:buChar char="•"/>
              <a:defRPr/>
            </a:pPr>
            <a:r>
              <a:rPr lang="sv-SE" sz="2400" dirty="0">
                <a:ea typeface="Calibri" panose="020F0502020204030204" pitchFamily="34" charset="0"/>
                <a:cs typeface="Calibri" panose="020F0502020204030204" pitchFamily="34" charset="0"/>
              </a:rPr>
              <a:t>Still a </a:t>
            </a:r>
            <a:r>
              <a:rPr lang="sv-SE" sz="2400" dirty="0" err="1">
                <a:ea typeface="Calibri" panose="020F0502020204030204" pitchFamily="34" charset="0"/>
                <a:cs typeface="Calibri" panose="020F0502020204030204" pitchFamily="34" charset="0"/>
              </a:rPr>
              <a:t>lot</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of</a:t>
            </a:r>
            <a:r>
              <a:rPr lang="sv-SE" sz="2400" dirty="0">
                <a:ea typeface="Calibri" panose="020F0502020204030204" pitchFamily="34" charset="0"/>
                <a:cs typeface="Calibri" panose="020F0502020204030204" pitchFamily="34" charset="0"/>
              </a:rPr>
              <a:t> </a:t>
            </a:r>
            <a:r>
              <a:rPr lang="sv-SE" sz="2400" dirty="0" err="1">
                <a:ea typeface="Calibri" panose="020F0502020204030204" pitchFamily="34" charset="0"/>
                <a:cs typeface="Calibri" panose="020F0502020204030204" pitchFamily="34" charset="0"/>
              </a:rPr>
              <a:t>work</a:t>
            </a:r>
            <a:r>
              <a:rPr lang="sv-SE" sz="2400" dirty="0">
                <a:ea typeface="Calibri" panose="020F0502020204030204" pitchFamily="34" charset="0"/>
                <a:cs typeface="Calibri" panose="020F0502020204030204" pitchFamily="34" charset="0"/>
              </a:rPr>
              <a:t> to do, on all </a:t>
            </a:r>
            <a:r>
              <a:rPr lang="sv-SE" sz="2400" dirty="0" err="1">
                <a:ea typeface="Calibri" panose="020F0502020204030204" pitchFamily="34" charset="0"/>
                <a:cs typeface="Calibri" panose="020F0502020204030204" pitchFamily="34" charset="0"/>
              </a:rPr>
              <a:t>levels</a:t>
            </a:r>
            <a:endParaRPr lang="sv-SE" sz="2400" dirty="0">
              <a:ea typeface="Calibri" panose="020F0502020204030204" pitchFamily="34" charset="0"/>
              <a:cs typeface="Calibri" panose="020F0502020204030204" pitchFamily="34" charset="0"/>
            </a:endParaRPr>
          </a:p>
          <a:p>
            <a:pPr>
              <a:buFont typeface="Arial" panose="020B0604020202020204" pitchFamily="34" charset="0"/>
              <a:buChar char="•"/>
              <a:defRPr/>
            </a:pPr>
            <a:endParaRPr lang="sv-SE" sz="2400" dirty="0">
              <a:ea typeface="Calibri" panose="020F0502020204030204" pitchFamily="34" charset="0"/>
              <a:cs typeface="Calibri" panose="020F0502020204030204" pitchFamily="34" charset="0"/>
            </a:endParaRPr>
          </a:p>
          <a:p>
            <a:pPr marL="0" indent="0">
              <a:buNone/>
              <a:defRPr/>
            </a:pPr>
            <a:endParaRPr lang="sv-SE"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4544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0062" y="868002"/>
            <a:ext cx="5397816" cy="1015999"/>
          </a:xfrm>
        </p:spPr>
        <p:txBody>
          <a:bodyPr/>
          <a:lstStyle/>
          <a:p>
            <a:r>
              <a:rPr lang="sv-SE" dirty="0" err="1"/>
              <a:t>Thank</a:t>
            </a:r>
            <a:r>
              <a:rPr lang="sv-SE" dirty="0"/>
              <a:t> you!</a:t>
            </a:r>
          </a:p>
        </p:txBody>
      </p:sp>
      <p:sp>
        <p:nvSpPr>
          <p:cNvPr id="7" name="Platshållare för text 6"/>
          <p:cNvSpPr>
            <a:spLocks noGrp="1"/>
          </p:cNvSpPr>
          <p:nvPr>
            <p:ph type="body" sz="quarter" idx="16"/>
          </p:nvPr>
        </p:nvSpPr>
        <p:spPr>
          <a:xfrm>
            <a:off x="409378" y="2317284"/>
            <a:ext cx="5559184" cy="3377475"/>
          </a:xfrm>
        </p:spPr>
        <p:txBody>
          <a:bodyPr/>
          <a:lstStyle/>
          <a:p>
            <a:pPr marL="0" indent="0">
              <a:buNone/>
            </a:pPr>
            <a:r>
              <a:rPr lang="sv-SE" dirty="0"/>
              <a:t>Contact: </a:t>
            </a:r>
            <a:r>
              <a:rPr lang="sv-SE" dirty="0">
                <a:hlinkClick r:id="rId3"/>
              </a:rPr>
              <a:t>openscience@vr.se</a:t>
            </a:r>
            <a:endParaRPr lang="sv-SE" dirty="0"/>
          </a:p>
          <a:p>
            <a:pPr marL="0" indent="0">
              <a:buNone/>
            </a:pPr>
            <a:endParaRPr lang="sv-SE" dirty="0"/>
          </a:p>
          <a:p>
            <a:pPr marL="0" indent="0">
              <a:buNone/>
            </a:pPr>
            <a:endParaRPr lang="sv-SE" dirty="0"/>
          </a:p>
        </p:txBody>
      </p:sp>
      <p:sp>
        <p:nvSpPr>
          <p:cNvPr id="6" name="textruta 5"/>
          <p:cNvSpPr txBox="1"/>
          <p:nvPr/>
        </p:nvSpPr>
        <p:spPr>
          <a:xfrm>
            <a:off x="3188970" y="6561324"/>
            <a:ext cx="8072913" cy="153888"/>
          </a:xfrm>
          <a:prstGeom prst="rect">
            <a:avLst/>
          </a:prstGeom>
          <a:noFill/>
        </p:spPr>
        <p:txBody>
          <a:bodyPr wrap="square" lIns="0" tIns="0" rIns="0" bIns="0" rtlCol="0">
            <a:spAutoFit/>
          </a:bodyPr>
          <a:lstStyle/>
          <a:p>
            <a:pPr algn="r"/>
            <a:r>
              <a:rPr lang="sv-SE" sz="1000" dirty="0"/>
              <a:t>If not </a:t>
            </a:r>
            <a:r>
              <a:rPr lang="sv-SE" sz="1000" dirty="0" err="1"/>
              <a:t>otherwise</a:t>
            </a:r>
            <a:r>
              <a:rPr lang="sv-SE" sz="1000" dirty="0"/>
              <a:t> </a:t>
            </a:r>
            <a:r>
              <a:rPr lang="sv-SE" sz="1000" dirty="0" err="1"/>
              <a:t>stated</a:t>
            </a:r>
            <a:r>
              <a:rPr lang="sv-SE" sz="1000" dirty="0"/>
              <a:t>, illustrations from unsplash.com</a:t>
            </a:r>
          </a:p>
        </p:txBody>
      </p:sp>
      <p:pic>
        <p:nvPicPr>
          <p:cNvPr id="3" name="Bildobjekt 2">
            <a:extLst>
              <a:ext uri="{FF2B5EF4-FFF2-40B4-BE49-F238E27FC236}">
                <a16:creationId xmlns:a16="http://schemas.microsoft.com/office/drawing/2014/main" id="{129ACABE-0DF4-40DC-8903-72C3A24E6890}"/>
              </a:ext>
            </a:extLst>
          </p:cNvPr>
          <p:cNvPicPr>
            <a:picLocks noChangeAspect="1"/>
          </p:cNvPicPr>
          <p:nvPr/>
        </p:nvPicPr>
        <p:blipFill>
          <a:blip r:embed="rId4"/>
          <a:stretch>
            <a:fillRect/>
          </a:stretch>
        </p:blipFill>
        <p:spPr>
          <a:xfrm>
            <a:off x="6134305" y="1473689"/>
            <a:ext cx="5859189" cy="3910621"/>
          </a:xfrm>
          <a:prstGeom prst="rect">
            <a:avLst/>
          </a:prstGeom>
        </p:spPr>
      </p:pic>
    </p:spTree>
    <p:extLst>
      <p:ext uri="{BB962C8B-B14F-4D97-AF65-F5344CB8AC3E}">
        <p14:creationId xmlns:p14="http://schemas.microsoft.com/office/powerpoint/2010/main" val="260782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1788" y="1113219"/>
            <a:ext cx="8122420" cy="1260612"/>
          </a:xfrm>
        </p:spPr>
        <p:txBody>
          <a:bodyPr/>
          <a:lstStyle/>
          <a:p>
            <a:r>
              <a:rPr lang="en-US" sz="3600" dirty="0"/>
              <a:t>What we do</a:t>
            </a:r>
            <a:endParaRPr lang="sv-SE" sz="3600" dirty="0"/>
          </a:p>
        </p:txBody>
      </p:sp>
      <p:sp>
        <p:nvSpPr>
          <p:cNvPr id="5" name="Platshållare för text 4"/>
          <p:cNvSpPr>
            <a:spLocks noGrp="1"/>
          </p:cNvSpPr>
          <p:nvPr>
            <p:ph type="body" sz="quarter" idx="13"/>
          </p:nvPr>
        </p:nvSpPr>
        <p:spPr>
          <a:xfrm>
            <a:off x="984394" y="2373831"/>
            <a:ext cx="5412650" cy="3370263"/>
          </a:xfrm>
          <a:ln>
            <a:noFill/>
          </a:ln>
        </p:spPr>
        <p:txBody>
          <a:bodyPr/>
          <a:lstStyle/>
          <a:p>
            <a:r>
              <a:rPr lang="en-US" sz="2400" dirty="0"/>
              <a:t> </a:t>
            </a:r>
            <a:r>
              <a:rPr lang="en-US" dirty="0"/>
              <a:t>Sweden’s largest governmental research funding body at Swedish universities, colleges and institutes.</a:t>
            </a:r>
          </a:p>
          <a:p>
            <a:r>
              <a:rPr lang="en-US" sz="2400" dirty="0"/>
              <a:t> </a:t>
            </a:r>
            <a:r>
              <a:rPr lang="en-US" dirty="0"/>
              <a:t>Advises the Government on research policy</a:t>
            </a:r>
          </a:p>
          <a:p>
            <a:r>
              <a:rPr lang="en-US" sz="2400" dirty="0"/>
              <a:t> </a:t>
            </a:r>
            <a:r>
              <a:rPr lang="en-US" dirty="0"/>
              <a:t>Works to ensure that research benefits society</a:t>
            </a:r>
            <a:endParaRPr lang="sv-SE" dirty="0"/>
          </a:p>
          <a:p>
            <a:pPr marL="0" indent="0">
              <a:buNone/>
            </a:pPr>
            <a:endParaRPr lang="sv-SE" dirty="0">
              <a:latin typeface="Arial" panose="020B0604020202020204" pitchFamily="34" charset="0"/>
              <a:ea typeface="Calibri" panose="020F0502020204030204" pitchFamily="34" charset="0"/>
            </a:endParaRPr>
          </a:p>
        </p:txBody>
      </p:sp>
      <p:pic>
        <p:nvPicPr>
          <p:cNvPr id="14" name="Bildobjekt 13">
            <a:extLst>
              <a:ext uri="{FF2B5EF4-FFF2-40B4-BE49-F238E27FC236}">
                <a16:creationId xmlns:a16="http://schemas.microsoft.com/office/drawing/2014/main" id="{D6390377-6B3D-424D-BD0F-293F3B8F7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650" y="2390534"/>
            <a:ext cx="4419002" cy="2076931"/>
          </a:xfrm>
          <a:prstGeom prst="rect">
            <a:avLst/>
          </a:prstGeom>
        </p:spPr>
      </p:pic>
    </p:spTree>
    <p:extLst>
      <p:ext uri="{BB962C8B-B14F-4D97-AF65-F5344CB8AC3E}">
        <p14:creationId xmlns:p14="http://schemas.microsoft.com/office/powerpoint/2010/main" val="228999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04C3B5CE-B76E-4DEB-A8B6-5C3FF5DE67DF}"/>
              </a:ext>
            </a:extLst>
          </p:cNvPr>
          <p:cNvSpPr>
            <a:spLocks noGrp="1"/>
          </p:cNvSpPr>
          <p:nvPr>
            <p:ph type="title"/>
          </p:nvPr>
        </p:nvSpPr>
        <p:spPr/>
        <p:txBody>
          <a:bodyPr/>
          <a:lstStyle/>
          <a:p>
            <a:r>
              <a:rPr lang="sv-SE" dirty="0" err="1"/>
              <a:t>Sweden’s</a:t>
            </a:r>
            <a:r>
              <a:rPr lang="sv-SE" dirty="0"/>
              <a:t> </a:t>
            </a:r>
            <a:r>
              <a:rPr lang="sv-SE" dirty="0" err="1"/>
              <a:t>Presidency</a:t>
            </a:r>
            <a:r>
              <a:rPr lang="sv-SE" dirty="0"/>
              <a:t> </a:t>
            </a:r>
            <a:r>
              <a:rPr lang="sv-SE" dirty="0" err="1"/>
              <a:t>of</a:t>
            </a:r>
            <a:r>
              <a:rPr lang="sv-SE" dirty="0"/>
              <a:t> the Council </a:t>
            </a:r>
            <a:r>
              <a:rPr lang="sv-SE" dirty="0" err="1"/>
              <a:t>of</a:t>
            </a:r>
            <a:r>
              <a:rPr lang="sv-SE" dirty="0"/>
              <a:t> the EU</a:t>
            </a:r>
          </a:p>
        </p:txBody>
      </p:sp>
      <p:sp>
        <p:nvSpPr>
          <p:cNvPr id="3" name="Platshållare för text 2">
            <a:extLst>
              <a:ext uri="{FF2B5EF4-FFF2-40B4-BE49-F238E27FC236}">
                <a16:creationId xmlns:a16="http://schemas.microsoft.com/office/drawing/2014/main" id="{13B0EFB8-D353-409F-BC06-0897D5731E7E}"/>
              </a:ext>
            </a:extLst>
          </p:cNvPr>
          <p:cNvSpPr>
            <a:spLocks noGrp="1"/>
          </p:cNvSpPr>
          <p:nvPr>
            <p:ph type="body" sz="quarter" idx="13"/>
          </p:nvPr>
        </p:nvSpPr>
        <p:spPr/>
        <p:txBody>
          <a:bodyPr/>
          <a:lstStyle/>
          <a:p>
            <a:r>
              <a:rPr lang="sv-SE" dirty="0"/>
              <a:t>Focus on research data and research </a:t>
            </a:r>
            <a:r>
              <a:rPr lang="sv-SE" dirty="0" err="1"/>
              <a:t>infrastructures</a:t>
            </a:r>
            <a:endParaRPr lang="sv-SE" dirty="0"/>
          </a:p>
          <a:p>
            <a:pPr lvl="1"/>
            <a:r>
              <a:rPr lang="sv-SE" dirty="0" err="1"/>
              <a:t>Accelerate</a:t>
            </a:r>
            <a:r>
              <a:rPr lang="sv-SE" dirty="0"/>
              <a:t> </a:t>
            </a:r>
            <a:r>
              <a:rPr lang="sv-SE" dirty="0" err="1"/>
              <a:t>transition</a:t>
            </a:r>
            <a:r>
              <a:rPr lang="sv-SE" dirty="0"/>
              <a:t> to </a:t>
            </a:r>
            <a:r>
              <a:rPr lang="sv-SE" dirty="0" err="1"/>
              <a:t>open</a:t>
            </a:r>
            <a:r>
              <a:rPr lang="sv-SE" dirty="0"/>
              <a:t> science</a:t>
            </a:r>
          </a:p>
          <a:p>
            <a:pPr lvl="1"/>
            <a:r>
              <a:rPr lang="sv-SE" dirty="0" err="1"/>
              <a:t>Use</a:t>
            </a:r>
            <a:r>
              <a:rPr lang="sv-SE" dirty="0"/>
              <a:t> data from research </a:t>
            </a:r>
            <a:r>
              <a:rPr lang="sv-SE" dirty="0" err="1"/>
              <a:t>infrastructures</a:t>
            </a:r>
            <a:r>
              <a:rPr lang="sv-SE" dirty="0"/>
              <a:t> to </a:t>
            </a:r>
            <a:r>
              <a:rPr lang="sv-SE" dirty="0" err="1"/>
              <a:t>tackle</a:t>
            </a:r>
            <a:r>
              <a:rPr lang="sv-SE" dirty="0"/>
              <a:t> </a:t>
            </a:r>
            <a:r>
              <a:rPr lang="sv-SE" dirty="0" err="1"/>
              <a:t>societal</a:t>
            </a:r>
            <a:r>
              <a:rPr lang="sv-SE" dirty="0"/>
              <a:t> </a:t>
            </a:r>
            <a:r>
              <a:rPr lang="sv-SE" dirty="0" err="1"/>
              <a:t>challenges</a:t>
            </a:r>
            <a:endParaRPr lang="sv-SE" dirty="0"/>
          </a:p>
          <a:p>
            <a:pPr lvl="1"/>
            <a:r>
              <a:rPr lang="sv-SE" dirty="0"/>
              <a:t>The digital revolution </a:t>
            </a:r>
            <a:r>
              <a:rPr lang="sv-SE" dirty="0" err="1"/>
              <a:t>creates</a:t>
            </a:r>
            <a:r>
              <a:rPr lang="sv-SE" dirty="0"/>
              <a:t> new </a:t>
            </a:r>
            <a:r>
              <a:rPr lang="sv-SE" dirty="0" err="1"/>
              <a:t>opportunities</a:t>
            </a:r>
            <a:r>
              <a:rPr lang="sv-SE" dirty="0"/>
              <a:t> for publishing and data </a:t>
            </a:r>
            <a:r>
              <a:rPr lang="sv-SE" dirty="0" err="1"/>
              <a:t>sharing</a:t>
            </a:r>
            <a:endParaRPr lang="sv-SE" dirty="0"/>
          </a:p>
        </p:txBody>
      </p:sp>
      <p:grpSp>
        <p:nvGrpSpPr>
          <p:cNvPr id="11" name="Grupp 10">
            <a:extLst>
              <a:ext uri="{FF2B5EF4-FFF2-40B4-BE49-F238E27FC236}">
                <a16:creationId xmlns:a16="http://schemas.microsoft.com/office/drawing/2014/main" id="{35C065B3-D7D5-46C2-AA8E-086D07513898}"/>
              </a:ext>
            </a:extLst>
          </p:cNvPr>
          <p:cNvGrpSpPr/>
          <p:nvPr/>
        </p:nvGrpSpPr>
        <p:grpSpPr>
          <a:xfrm>
            <a:off x="6270172" y="1924957"/>
            <a:ext cx="5577840" cy="3721101"/>
            <a:chOff x="6270172" y="1924957"/>
            <a:chExt cx="5577840" cy="3721101"/>
          </a:xfrm>
        </p:grpSpPr>
        <p:sp>
          <p:nvSpPr>
            <p:cNvPr id="4" name="Rektangel: rundade hörn 3">
              <a:extLst>
                <a:ext uri="{FF2B5EF4-FFF2-40B4-BE49-F238E27FC236}">
                  <a16:creationId xmlns:a16="http://schemas.microsoft.com/office/drawing/2014/main" id="{A217019C-6994-41FC-9234-FB4892B66BFE}"/>
                </a:ext>
              </a:extLst>
            </p:cNvPr>
            <p:cNvSpPr/>
            <p:nvPr/>
          </p:nvSpPr>
          <p:spPr>
            <a:xfrm>
              <a:off x="6270172" y="1924957"/>
              <a:ext cx="5577840" cy="3721101"/>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2">
              <a:extLst>
                <a:ext uri="{FF2B5EF4-FFF2-40B4-BE49-F238E27FC236}">
                  <a16:creationId xmlns:a16="http://schemas.microsoft.com/office/drawing/2014/main" id="{EC35F529-2D25-43B6-B133-5F0161DF4C0A}"/>
                </a:ext>
              </a:extLst>
            </p:cNvPr>
            <p:cNvSpPr txBox="1">
              <a:spLocks/>
            </p:cNvSpPr>
            <p:nvPr/>
          </p:nvSpPr>
          <p:spPr>
            <a:xfrm>
              <a:off x="6698707" y="2235177"/>
              <a:ext cx="4718230" cy="2387645"/>
            </a:xfrm>
            <a:prstGeom prst="rect">
              <a:avLst/>
            </a:prstGeom>
          </p:spPr>
          <p:txBody>
            <a:bodyPr vert="horz" lIns="0" tIns="0" rIns="0" bIns="0" numCol="1" spcCol="0" rtlCol="0">
              <a:noAutofit/>
            </a:bodyPr>
            <a:lstStyle>
              <a:lvl1pPr marL="162000" indent="-162000" algn="l" defTabSz="914400" rtl="0" eaLnBrk="1" latinLnBrk="0" hangingPunct="1">
                <a:lnSpc>
                  <a:spcPct val="110000"/>
                </a:lnSpc>
                <a:spcBef>
                  <a:spcPts val="1600"/>
                </a:spcBef>
                <a:buSzPct val="75000"/>
                <a:buFontTx/>
                <a:buBlip>
                  <a:blip r:embed="rId3"/>
                </a:buBlip>
                <a:defRPr sz="1800" kern="1200">
                  <a:solidFill>
                    <a:schemeClr val="tx1"/>
                  </a:solidFill>
                  <a:latin typeface="+mn-lt"/>
                  <a:ea typeface="+mn-ea"/>
                  <a:cs typeface="+mn-cs"/>
                </a:defRPr>
              </a:lvl1pPr>
              <a:lvl2pPr marL="324000" indent="-162000" algn="l" defTabSz="914400" rtl="0" eaLnBrk="1" latinLnBrk="0" hangingPunct="1">
                <a:lnSpc>
                  <a:spcPct val="110000"/>
                </a:lnSpc>
                <a:spcBef>
                  <a:spcPts val="1000"/>
                </a:spcBef>
                <a:buSzPct val="75000"/>
                <a:buFontTx/>
                <a:buBlip>
                  <a:blip r:embed="rId3"/>
                </a:buBlip>
                <a:defRPr sz="1800" kern="1200">
                  <a:solidFill>
                    <a:schemeClr val="tx1"/>
                  </a:solidFill>
                  <a:latin typeface="+mn-lt"/>
                  <a:ea typeface="+mn-ea"/>
                  <a:cs typeface="+mn-cs"/>
                </a:defRPr>
              </a:lvl2pPr>
              <a:lvl3pPr marL="486000" indent="-162000" algn="l" defTabSz="914400" rtl="0" eaLnBrk="1" latinLnBrk="0" hangingPunct="1">
                <a:lnSpc>
                  <a:spcPct val="110000"/>
                </a:lnSpc>
                <a:spcBef>
                  <a:spcPts val="1000"/>
                </a:spcBef>
                <a:buSzPct val="75000"/>
                <a:buFontTx/>
                <a:buBlip>
                  <a:blip r:embed="rId3"/>
                </a:buBlip>
                <a:defRPr sz="1800" kern="1200">
                  <a:solidFill>
                    <a:schemeClr val="tx1"/>
                  </a:solidFill>
                  <a:latin typeface="+mn-lt"/>
                  <a:ea typeface="+mn-ea"/>
                  <a:cs typeface="+mn-cs"/>
                </a:defRPr>
              </a:lvl3pPr>
              <a:lvl4pPr marL="648000" indent="-162000" algn="l" defTabSz="914400" rtl="0" eaLnBrk="1" latinLnBrk="0" hangingPunct="1">
                <a:lnSpc>
                  <a:spcPct val="110000"/>
                </a:lnSpc>
                <a:spcBef>
                  <a:spcPts val="1000"/>
                </a:spcBef>
                <a:buSzPct val="75000"/>
                <a:buFontTx/>
                <a:buBlip>
                  <a:blip r:embed="rId3"/>
                </a:buBlip>
                <a:defRPr sz="1800" kern="1200">
                  <a:solidFill>
                    <a:schemeClr val="tx1"/>
                  </a:solidFill>
                  <a:latin typeface="+mn-lt"/>
                  <a:ea typeface="+mn-ea"/>
                  <a:cs typeface="+mn-cs"/>
                </a:defRPr>
              </a:lvl4pPr>
              <a:lvl5pPr marL="810000" indent="-162000" algn="l" defTabSz="914400" rtl="0" eaLnBrk="1" latinLnBrk="0" hangingPunct="1">
                <a:lnSpc>
                  <a:spcPct val="110000"/>
                </a:lnSpc>
                <a:spcBef>
                  <a:spcPts val="1000"/>
                </a:spcBef>
                <a:buSzPct val="75000"/>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err="1"/>
                <a:t>Informal</a:t>
              </a:r>
              <a:r>
                <a:rPr lang="sv-SE" dirty="0"/>
                <a:t> </a:t>
              </a:r>
              <a:r>
                <a:rPr lang="sv-SE" dirty="0" err="1"/>
                <a:t>Competitiveness</a:t>
              </a:r>
              <a:r>
                <a:rPr lang="sv-SE" dirty="0"/>
                <a:t> council meeting, Stockholm, Sweden (8 Feb)</a:t>
              </a:r>
            </a:p>
            <a:p>
              <a:r>
                <a:rPr lang="sv-SE" dirty="0"/>
                <a:t>Council </a:t>
              </a:r>
              <a:r>
                <a:rPr lang="sv-SE" dirty="0" err="1"/>
                <a:t>conclusions</a:t>
              </a:r>
              <a:r>
                <a:rPr lang="sv-SE" dirty="0"/>
                <a:t> on </a:t>
              </a:r>
              <a:r>
                <a:rPr lang="sv-SE" dirty="0" err="1"/>
                <a:t>high-quality</a:t>
              </a:r>
              <a:r>
                <a:rPr lang="sv-SE" dirty="0"/>
                <a:t>, transparent, </a:t>
              </a:r>
              <a:r>
                <a:rPr lang="sv-SE" dirty="0" err="1"/>
                <a:t>open</a:t>
              </a:r>
              <a:r>
                <a:rPr lang="sv-SE" dirty="0"/>
                <a:t>, </a:t>
              </a:r>
              <a:r>
                <a:rPr lang="sv-SE" dirty="0" err="1"/>
                <a:t>trustworthy</a:t>
              </a:r>
              <a:r>
                <a:rPr lang="sv-SE" dirty="0"/>
                <a:t> and </a:t>
              </a:r>
              <a:r>
                <a:rPr lang="sv-SE" dirty="0" err="1"/>
                <a:t>equitable</a:t>
              </a:r>
              <a:r>
                <a:rPr lang="sv-SE" dirty="0"/>
                <a:t> </a:t>
              </a:r>
              <a:r>
                <a:rPr lang="sv-SE" dirty="0" err="1"/>
                <a:t>scholarly</a:t>
              </a:r>
              <a:r>
                <a:rPr lang="sv-SE" dirty="0"/>
                <a:t> publishing (23 May)</a:t>
              </a:r>
            </a:p>
            <a:p>
              <a:r>
                <a:rPr lang="sv-SE" dirty="0"/>
                <a:t>Conference: The Potential </a:t>
              </a:r>
              <a:r>
                <a:rPr lang="sv-SE" dirty="0" err="1"/>
                <a:t>of</a:t>
              </a:r>
              <a:r>
                <a:rPr lang="sv-SE" dirty="0"/>
                <a:t> Research Data: </a:t>
              </a:r>
              <a:r>
                <a:rPr lang="sv-SE" dirty="0" err="1"/>
                <a:t>How</a:t>
              </a:r>
              <a:r>
                <a:rPr lang="sv-SE" dirty="0"/>
                <a:t> Research </a:t>
              </a:r>
              <a:r>
                <a:rPr lang="sv-SE" dirty="0" err="1"/>
                <a:t>Infrastructures</a:t>
              </a:r>
              <a:r>
                <a:rPr lang="sv-SE" dirty="0"/>
                <a:t> </a:t>
              </a:r>
              <a:r>
                <a:rPr lang="sv-SE" dirty="0" err="1"/>
                <a:t>Provide</a:t>
              </a:r>
              <a:r>
                <a:rPr lang="sv-SE" dirty="0"/>
                <a:t> New </a:t>
              </a:r>
              <a:r>
                <a:rPr lang="sv-SE" dirty="0" err="1"/>
                <a:t>Opportunities</a:t>
              </a:r>
              <a:r>
                <a:rPr lang="sv-SE" dirty="0"/>
                <a:t> and </a:t>
              </a:r>
              <a:r>
                <a:rPr lang="sv-SE" dirty="0" err="1"/>
                <a:t>Benefits</a:t>
              </a:r>
              <a:r>
                <a:rPr lang="sv-SE" dirty="0"/>
                <a:t> for </a:t>
              </a:r>
              <a:r>
                <a:rPr lang="sv-SE" dirty="0" err="1"/>
                <a:t>Society</a:t>
              </a:r>
              <a:r>
                <a:rPr lang="sv-SE" dirty="0"/>
                <a:t>, Lund, Sweden (19-20 June)</a:t>
              </a:r>
            </a:p>
          </p:txBody>
        </p:sp>
      </p:grpSp>
    </p:spTree>
    <p:extLst>
      <p:ext uri="{BB962C8B-B14F-4D97-AF65-F5344CB8AC3E}">
        <p14:creationId xmlns:p14="http://schemas.microsoft.com/office/powerpoint/2010/main" val="190607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464" y="762000"/>
            <a:ext cx="10309703" cy="538899"/>
          </a:xfrm>
        </p:spPr>
        <p:txBody>
          <a:bodyPr/>
          <a:lstStyle/>
          <a:p>
            <a:r>
              <a:rPr lang="sv-SE" sz="3600" dirty="0" err="1">
                <a:ea typeface="Calibri" panose="020F0502020204030204" pitchFamily="34" charset="0"/>
                <a:cs typeface="Calibri" panose="020F0502020204030204" pitchFamily="34" charset="0"/>
              </a:rPr>
              <a:t>Open</a:t>
            </a:r>
            <a:r>
              <a:rPr lang="sv-SE" sz="3600" dirty="0">
                <a:ea typeface="Calibri" panose="020F0502020204030204" pitchFamily="34" charset="0"/>
                <a:cs typeface="Calibri" panose="020F0502020204030204" pitchFamily="34" charset="0"/>
              </a:rPr>
              <a:t> access to research data and EOSC </a:t>
            </a:r>
            <a:endParaRPr lang="sv-SE" sz="3600" dirty="0"/>
          </a:p>
        </p:txBody>
      </p:sp>
      <p:sp>
        <p:nvSpPr>
          <p:cNvPr id="5" name="Platshållare för text 4"/>
          <p:cNvSpPr>
            <a:spLocks noGrp="1"/>
          </p:cNvSpPr>
          <p:nvPr>
            <p:ph type="body" sz="quarter" idx="13"/>
          </p:nvPr>
        </p:nvSpPr>
        <p:spPr>
          <a:xfrm>
            <a:off x="652464" y="1803400"/>
            <a:ext cx="10741527" cy="4152900"/>
          </a:xfrm>
          <a:ln>
            <a:noFill/>
          </a:ln>
        </p:spPr>
        <p:txBody>
          <a:bodyPr/>
          <a:lstStyle/>
          <a:p>
            <a:pPr>
              <a:buFont typeface="Arial" panose="020B0604020202020204" pitchFamily="34" charset="0"/>
              <a:buChar char="•"/>
              <a:defRPr/>
            </a:pPr>
            <a:r>
              <a:rPr lang="sv-SE" sz="2400" dirty="0">
                <a:ea typeface="Calibri" panose="020F0502020204030204" pitchFamily="34" charset="0"/>
                <a:cs typeface="Calibri" panose="020F0502020204030204" pitchFamily="34" charset="0"/>
              </a:rPr>
              <a:t>T</a:t>
            </a:r>
            <a:r>
              <a:rPr lang="en-US" sz="2400" dirty="0"/>
              <a:t>he Swedish Research Council (SRC) is commissioned by the Swedish Government to: </a:t>
            </a:r>
          </a:p>
          <a:p>
            <a:pPr lvl="2">
              <a:buFont typeface="Arial" panose="020B0604020202020204" pitchFamily="34" charset="0"/>
              <a:buChar char="•"/>
              <a:defRPr/>
            </a:pPr>
            <a:r>
              <a:rPr lang="en-US" sz="2200" i="1" dirty="0"/>
              <a:t>coordinate, follow-up and promote collaboration on the national work on </a:t>
            </a:r>
            <a:r>
              <a:rPr lang="en-US" sz="2200" b="1" i="1" dirty="0"/>
              <a:t>open access to research data.</a:t>
            </a:r>
            <a:r>
              <a:rPr lang="en-US" sz="2200" i="1" dirty="0"/>
              <a:t> </a:t>
            </a:r>
          </a:p>
          <a:p>
            <a:pPr lvl="2">
              <a:buFont typeface="Arial" panose="020B0604020202020204" pitchFamily="34" charset="0"/>
              <a:buChar char="•"/>
              <a:defRPr/>
            </a:pPr>
            <a:r>
              <a:rPr lang="en-US" sz="2200" i="1" dirty="0"/>
              <a:t>coordinate and promote the Swedish engagement in EOSC</a:t>
            </a:r>
            <a:endParaRPr lang="en-US" sz="2200" dirty="0"/>
          </a:p>
          <a:p>
            <a:pPr>
              <a:buFont typeface="Arial" panose="020B0604020202020204" pitchFamily="34" charset="0"/>
              <a:buChar char="•"/>
              <a:defRPr/>
            </a:pPr>
            <a:r>
              <a:rPr lang="en-US" sz="2400" dirty="0"/>
              <a:t>SRC is the Swedish </a:t>
            </a:r>
            <a:r>
              <a:rPr lang="en-US" sz="2400" b="1" dirty="0"/>
              <a:t>mandated </a:t>
            </a:r>
            <a:r>
              <a:rPr lang="en-US" sz="2400" b="1" dirty="0" err="1"/>
              <a:t>organisation</a:t>
            </a:r>
            <a:r>
              <a:rPr lang="en-US" sz="2400" b="1" dirty="0"/>
              <a:t> </a:t>
            </a:r>
            <a:r>
              <a:rPr lang="en-US" sz="2400" dirty="0"/>
              <a:t>in the EOSC Association</a:t>
            </a:r>
          </a:p>
          <a:p>
            <a:pPr>
              <a:buFont typeface="Arial" panose="020B0604020202020204" pitchFamily="34" charset="0"/>
              <a:buChar char="•"/>
              <a:defRPr/>
            </a:pPr>
            <a:r>
              <a:rPr lang="en-US" sz="2400" dirty="0">
                <a:latin typeface="Arial" panose="020B0604020202020204" pitchFamily="34" charset="0"/>
                <a:ea typeface="Calibri" panose="020F0502020204030204" pitchFamily="34" charset="0"/>
              </a:rPr>
              <a:t>Supports the governmental representation as an expert state agency in the </a:t>
            </a:r>
            <a:r>
              <a:rPr lang="en-US" sz="2400" b="1" dirty="0">
                <a:latin typeface="Arial" panose="020B0604020202020204" pitchFamily="34" charset="0"/>
                <a:ea typeface="Calibri" panose="020F0502020204030204" pitchFamily="34" charset="0"/>
              </a:rPr>
              <a:t>EOSC Steering Board</a:t>
            </a:r>
            <a:endParaRPr lang="sv-SE" b="1" dirty="0">
              <a:latin typeface="Arial" panose="020B0604020202020204" pitchFamily="34" charset="0"/>
              <a:ea typeface="Calibri" panose="020F0502020204030204" pitchFamily="34" charset="0"/>
            </a:endParaRPr>
          </a:p>
          <a:p>
            <a:pPr marL="0" indent="0">
              <a:buNone/>
              <a:defRPr/>
            </a:pPr>
            <a:endParaRPr lang="sv-SE"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595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C7DABE-4222-4EA7-94F2-05FCC4AC0E36}"/>
              </a:ext>
            </a:extLst>
          </p:cNvPr>
          <p:cNvSpPr>
            <a:spLocks noGrp="1"/>
          </p:cNvSpPr>
          <p:nvPr>
            <p:ph type="title"/>
          </p:nvPr>
        </p:nvSpPr>
        <p:spPr>
          <a:xfrm>
            <a:off x="652464" y="1104901"/>
            <a:ext cx="8918256" cy="1015999"/>
          </a:xfrm>
        </p:spPr>
        <p:txBody>
          <a:bodyPr/>
          <a:lstStyle/>
          <a:p>
            <a:r>
              <a:rPr lang="sv-SE" dirty="0" err="1"/>
              <a:t>Why</a:t>
            </a:r>
            <a:r>
              <a:rPr lang="sv-SE" dirty="0"/>
              <a:t> is participation in EOSC </a:t>
            </a:r>
            <a:r>
              <a:rPr lang="sv-SE" dirty="0" err="1"/>
              <a:t>important</a:t>
            </a:r>
            <a:r>
              <a:rPr lang="sv-SE" dirty="0"/>
              <a:t>?</a:t>
            </a:r>
          </a:p>
        </p:txBody>
      </p:sp>
      <p:sp>
        <p:nvSpPr>
          <p:cNvPr id="4" name="Platshållare för text 3">
            <a:extLst>
              <a:ext uri="{FF2B5EF4-FFF2-40B4-BE49-F238E27FC236}">
                <a16:creationId xmlns:a16="http://schemas.microsoft.com/office/drawing/2014/main" id="{8E519B35-BA88-46E6-8ECE-758B249F382A}"/>
              </a:ext>
            </a:extLst>
          </p:cNvPr>
          <p:cNvSpPr>
            <a:spLocks noGrp="1"/>
          </p:cNvSpPr>
          <p:nvPr>
            <p:ph type="body" sz="quarter" idx="13"/>
          </p:nvPr>
        </p:nvSpPr>
        <p:spPr>
          <a:xfrm>
            <a:off x="657224" y="1950720"/>
            <a:ext cx="10877552" cy="3891281"/>
          </a:xfrm>
        </p:spPr>
        <p:txBody>
          <a:bodyPr numCol="1"/>
          <a:lstStyle/>
          <a:p>
            <a:r>
              <a:rPr lang="sv-SE" sz="2400" dirty="0"/>
              <a:t> To </a:t>
            </a:r>
            <a:r>
              <a:rPr lang="sv-SE" sz="2400" dirty="0" err="1"/>
              <a:t>align</a:t>
            </a:r>
            <a:r>
              <a:rPr lang="sv-SE" sz="2400" dirty="0"/>
              <a:t> the national </a:t>
            </a:r>
            <a:r>
              <a:rPr lang="sv-SE" sz="2400" dirty="0" err="1"/>
              <a:t>work</a:t>
            </a:r>
            <a:r>
              <a:rPr lang="sv-SE" sz="2400" dirty="0"/>
              <a:t> on </a:t>
            </a:r>
            <a:r>
              <a:rPr lang="en-US" sz="2400" dirty="0"/>
              <a:t>open access to research data with EOSC</a:t>
            </a:r>
            <a:r>
              <a:rPr lang="sv-SE" sz="2400" dirty="0"/>
              <a:t> </a:t>
            </a:r>
          </a:p>
          <a:p>
            <a:r>
              <a:rPr lang="sv-SE" sz="2400" dirty="0"/>
              <a:t> Part </a:t>
            </a:r>
            <a:r>
              <a:rPr lang="sv-SE" sz="2400" dirty="0" err="1"/>
              <a:t>of</a:t>
            </a:r>
            <a:r>
              <a:rPr lang="sv-SE" sz="2400" dirty="0"/>
              <a:t> the national </a:t>
            </a:r>
            <a:r>
              <a:rPr lang="sv-SE" sz="2400" dirty="0" err="1"/>
              <a:t>strategy</a:t>
            </a:r>
            <a:r>
              <a:rPr lang="sv-SE" sz="2400" dirty="0"/>
              <a:t> for participation in </a:t>
            </a:r>
            <a:r>
              <a:rPr lang="sv-SE" sz="2400" dirty="0" err="1"/>
              <a:t>Horizon</a:t>
            </a:r>
            <a:r>
              <a:rPr lang="sv-SE" sz="2400" dirty="0"/>
              <a:t> </a:t>
            </a:r>
            <a:r>
              <a:rPr lang="sv-SE" sz="2400" dirty="0" err="1"/>
              <a:t>Europe</a:t>
            </a:r>
            <a:r>
              <a:rPr lang="sv-SE" sz="2400" dirty="0"/>
              <a:t> </a:t>
            </a:r>
          </a:p>
          <a:p>
            <a:r>
              <a:rPr lang="sv-SE" sz="2400" dirty="0"/>
              <a:t> An </a:t>
            </a:r>
            <a:r>
              <a:rPr lang="sv-SE" sz="2400" dirty="0" err="1"/>
              <a:t>opportunity</a:t>
            </a:r>
            <a:r>
              <a:rPr lang="sv-SE" sz="2400" dirty="0"/>
              <a:t> for the Swedish research </a:t>
            </a:r>
            <a:r>
              <a:rPr lang="sv-SE" sz="2400" dirty="0" err="1"/>
              <a:t>community</a:t>
            </a:r>
            <a:r>
              <a:rPr lang="sv-SE" sz="2400" dirty="0"/>
              <a:t> to </a:t>
            </a:r>
            <a:r>
              <a:rPr lang="sv-SE" sz="2400" dirty="0" err="1"/>
              <a:t>contribute</a:t>
            </a:r>
            <a:r>
              <a:rPr lang="sv-SE" sz="2400" dirty="0"/>
              <a:t> to the vision </a:t>
            </a:r>
            <a:r>
              <a:rPr lang="sv-SE" sz="2400" dirty="0" err="1"/>
              <a:t>of</a:t>
            </a:r>
            <a:r>
              <a:rPr lang="sv-SE" sz="2400" dirty="0"/>
              <a:t> an </a:t>
            </a:r>
            <a:r>
              <a:rPr lang="sv-SE" sz="2400" dirty="0" err="1"/>
              <a:t>open</a:t>
            </a:r>
            <a:r>
              <a:rPr lang="sv-SE" sz="2400" dirty="0"/>
              <a:t> science system</a:t>
            </a:r>
          </a:p>
          <a:p>
            <a:pPr marL="0" indent="0">
              <a:buNone/>
            </a:pPr>
            <a:endParaRPr lang="sv-SE" sz="2400" dirty="0"/>
          </a:p>
        </p:txBody>
      </p:sp>
    </p:spTree>
    <p:extLst>
      <p:ext uri="{BB962C8B-B14F-4D97-AF65-F5344CB8AC3E}">
        <p14:creationId xmlns:p14="http://schemas.microsoft.com/office/powerpoint/2010/main" val="99086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830" y="882472"/>
            <a:ext cx="11101528" cy="1015999"/>
          </a:xfrm>
        </p:spPr>
        <p:txBody>
          <a:bodyPr/>
          <a:lstStyle/>
          <a:p>
            <a:r>
              <a:rPr lang="sv-SE" sz="2800" dirty="0" err="1">
                <a:ea typeface="Calibri" panose="020F0502020204030204" pitchFamily="34" charset="0"/>
                <a:cs typeface="Calibri" panose="020F0502020204030204" pitchFamily="34" charset="0"/>
              </a:rPr>
              <a:t>Open</a:t>
            </a:r>
            <a:r>
              <a:rPr lang="sv-SE" sz="2800" dirty="0">
                <a:ea typeface="Calibri" panose="020F0502020204030204" pitchFamily="34" charset="0"/>
                <a:cs typeface="Calibri" panose="020F0502020204030204" pitchFamily="34" charset="0"/>
              </a:rPr>
              <a:t> access to research data and EOSC - s</a:t>
            </a:r>
            <a:r>
              <a:rPr lang="en-US" sz="2800" dirty="0" err="1"/>
              <a:t>ome</a:t>
            </a:r>
            <a:r>
              <a:rPr lang="en-US" sz="2800" dirty="0"/>
              <a:t> of our activities</a:t>
            </a:r>
            <a:br>
              <a:rPr lang="sv-SE" sz="2800" dirty="0"/>
            </a:br>
            <a:endParaRPr lang="sv-SE" sz="1400" dirty="0">
              <a:latin typeface="+mn-lt"/>
              <a:ea typeface="+mn-ea"/>
              <a:cs typeface="+mn-cs"/>
            </a:endParaRPr>
          </a:p>
        </p:txBody>
      </p:sp>
      <p:sp>
        <p:nvSpPr>
          <p:cNvPr id="5" name="Platshållare för text 4"/>
          <p:cNvSpPr>
            <a:spLocks noGrp="1"/>
          </p:cNvSpPr>
          <p:nvPr>
            <p:ph type="body" sz="quarter" idx="13"/>
          </p:nvPr>
        </p:nvSpPr>
        <p:spPr>
          <a:xfrm>
            <a:off x="609830" y="2133288"/>
            <a:ext cx="10964162" cy="3842240"/>
          </a:xfrm>
        </p:spPr>
        <p:txBody>
          <a:bodyPr/>
          <a:lstStyle/>
          <a:p>
            <a:r>
              <a:rPr lang="en-US" sz="2400" dirty="0"/>
              <a:t> Recommendations and guidelines</a:t>
            </a:r>
          </a:p>
          <a:p>
            <a:r>
              <a:rPr lang="en-US" sz="2400" dirty="0"/>
              <a:t> Initiatives that contribute to increased knowledge and cultural change</a:t>
            </a:r>
          </a:p>
          <a:p>
            <a:r>
              <a:rPr lang="en-US" sz="2400" dirty="0"/>
              <a:t> Initiatives to promote the long-term usability of research data, including FAIR data management, and data management plans</a:t>
            </a:r>
          </a:p>
          <a:p>
            <a:r>
              <a:rPr lang="en-US" sz="2400" dirty="0"/>
              <a:t> </a:t>
            </a:r>
            <a:r>
              <a:rPr lang="sv-SE" sz="2400" dirty="0" err="1"/>
              <a:t>Supporting</a:t>
            </a:r>
            <a:r>
              <a:rPr lang="sv-SE" sz="2400" dirty="0"/>
              <a:t> organisations </a:t>
            </a:r>
            <a:r>
              <a:rPr lang="sv-SE" sz="2400" dirty="0" err="1"/>
              <a:t>engaged</a:t>
            </a:r>
            <a:r>
              <a:rPr lang="sv-SE" sz="2400" dirty="0"/>
              <a:t> in EOSC </a:t>
            </a:r>
          </a:p>
          <a:p>
            <a:r>
              <a:rPr lang="sv-SE" sz="2400" dirty="0"/>
              <a:t> An </a:t>
            </a:r>
            <a:r>
              <a:rPr lang="sv-SE" sz="2400" dirty="0" err="1"/>
              <a:t>appointed</a:t>
            </a:r>
            <a:r>
              <a:rPr lang="sv-SE" sz="2400" dirty="0"/>
              <a:t> </a:t>
            </a:r>
            <a:r>
              <a:rPr lang="sv-SE" sz="2400" dirty="0" err="1"/>
              <a:t>external</a:t>
            </a:r>
            <a:r>
              <a:rPr lang="sv-SE" sz="2400" dirty="0"/>
              <a:t> </a:t>
            </a:r>
            <a:r>
              <a:rPr lang="sv-SE" sz="2400" dirty="0" err="1"/>
              <a:t>reference</a:t>
            </a:r>
            <a:r>
              <a:rPr lang="sv-SE" sz="2400" dirty="0"/>
              <a:t> </a:t>
            </a:r>
            <a:r>
              <a:rPr lang="sv-SE" sz="2400" dirty="0" err="1"/>
              <a:t>group</a:t>
            </a:r>
            <a:r>
              <a:rPr lang="sv-SE" sz="2400" dirty="0"/>
              <a:t> for </a:t>
            </a:r>
            <a:r>
              <a:rPr lang="sv-SE" sz="2400" dirty="0" err="1"/>
              <a:t>open</a:t>
            </a:r>
            <a:r>
              <a:rPr lang="sv-SE" sz="2400" dirty="0"/>
              <a:t> access to research data and EOSC</a:t>
            </a:r>
          </a:p>
          <a:p>
            <a:pPr marL="0" indent="0">
              <a:buNone/>
            </a:pPr>
            <a:endParaRPr lang="sv-SE" sz="2400" dirty="0"/>
          </a:p>
        </p:txBody>
      </p:sp>
    </p:spTree>
    <p:extLst>
      <p:ext uri="{BB962C8B-B14F-4D97-AF65-F5344CB8AC3E}">
        <p14:creationId xmlns:p14="http://schemas.microsoft.com/office/powerpoint/2010/main" val="364102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F1B3C7C3-9AD6-4717-9989-3ADB3E2DCC39}"/>
              </a:ext>
            </a:extLst>
          </p:cNvPr>
          <p:cNvSpPr>
            <a:spLocks noGrp="1"/>
          </p:cNvSpPr>
          <p:nvPr>
            <p:ph type="body" sz="quarter" idx="13"/>
          </p:nvPr>
        </p:nvSpPr>
        <p:spPr>
          <a:xfrm>
            <a:off x="625855" y="1992307"/>
            <a:ext cx="9293142" cy="4429912"/>
          </a:xfrm>
        </p:spPr>
        <p:txBody>
          <a:bodyPr numCol="2" spcCol="180000"/>
          <a:lstStyle/>
          <a:p>
            <a:pPr marL="0" indent="0">
              <a:lnSpc>
                <a:spcPct val="100000"/>
              </a:lnSpc>
              <a:buNone/>
            </a:pPr>
            <a:r>
              <a:rPr lang="en-US" b="1" i="1" u="sng" dirty="0">
                <a:latin typeface="+mj-lt"/>
              </a:rPr>
              <a:t>GO1: Open science becomes the "new normal"</a:t>
            </a:r>
          </a:p>
          <a:p>
            <a:pPr>
              <a:lnSpc>
                <a:spcPct val="100000"/>
              </a:lnSpc>
              <a:buFont typeface="Arial" panose="020B0604020202020204" pitchFamily="34" charset="0"/>
              <a:buChar char="•"/>
            </a:pPr>
            <a:r>
              <a:rPr lang="sv-SE" dirty="0" err="1">
                <a:latin typeface="+mj-lt"/>
              </a:rPr>
              <a:t>Recommendation</a:t>
            </a:r>
            <a:r>
              <a:rPr lang="sv-SE" dirty="0">
                <a:latin typeface="+mj-lt"/>
              </a:rPr>
              <a:t> on </a:t>
            </a:r>
            <a:r>
              <a:rPr lang="sv-SE" dirty="0" err="1">
                <a:latin typeface="+mj-lt"/>
              </a:rPr>
              <a:t>open</a:t>
            </a:r>
            <a:r>
              <a:rPr lang="sv-SE" dirty="0">
                <a:latin typeface="+mj-lt"/>
              </a:rPr>
              <a:t> access to research data</a:t>
            </a:r>
          </a:p>
          <a:p>
            <a:pPr>
              <a:lnSpc>
                <a:spcPct val="100000"/>
              </a:lnSpc>
              <a:buFont typeface="Arial" panose="020B0604020202020204" pitchFamily="34" charset="0"/>
              <a:buChar char="•"/>
            </a:pPr>
            <a:r>
              <a:rPr lang="en-US" dirty="0"/>
              <a:t>Initiatives that contribute to increased knowledge and cultural change</a:t>
            </a:r>
            <a:endParaRPr lang="sv-SE" dirty="0">
              <a:latin typeface="+mj-lt"/>
            </a:endParaRPr>
          </a:p>
          <a:p>
            <a:pPr>
              <a:lnSpc>
                <a:spcPct val="100000"/>
              </a:lnSpc>
              <a:buFont typeface="Arial" panose="020B0604020202020204" pitchFamily="34" charset="0"/>
              <a:buChar char="•"/>
            </a:pPr>
            <a:r>
              <a:rPr lang="sv-SE" dirty="0" err="1">
                <a:latin typeface="+mj-lt"/>
              </a:rPr>
              <a:t>Handbook</a:t>
            </a:r>
            <a:r>
              <a:rPr lang="sv-SE" dirty="0">
                <a:latin typeface="+mj-lt"/>
              </a:rPr>
              <a:t> on </a:t>
            </a:r>
            <a:r>
              <a:rPr lang="sv-SE" dirty="0" err="1">
                <a:latin typeface="+mj-lt"/>
              </a:rPr>
              <a:t>open</a:t>
            </a:r>
            <a:r>
              <a:rPr lang="sv-SE" dirty="0">
                <a:latin typeface="+mj-lt"/>
              </a:rPr>
              <a:t> access to research data</a:t>
            </a:r>
          </a:p>
          <a:p>
            <a:pPr>
              <a:lnSpc>
                <a:spcPct val="100000"/>
              </a:lnSpc>
              <a:buFont typeface="Arial" panose="020B0604020202020204" pitchFamily="34" charset="0"/>
              <a:buChar char="•"/>
            </a:pPr>
            <a:r>
              <a:rPr lang="sv-SE" dirty="0">
                <a:latin typeface="+mj-lt"/>
              </a:rPr>
              <a:t>Incentives and merits for </a:t>
            </a:r>
            <a:r>
              <a:rPr lang="sv-SE" dirty="0" err="1">
                <a:latin typeface="+mj-lt"/>
              </a:rPr>
              <a:t>open</a:t>
            </a:r>
            <a:r>
              <a:rPr lang="sv-SE" dirty="0">
                <a:latin typeface="+mj-lt"/>
              </a:rPr>
              <a:t> access to research data</a:t>
            </a:r>
            <a:endParaRPr lang="sv-SE" b="1" i="1" u="sng" dirty="0">
              <a:latin typeface="+mj-lt"/>
            </a:endParaRPr>
          </a:p>
        </p:txBody>
      </p:sp>
      <p:sp>
        <p:nvSpPr>
          <p:cNvPr id="10" name="Rubrik 9">
            <a:extLst>
              <a:ext uri="{FF2B5EF4-FFF2-40B4-BE49-F238E27FC236}">
                <a16:creationId xmlns:a16="http://schemas.microsoft.com/office/drawing/2014/main" id="{2EE35E08-43C5-4403-BAC7-387FD8F8FE4C}"/>
              </a:ext>
            </a:extLst>
          </p:cNvPr>
          <p:cNvSpPr>
            <a:spLocks noGrp="1"/>
          </p:cNvSpPr>
          <p:nvPr>
            <p:ph type="title"/>
          </p:nvPr>
        </p:nvSpPr>
        <p:spPr>
          <a:xfrm>
            <a:off x="332961" y="720732"/>
            <a:ext cx="11754678" cy="1015999"/>
          </a:xfrm>
        </p:spPr>
        <p:txBody>
          <a:bodyPr spcCol="144000"/>
          <a:lstStyle/>
          <a:p>
            <a:r>
              <a:rPr lang="sv-SE" sz="2800" dirty="0" err="1"/>
              <a:t>Activities</a:t>
            </a:r>
            <a:r>
              <a:rPr lang="sv-SE" sz="2800" dirty="0"/>
              <a:t> in relation to the EOSC General </a:t>
            </a:r>
            <a:r>
              <a:rPr lang="sv-SE" sz="2800" dirty="0" err="1"/>
              <a:t>Objectives</a:t>
            </a:r>
            <a:endParaRPr lang="sv-SE" sz="2800" dirty="0"/>
          </a:p>
        </p:txBody>
      </p:sp>
      <p:pic>
        <p:nvPicPr>
          <p:cNvPr id="2" name="Bildobjekt 1">
            <a:extLst>
              <a:ext uri="{FF2B5EF4-FFF2-40B4-BE49-F238E27FC236}">
                <a16:creationId xmlns:a16="http://schemas.microsoft.com/office/drawing/2014/main" id="{80FFEF61-F843-49FB-A84F-E58CABEBAB0E}"/>
              </a:ext>
            </a:extLst>
          </p:cNvPr>
          <p:cNvPicPr>
            <a:picLocks noChangeAspect="1"/>
          </p:cNvPicPr>
          <p:nvPr/>
        </p:nvPicPr>
        <p:blipFill>
          <a:blip r:embed="rId3"/>
          <a:stretch>
            <a:fillRect/>
          </a:stretch>
        </p:blipFill>
        <p:spPr>
          <a:xfrm>
            <a:off x="5981700" y="1992307"/>
            <a:ext cx="5637406" cy="3164681"/>
          </a:xfrm>
          <a:prstGeom prst="rect">
            <a:avLst/>
          </a:prstGeom>
        </p:spPr>
      </p:pic>
      <p:sp>
        <p:nvSpPr>
          <p:cNvPr id="3" name="textruta 2">
            <a:extLst>
              <a:ext uri="{FF2B5EF4-FFF2-40B4-BE49-F238E27FC236}">
                <a16:creationId xmlns:a16="http://schemas.microsoft.com/office/drawing/2014/main" id="{FDB2218C-7752-448F-9E71-E6AD8B13A7A0}"/>
              </a:ext>
            </a:extLst>
          </p:cNvPr>
          <p:cNvSpPr txBox="1"/>
          <p:nvPr/>
        </p:nvSpPr>
        <p:spPr>
          <a:xfrm>
            <a:off x="10473928" y="4891503"/>
            <a:ext cx="3436143" cy="153888"/>
          </a:xfrm>
          <a:prstGeom prst="rect">
            <a:avLst/>
          </a:prstGeom>
          <a:noFill/>
        </p:spPr>
        <p:txBody>
          <a:bodyPr wrap="square" lIns="0" tIns="0" rIns="0" bIns="0" rtlCol="0">
            <a:spAutoFit/>
          </a:bodyPr>
          <a:lstStyle/>
          <a:p>
            <a:pPr algn="l"/>
            <a:r>
              <a:rPr lang="sv-SE" sz="1000" dirty="0">
                <a:solidFill>
                  <a:schemeClr val="bg1"/>
                </a:solidFill>
              </a:rPr>
              <a:t>Picture: </a:t>
            </a:r>
            <a:r>
              <a:rPr lang="sv-SE" sz="1000" dirty="0" err="1">
                <a:solidFill>
                  <a:schemeClr val="bg1"/>
                </a:solidFill>
              </a:rPr>
              <a:t>Unsplash</a:t>
            </a:r>
            <a:endParaRPr lang="sv-SE" sz="1000" dirty="0">
              <a:solidFill>
                <a:schemeClr val="bg1"/>
              </a:solidFill>
            </a:endParaRPr>
          </a:p>
        </p:txBody>
      </p:sp>
    </p:spTree>
    <p:extLst>
      <p:ext uri="{BB962C8B-B14F-4D97-AF65-F5344CB8AC3E}">
        <p14:creationId xmlns:p14="http://schemas.microsoft.com/office/powerpoint/2010/main" val="361770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F1B3C7C3-9AD6-4717-9989-3ADB3E2DCC39}"/>
              </a:ext>
            </a:extLst>
          </p:cNvPr>
          <p:cNvSpPr>
            <a:spLocks noGrp="1"/>
          </p:cNvSpPr>
          <p:nvPr>
            <p:ph type="body" sz="quarter" idx="13"/>
          </p:nvPr>
        </p:nvSpPr>
        <p:spPr>
          <a:xfrm>
            <a:off x="518698" y="1992307"/>
            <a:ext cx="9768302" cy="4429912"/>
          </a:xfrm>
        </p:spPr>
        <p:txBody>
          <a:bodyPr numCol="2" spcCol="180000"/>
          <a:lstStyle/>
          <a:p>
            <a:pPr marL="0" indent="0">
              <a:lnSpc>
                <a:spcPct val="100000"/>
              </a:lnSpc>
              <a:buNone/>
            </a:pPr>
            <a:r>
              <a:rPr lang="sv-SE" b="1" i="1" u="sng" dirty="0">
                <a:latin typeface="+mj-lt"/>
              </a:rPr>
              <a:t>GO2: Standards, </a:t>
            </a:r>
            <a:r>
              <a:rPr lang="sv-SE" b="1" i="1" u="sng" dirty="0" err="1">
                <a:latin typeface="+mj-lt"/>
              </a:rPr>
              <a:t>tools</a:t>
            </a:r>
            <a:r>
              <a:rPr lang="sv-SE" b="1" i="1" u="sng" dirty="0">
                <a:latin typeface="+mj-lt"/>
              </a:rPr>
              <a:t> and services (data)</a:t>
            </a:r>
          </a:p>
          <a:p>
            <a:pPr>
              <a:lnSpc>
                <a:spcPct val="100000"/>
              </a:lnSpc>
              <a:buFont typeface="Arial" panose="020B0604020202020204" pitchFamily="34" charset="0"/>
              <a:buChar char="•"/>
            </a:pPr>
            <a:r>
              <a:rPr lang="sv-SE" dirty="0" err="1"/>
              <a:t>Requirements</a:t>
            </a:r>
            <a:r>
              <a:rPr lang="sv-SE" dirty="0"/>
              <a:t> for research d</a:t>
            </a:r>
            <a:r>
              <a:rPr lang="sv-SE" dirty="0">
                <a:latin typeface="+mj-lt"/>
              </a:rPr>
              <a:t>ata management plans</a:t>
            </a:r>
          </a:p>
          <a:p>
            <a:pPr>
              <a:lnSpc>
                <a:spcPct val="100000"/>
              </a:lnSpc>
              <a:buFont typeface="Arial" panose="020B0604020202020204" pitchFamily="34" charset="0"/>
              <a:buChar char="•"/>
            </a:pPr>
            <a:r>
              <a:rPr lang="sv-SE" dirty="0" err="1"/>
              <a:t>Coordination</a:t>
            </a:r>
            <a:r>
              <a:rPr lang="sv-SE" dirty="0"/>
              <a:t> </a:t>
            </a:r>
            <a:r>
              <a:rPr lang="sv-SE" dirty="0" err="1"/>
              <a:t>of</a:t>
            </a:r>
            <a:r>
              <a:rPr lang="sv-SE" dirty="0"/>
              <a:t> research data management plans</a:t>
            </a:r>
          </a:p>
          <a:p>
            <a:pPr>
              <a:lnSpc>
                <a:spcPct val="100000"/>
              </a:lnSpc>
              <a:buFont typeface="Arial" panose="020B0604020202020204" pitchFamily="34" charset="0"/>
              <a:buChar char="•"/>
            </a:pPr>
            <a:r>
              <a:rPr lang="sv-SE" dirty="0" err="1">
                <a:latin typeface="+mj-lt"/>
              </a:rPr>
              <a:t>Criteria</a:t>
            </a:r>
            <a:r>
              <a:rPr lang="sv-SE" dirty="0">
                <a:latin typeface="+mj-lt"/>
              </a:rPr>
              <a:t> and </a:t>
            </a:r>
            <a:r>
              <a:rPr lang="sv-SE" dirty="0" err="1">
                <a:latin typeface="+mj-lt"/>
              </a:rPr>
              <a:t>recommendations</a:t>
            </a:r>
            <a:r>
              <a:rPr lang="sv-SE" dirty="0">
                <a:latin typeface="+mj-lt"/>
              </a:rPr>
              <a:t> for FAIR research data</a:t>
            </a:r>
          </a:p>
          <a:p>
            <a:pPr>
              <a:lnSpc>
                <a:spcPct val="100000"/>
              </a:lnSpc>
              <a:buFont typeface="Arial" panose="020B0604020202020204" pitchFamily="34" charset="0"/>
              <a:buChar char="•"/>
            </a:pPr>
            <a:r>
              <a:rPr lang="sv-SE" dirty="0" err="1">
                <a:latin typeface="+mj-lt"/>
              </a:rPr>
              <a:t>Surveying</a:t>
            </a:r>
            <a:r>
              <a:rPr lang="sv-SE" dirty="0">
                <a:latin typeface="+mj-lt"/>
              </a:rPr>
              <a:t> </a:t>
            </a:r>
            <a:r>
              <a:rPr lang="sv-SE" dirty="0" err="1">
                <a:latin typeface="+mj-lt"/>
              </a:rPr>
              <a:t>processes</a:t>
            </a:r>
            <a:r>
              <a:rPr lang="sv-SE" dirty="0">
                <a:latin typeface="+mj-lt"/>
              </a:rPr>
              <a:t> for </a:t>
            </a:r>
            <a:r>
              <a:rPr lang="sv-SE" dirty="0" err="1">
                <a:latin typeface="+mj-lt"/>
              </a:rPr>
              <a:t>open</a:t>
            </a:r>
            <a:r>
              <a:rPr lang="sv-SE" dirty="0">
                <a:latin typeface="+mj-lt"/>
              </a:rPr>
              <a:t> and FAIR research data in different </a:t>
            </a:r>
            <a:r>
              <a:rPr lang="sv-SE" dirty="0" err="1">
                <a:latin typeface="+mj-lt"/>
              </a:rPr>
              <a:t>disciplines</a:t>
            </a:r>
            <a:endParaRPr lang="sv-SE" dirty="0">
              <a:latin typeface="+mj-lt"/>
            </a:endParaRPr>
          </a:p>
          <a:p>
            <a:pPr marL="0" indent="0">
              <a:lnSpc>
                <a:spcPct val="100000"/>
              </a:lnSpc>
              <a:buNone/>
            </a:pPr>
            <a:endParaRPr lang="sv-SE" b="1" i="1" u="sng" dirty="0">
              <a:latin typeface="+mj-lt"/>
            </a:endParaRPr>
          </a:p>
        </p:txBody>
      </p:sp>
      <p:sp>
        <p:nvSpPr>
          <p:cNvPr id="10" name="Rubrik 9">
            <a:extLst>
              <a:ext uri="{FF2B5EF4-FFF2-40B4-BE49-F238E27FC236}">
                <a16:creationId xmlns:a16="http://schemas.microsoft.com/office/drawing/2014/main" id="{2EE35E08-43C5-4403-BAC7-387FD8F8FE4C}"/>
              </a:ext>
            </a:extLst>
          </p:cNvPr>
          <p:cNvSpPr>
            <a:spLocks noGrp="1"/>
          </p:cNvSpPr>
          <p:nvPr>
            <p:ph type="title"/>
          </p:nvPr>
        </p:nvSpPr>
        <p:spPr>
          <a:xfrm>
            <a:off x="332961" y="720732"/>
            <a:ext cx="11754678" cy="1015999"/>
          </a:xfrm>
        </p:spPr>
        <p:txBody>
          <a:bodyPr spcCol="144000"/>
          <a:lstStyle/>
          <a:p>
            <a:r>
              <a:rPr lang="sv-SE" sz="2800" dirty="0" err="1"/>
              <a:t>Activities</a:t>
            </a:r>
            <a:r>
              <a:rPr lang="sv-SE" sz="2800" dirty="0"/>
              <a:t> in relation to the EOSC General </a:t>
            </a:r>
            <a:r>
              <a:rPr lang="sv-SE" sz="2800" dirty="0" err="1"/>
              <a:t>Objectives</a:t>
            </a:r>
            <a:endParaRPr lang="sv-SE" sz="2800" dirty="0"/>
          </a:p>
        </p:txBody>
      </p:sp>
      <p:pic>
        <p:nvPicPr>
          <p:cNvPr id="2" name="Bildobjekt 1">
            <a:extLst>
              <a:ext uri="{FF2B5EF4-FFF2-40B4-BE49-F238E27FC236}">
                <a16:creationId xmlns:a16="http://schemas.microsoft.com/office/drawing/2014/main" id="{80FFEF61-F843-49FB-A84F-E58CABEBAB0E}"/>
              </a:ext>
            </a:extLst>
          </p:cNvPr>
          <p:cNvPicPr>
            <a:picLocks noChangeAspect="1"/>
          </p:cNvPicPr>
          <p:nvPr/>
        </p:nvPicPr>
        <p:blipFill>
          <a:blip r:embed="rId3"/>
          <a:stretch>
            <a:fillRect/>
          </a:stretch>
        </p:blipFill>
        <p:spPr>
          <a:xfrm>
            <a:off x="5981700" y="1992307"/>
            <a:ext cx="5637406" cy="3164681"/>
          </a:xfrm>
          <a:prstGeom prst="rect">
            <a:avLst/>
          </a:prstGeom>
        </p:spPr>
      </p:pic>
      <p:sp>
        <p:nvSpPr>
          <p:cNvPr id="3" name="textruta 2">
            <a:extLst>
              <a:ext uri="{FF2B5EF4-FFF2-40B4-BE49-F238E27FC236}">
                <a16:creationId xmlns:a16="http://schemas.microsoft.com/office/drawing/2014/main" id="{FDB2218C-7752-448F-9E71-E6AD8B13A7A0}"/>
              </a:ext>
            </a:extLst>
          </p:cNvPr>
          <p:cNvSpPr txBox="1"/>
          <p:nvPr/>
        </p:nvSpPr>
        <p:spPr>
          <a:xfrm>
            <a:off x="10473928" y="4891503"/>
            <a:ext cx="3436143" cy="153888"/>
          </a:xfrm>
          <a:prstGeom prst="rect">
            <a:avLst/>
          </a:prstGeom>
          <a:noFill/>
        </p:spPr>
        <p:txBody>
          <a:bodyPr wrap="square" lIns="0" tIns="0" rIns="0" bIns="0" rtlCol="0">
            <a:spAutoFit/>
          </a:bodyPr>
          <a:lstStyle/>
          <a:p>
            <a:pPr algn="l"/>
            <a:r>
              <a:rPr lang="sv-SE" sz="1000" dirty="0">
                <a:solidFill>
                  <a:schemeClr val="bg1"/>
                </a:solidFill>
              </a:rPr>
              <a:t>Picture: </a:t>
            </a:r>
            <a:r>
              <a:rPr lang="sv-SE" sz="1000" dirty="0" err="1">
                <a:solidFill>
                  <a:schemeClr val="bg1"/>
                </a:solidFill>
              </a:rPr>
              <a:t>Unsplash</a:t>
            </a:r>
            <a:endParaRPr lang="sv-SE" sz="1000" dirty="0">
              <a:solidFill>
                <a:schemeClr val="bg1"/>
              </a:solidFill>
            </a:endParaRPr>
          </a:p>
        </p:txBody>
      </p:sp>
    </p:spTree>
    <p:extLst>
      <p:ext uri="{BB962C8B-B14F-4D97-AF65-F5344CB8AC3E}">
        <p14:creationId xmlns:p14="http://schemas.microsoft.com/office/powerpoint/2010/main" val="239297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F1B3C7C3-9AD6-4717-9989-3ADB3E2DCC39}"/>
              </a:ext>
            </a:extLst>
          </p:cNvPr>
          <p:cNvSpPr>
            <a:spLocks noGrp="1"/>
          </p:cNvSpPr>
          <p:nvPr>
            <p:ph type="body" sz="quarter" idx="13"/>
          </p:nvPr>
        </p:nvSpPr>
        <p:spPr>
          <a:xfrm>
            <a:off x="332961" y="2049457"/>
            <a:ext cx="11150414" cy="4429912"/>
          </a:xfrm>
        </p:spPr>
        <p:txBody>
          <a:bodyPr numCol="2" spcCol="180000"/>
          <a:lstStyle/>
          <a:p>
            <a:pPr marL="0" indent="0">
              <a:lnSpc>
                <a:spcPct val="100000"/>
              </a:lnSpc>
              <a:buNone/>
            </a:pPr>
            <a:r>
              <a:rPr lang="sv-SE" b="1" i="1" u="sng" dirty="0">
                <a:latin typeface="+mj-lt"/>
              </a:rPr>
              <a:t>GO3: </a:t>
            </a:r>
            <a:r>
              <a:rPr lang="sv-SE" b="1" i="1" u="sng" dirty="0" err="1">
                <a:latin typeface="+mj-lt"/>
              </a:rPr>
              <a:t>Sustainable</a:t>
            </a:r>
            <a:r>
              <a:rPr lang="sv-SE" b="1" i="1" u="sng" dirty="0">
                <a:latin typeface="+mj-lt"/>
              </a:rPr>
              <a:t> and </a:t>
            </a:r>
            <a:r>
              <a:rPr lang="sv-SE" b="1" i="1" u="sng" dirty="0" err="1">
                <a:latin typeface="+mj-lt"/>
              </a:rPr>
              <a:t>federated</a:t>
            </a:r>
            <a:r>
              <a:rPr lang="sv-SE" b="1" i="1" u="sng" dirty="0">
                <a:latin typeface="+mj-lt"/>
              </a:rPr>
              <a:t> </a:t>
            </a:r>
            <a:r>
              <a:rPr lang="sv-SE" b="1" i="1" u="sng" dirty="0" err="1">
                <a:latin typeface="+mj-lt"/>
              </a:rPr>
              <a:t>infrastructures</a:t>
            </a:r>
            <a:endParaRPr lang="sv-SE" b="1" i="1" u="sng" dirty="0">
              <a:latin typeface="+mj-lt"/>
            </a:endParaRPr>
          </a:p>
          <a:p>
            <a:pPr>
              <a:lnSpc>
                <a:spcPct val="100000"/>
              </a:lnSpc>
              <a:buFont typeface="Arial" panose="020B0604020202020204" pitchFamily="34" charset="0"/>
              <a:buChar char="•"/>
            </a:pPr>
            <a:r>
              <a:rPr lang="en-US" dirty="0">
                <a:latin typeface="+mj-lt"/>
              </a:rPr>
              <a:t>Financing data management and research infrastructures with specific requirements to support open access to data</a:t>
            </a:r>
            <a:endParaRPr lang="sv-SE" dirty="0">
              <a:latin typeface="+mj-lt"/>
            </a:endParaRPr>
          </a:p>
          <a:p>
            <a:pPr marL="0" indent="0">
              <a:lnSpc>
                <a:spcPct val="100000"/>
              </a:lnSpc>
              <a:buNone/>
            </a:pPr>
            <a:endParaRPr lang="sv-SE" b="1" i="1" u="sng" dirty="0">
              <a:latin typeface="+mj-lt"/>
            </a:endParaRPr>
          </a:p>
        </p:txBody>
      </p:sp>
      <p:sp>
        <p:nvSpPr>
          <p:cNvPr id="10" name="Rubrik 9">
            <a:extLst>
              <a:ext uri="{FF2B5EF4-FFF2-40B4-BE49-F238E27FC236}">
                <a16:creationId xmlns:a16="http://schemas.microsoft.com/office/drawing/2014/main" id="{2EE35E08-43C5-4403-BAC7-387FD8F8FE4C}"/>
              </a:ext>
            </a:extLst>
          </p:cNvPr>
          <p:cNvSpPr>
            <a:spLocks noGrp="1"/>
          </p:cNvSpPr>
          <p:nvPr>
            <p:ph type="title"/>
          </p:nvPr>
        </p:nvSpPr>
        <p:spPr>
          <a:xfrm>
            <a:off x="332961" y="720732"/>
            <a:ext cx="11754678" cy="1015999"/>
          </a:xfrm>
        </p:spPr>
        <p:txBody>
          <a:bodyPr spcCol="144000"/>
          <a:lstStyle/>
          <a:p>
            <a:r>
              <a:rPr lang="sv-SE" sz="2800" dirty="0" err="1"/>
              <a:t>Activities</a:t>
            </a:r>
            <a:r>
              <a:rPr lang="sv-SE" sz="2800" dirty="0"/>
              <a:t> in relation to the EOSC General </a:t>
            </a:r>
            <a:r>
              <a:rPr lang="sv-SE" sz="2800" dirty="0" err="1"/>
              <a:t>Objectives</a:t>
            </a:r>
            <a:endParaRPr lang="sv-SE" sz="2800" dirty="0"/>
          </a:p>
        </p:txBody>
      </p:sp>
      <p:pic>
        <p:nvPicPr>
          <p:cNvPr id="2" name="Bildobjekt 1">
            <a:extLst>
              <a:ext uri="{FF2B5EF4-FFF2-40B4-BE49-F238E27FC236}">
                <a16:creationId xmlns:a16="http://schemas.microsoft.com/office/drawing/2014/main" id="{80FFEF61-F843-49FB-A84F-E58CABEBAB0E}"/>
              </a:ext>
            </a:extLst>
          </p:cNvPr>
          <p:cNvPicPr>
            <a:picLocks noChangeAspect="1"/>
          </p:cNvPicPr>
          <p:nvPr/>
        </p:nvPicPr>
        <p:blipFill>
          <a:blip r:embed="rId3"/>
          <a:stretch>
            <a:fillRect/>
          </a:stretch>
        </p:blipFill>
        <p:spPr>
          <a:xfrm>
            <a:off x="5981700" y="1992307"/>
            <a:ext cx="5637406" cy="3164681"/>
          </a:xfrm>
          <a:prstGeom prst="rect">
            <a:avLst/>
          </a:prstGeom>
        </p:spPr>
      </p:pic>
      <p:sp>
        <p:nvSpPr>
          <p:cNvPr id="3" name="textruta 2">
            <a:extLst>
              <a:ext uri="{FF2B5EF4-FFF2-40B4-BE49-F238E27FC236}">
                <a16:creationId xmlns:a16="http://schemas.microsoft.com/office/drawing/2014/main" id="{FDB2218C-7752-448F-9E71-E6AD8B13A7A0}"/>
              </a:ext>
            </a:extLst>
          </p:cNvPr>
          <p:cNvSpPr txBox="1"/>
          <p:nvPr/>
        </p:nvSpPr>
        <p:spPr>
          <a:xfrm>
            <a:off x="10473928" y="4891503"/>
            <a:ext cx="3436143" cy="153888"/>
          </a:xfrm>
          <a:prstGeom prst="rect">
            <a:avLst/>
          </a:prstGeom>
          <a:noFill/>
        </p:spPr>
        <p:txBody>
          <a:bodyPr wrap="square" lIns="0" tIns="0" rIns="0" bIns="0" rtlCol="0">
            <a:spAutoFit/>
          </a:bodyPr>
          <a:lstStyle/>
          <a:p>
            <a:pPr algn="l"/>
            <a:r>
              <a:rPr lang="sv-SE" sz="1000" dirty="0">
                <a:solidFill>
                  <a:schemeClr val="bg1"/>
                </a:solidFill>
              </a:rPr>
              <a:t>Picture: </a:t>
            </a:r>
            <a:r>
              <a:rPr lang="sv-SE" sz="1000" dirty="0" err="1">
                <a:solidFill>
                  <a:schemeClr val="bg1"/>
                </a:solidFill>
              </a:rPr>
              <a:t>Unsplash</a:t>
            </a:r>
            <a:endParaRPr lang="sv-SE" sz="1000" dirty="0">
              <a:solidFill>
                <a:schemeClr val="bg1"/>
              </a:solidFill>
            </a:endParaRPr>
          </a:p>
        </p:txBody>
      </p:sp>
    </p:spTree>
    <p:extLst>
      <p:ext uri="{BB962C8B-B14F-4D97-AF65-F5344CB8AC3E}">
        <p14:creationId xmlns:p14="http://schemas.microsoft.com/office/powerpoint/2010/main" val="132385742"/>
      </p:ext>
    </p:extLst>
  </p:cSld>
  <p:clrMapOvr>
    <a:masterClrMapping/>
  </p:clrMapOvr>
</p:sld>
</file>

<file path=ppt/theme/theme1.xml><?xml version="1.0" encoding="utf-8"?>
<a:theme xmlns:a="http://schemas.openxmlformats.org/drawingml/2006/main" name="Vetenskapsrådet_2018">
  <a:themeElements>
    <a:clrScheme name="Vetenskapsrådet">
      <a:dk1>
        <a:sysClr val="windowText" lastClr="000000"/>
      </a:dk1>
      <a:lt1>
        <a:sysClr val="window" lastClr="FFFFFF"/>
      </a:lt1>
      <a:dk2>
        <a:srgbClr val="8B8477"/>
      </a:dk2>
      <a:lt2>
        <a:srgbClr val="F0EDE8"/>
      </a:lt2>
      <a:accent1>
        <a:srgbClr val="0D2172"/>
      </a:accent1>
      <a:accent2>
        <a:srgbClr val="C90000"/>
      </a:accent2>
      <a:accent3>
        <a:srgbClr val="610000"/>
      </a:accent3>
      <a:accent4>
        <a:srgbClr val="FF9C00"/>
      </a:accent4>
      <a:accent5>
        <a:srgbClr val="00988C"/>
      </a:accent5>
      <a:accent6>
        <a:srgbClr val="D900EC"/>
      </a:accent6>
      <a:hlink>
        <a:srgbClr val="0D2172"/>
      </a:hlink>
      <a:folHlink>
        <a:srgbClr val="0D2172"/>
      </a:folHlink>
    </a:clrScheme>
    <a:fontScheme name="Vetenskapsråde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etenskapsradet2018_pptmallnr2" id="{78AAD516-C2EC-4444-93AB-70CAEF993AB7}" vid="{C3263C1F-87AA-496B-8B6A-32369C1AF8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4860</TotalTime>
  <Words>1288</Words>
  <Application>Microsoft Office PowerPoint</Application>
  <PresentationFormat>Bredbild</PresentationFormat>
  <Paragraphs>126</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Vetenskapsrådet_2018</vt:lpstr>
      <vt:lpstr>The Swedish Research Council and EOSC     </vt:lpstr>
      <vt:lpstr>What we do</vt:lpstr>
      <vt:lpstr>Sweden’s Presidency of the Council of the EU</vt:lpstr>
      <vt:lpstr>Open access to research data and EOSC </vt:lpstr>
      <vt:lpstr>Why is participation in EOSC important?</vt:lpstr>
      <vt:lpstr>Open access to research data and EOSC - some of our activities </vt:lpstr>
      <vt:lpstr>Activities in relation to the EOSC General Objectives</vt:lpstr>
      <vt:lpstr>Activities in relation to the EOSC General Objectives</vt:lpstr>
      <vt:lpstr>Activities in relation to the EOSC General Objectives</vt:lpstr>
      <vt:lpstr>National work on open access to research data</vt:lpstr>
      <vt:lpstr>Summary results 2022</vt:lpstr>
      <vt:lpstr>Summary and reflections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Datahanteringsplaner</dc:title>
  <dc:creator>Sanja Halling</dc:creator>
  <cp:lastModifiedBy>Sumithra.Velupillai</cp:lastModifiedBy>
  <cp:revision>314</cp:revision>
  <dcterms:created xsi:type="dcterms:W3CDTF">2019-01-22T20:11:46Z</dcterms:created>
  <dcterms:modified xsi:type="dcterms:W3CDTF">2023-06-12T11:50:32Z</dcterms:modified>
</cp:coreProperties>
</file>