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48" r:id="rId1"/>
  </p:sldMasterIdLst>
  <p:notesMasterIdLst>
    <p:notesMasterId r:id="rId34"/>
  </p:notesMasterIdLst>
  <p:sldIdLst>
    <p:sldId id="22662" r:id="rId2"/>
    <p:sldId id="256" r:id="rId3"/>
    <p:sldId id="2145708547" r:id="rId4"/>
    <p:sldId id="22653" r:id="rId5"/>
    <p:sldId id="257" r:id="rId6"/>
    <p:sldId id="2145708548" r:id="rId7"/>
    <p:sldId id="5465" r:id="rId8"/>
    <p:sldId id="2145708570" r:id="rId9"/>
    <p:sldId id="2145708550" r:id="rId10"/>
    <p:sldId id="2145708551" r:id="rId11"/>
    <p:sldId id="2145708552" r:id="rId12"/>
    <p:sldId id="2145708557" r:id="rId13"/>
    <p:sldId id="2145708558" r:id="rId14"/>
    <p:sldId id="436" r:id="rId15"/>
    <p:sldId id="22655" r:id="rId16"/>
    <p:sldId id="2145708560" r:id="rId17"/>
    <p:sldId id="2145708561" r:id="rId18"/>
    <p:sldId id="263" r:id="rId19"/>
    <p:sldId id="2145708562" r:id="rId20"/>
    <p:sldId id="2145708563" r:id="rId21"/>
    <p:sldId id="2145708540" r:id="rId22"/>
    <p:sldId id="2145708566" r:id="rId23"/>
    <p:sldId id="2145708555" r:id="rId24"/>
    <p:sldId id="5370" r:id="rId25"/>
    <p:sldId id="2145708559" r:id="rId26"/>
    <p:sldId id="261" r:id="rId27"/>
    <p:sldId id="2145708564" r:id="rId28"/>
    <p:sldId id="278" r:id="rId29"/>
    <p:sldId id="2145708565" r:id="rId30"/>
    <p:sldId id="2145708534" r:id="rId31"/>
    <p:sldId id="3731" r:id="rId32"/>
    <p:sldId id="3732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Quicksand" pitchFamily="2" charset="77"/>
      <p:regular r:id="rId39"/>
      <p:bold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Black" panose="02000000000000000000" pitchFamily="2" charset="0"/>
      <p:bold r:id="rId45"/>
      <p:italic r:id="rId46"/>
      <p:boldItalic r:id="rId47"/>
    </p:embeddedFont>
    <p:embeddedFont>
      <p:font typeface="Roboto Light" panose="02000000000000000000" pitchFamily="2" charset="0"/>
      <p:regular r:id="rId48"/>
      <p:italic r:id="rId49"/>
    </p:embeddedFont>
    <p:embeddedFont>
      <p:font typeface="Roboto Medium" panose="02000000000000000000" pitchFamily="2" charset="0"/>
      <p:regular r:id="rId50"/>
      <p:italic r:id="rId51"/>
    </p:embeddedFont>
    <p:embeddedFont>
      <p:font typeface="Tahoma" panose="020B0604030504040204" pitchFamily="34" charset="0"/>
      <p:regular r:id="rId52"/>
      <p:bold r:id="rId5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2" autoAdjust="0"/>
    <p:restoredTop sz="95745" autoAdjust="0"/>
  </p:normalViewPr>
  <p:slideViewPr>
    <p:cSldViewPr snapToGrid="0" snapToObjects="1">
      <p:cViewPr varScale="1">
        <p:scale>
          <a:sx n="217" d="100"/>
          <a:sy n="217" d="100"/>
        </p:scale>
        <p:origin x="9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D50-DF1B-D14C-AFDA-9B3167AD3A48}" type="datetimeFigureOut">
              <a:rPr lang="nl-NL" smtClean="0"/>
              <a:t>12-06-2023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5721-C4BE-9640-9AC3-0C6434FE0F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55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36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25721-C4BE-9640-9AC3-0C6434FE0F7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84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9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3">
  <p:cSld name="1_Text Page 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28 | 11 | 2022 – EOSC Association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366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9" cy="1508247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2973" y="654953"/>
            <a:ext cx="11371295" cy="53270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>
            <a:lvl1pPr>
              <a:defRPr sz="3377" b="1">
                <a:solidFill>
                  <a:srgbClr val="1B3B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9743" y="2046231"/>
            <a:ext cx="11305188" cy="32123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7199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09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69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980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24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sub-headline</a:t>
            </a:r>
            <a:endParaRPr lang="en-BE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8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a sub-headline</a:t>
            </a:r>
            <a:endParaRPr lang="en-BE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0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>
            <a:off x="121508" y="6411355"/>
            <a:ext cx="1171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1742303" y="6419718"/>
            <a:ext cx="8513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0898660" y="6474724"/>
            <a:ext cx="1171832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13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261FB-322C-8A0F-329F-54EA2DD2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9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57" r:id="rId5"/>
    <p:sldLayoutId id="2147483666" r:id="rId6"/>
    <p:sldLayoutId id="2147483667" r:id="rId7"/>
    <p:sldLayoutId id="2147483651" r:id="rId8"/>
    <p:sldLayoutId id="2147483668" r:id="rId9"/>
    <p:sldLayoutId id="2147483669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pn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28" Type="http://schemas.openxmlformats.org/officeDocument/2006/relationships/image" Target="../media/image51.pn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Relationship Id="rId27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orld_Wide_We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E828C0-889D-266A-EE3E-70035AF86ED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511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E7582-B048-9AD0-7CF3-3FDE5D65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D81E2-2828-6FE1-6959-A1857DDE723D}"/>
              </a:ext>
            </a:extLst>
          </p:cNvPr>
          <p:cNvSpPr/>
          <p:nvPr/>
        </p:nvSpPr>
        <p:spPr>
          <a:xfrm>
            <a:off x="1727200" y="4223047"/>
            <a:ext cx="2258004" cy="884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254B97"/>
                </a:solidFill>
              </a:rPr>
              <a:t>Member States and Associated Countries</a:t>
            </a:r>
            <a:endParaRPr lang="en-GB" sz="1800" b="1">
              <a:solidFill>
                <a:srgbClr val="254B9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366B40-8C2C-1A40-AE93-8DFCF23EB59B}"/>
              </a:ext>
            </a:extLst>
          </p:cNvPr>
          <p:cNvSpPr/>
          <p:nvPr/>
        </p:nvSpPr>
        <p:spPr>
          <a:xfrm>
            <a:off x="1727199" y="1669460"/>
            <a:ext cx="2258005" cy="884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254B97"/>
                </a:solidFill>
              </a:rPr>
              <a:t>European Commission</a:t>
            </a:r>
            <a:endParaRPr lang="en-GB" sz="2000" b="1">
              <a:solidFill>
                <a:srgbClr val="254B9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56884-6CFD-1914-2CBD-02D266B9E163}"/>
              </a:ext>
            </a:extLst>
          </p:cNvPr>
          <p:cNvSpPr/>
          <p:nvPr/>
        </p:nvSpPr>
        <p:spPr>
          <a:xfrm>
            <a:off x="298131" y="1184311"/>
            <a:ext cx="4140000" cy="522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4FA4E-536A-1496-EA26-8A421BD4C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2" y="1650988"/>
            <a:ext cx="1276349" cy="1701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92604-88FF-4749-0766-A9939980B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3" y="4209879"/>
            <a:ext cx="1276349" cy="1701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36A1B2-1C3A-ABD7-85A6-388FDBE8C37B}"/>
              </a:ext>
            </a:extLst>
          </p:cNvPr>
          <p:cNvSpPr/>
          <p:nvPr/>
        </p:nvSpPr>
        <p:spPr>
          <a:xfrm>
            <a:off x="7720751" y="1184311"/>
            <a:ext cx="4140000" cy="522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B0CDD-4D3A-F865-1104-7519896834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797" y="1650988"/>
            <a:ext cx="1276349" cy="170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0E635C-59F2-5D71-4030-E6F33CCD5B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357" y="1650988"/>
            <a:ext cx="1276350" cy="1701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ADBC5-E283-29B2-5857-921D6930BA1F}"/>
              </a:ext>
            </a:extLst>
          </p:cNvPr>
          <p:cNvSpPr txBox="1"/>
          <p:nvPr/>
        </p:nvSpPr>
        <p:spPr>
          <a:xfrm>
            <a:off x="909334" y="1222358"/>
            <a:ext cx="2917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rgbClr val="008691"/>
                </a:solidFill>
              </a:rPr>
              <a:t>EOSC STEERING BOARD</a:t>
            </a:r>
            <a:endParaRPr lang="en-GB" sz="2200" b="1">
              <a:solidFill>
                <a:srgbClr val="00869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E04A3-3995-115B-818B-4E5FB0614BEE}"/>
              </a:ext>
            </a:extLst>
          </p:cNvPr>
          <p:cNvSpPr txBox="1"/>
          <p:nvPr/>
        </p:nvSpPr>
        <p:spPr>
          <a:xfrm>
            <a:off x="8566506" y="1216133"/>
            <a:ext cx="2448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rgbClr val="008691"/>
                </a:solidFill>
              </a:rPr>
              <a:t>EOSC ASSOCIATION</a:t>
            </a:r>
            <a:endParaRPr lang="en-GB" sz="2200" b="1">
              <a:solidFill>
                <a:srgbClr val="00869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CB2BB-9E0D-5762-D5DD-1F431F4A7E8F}"/>
              </a:ext>
            </a:extLst>
          </p:cNvPr>
          <p:cNvSpPr txBox="1"/>
          <p:nvPr/>
        </p:nvSpPr>
        <p:spPr>
          <a:xfrm>
            <a:off x="8205088" y="3355043"/>
            <a:ext cx="1279765" cy="5159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/>
              <a:t>President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Karel Luyben</a:t>
            </a:r>
            <a:endParaRPr lang="en-GB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CD4FF-2E29-9F2D-BB4D-1199851AB042}"/>
              </a:ext>
            </a:extLst>
          </p:cNvPr>
          <p:cNvSpPr txBox="1"/>
          <p:nvPr/>
        </p:nvSpPr>
        <p:spPr>
          <a:xfrm>
            <a:off x="9839367" y="3355043"/>
            <a:ext cx="1794328" cy="5159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/>
              <a:t>Secretary General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Ute Gunsenheimer</a:t>
            </a:r>
            <a:endParaRPr lang="en-GB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A4E3F-8806-1146-A677-D2E317BF97AB}"/>
              </a:ext>
            </a:extLst>
          </p:cNvPr>
          <p:cNvSpPr/>
          <p:nvPr/>
        </p:nvSpPr>
        <p:spPr>
          <a:xfrm>
            <a:off x="9059914" y="4025683"/>
            <a:ext cx="1494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254B97"/>
                </a:solidFill>
              </a:rPr>
              <a:t>BOARD</a:t>
            </a:r>
            <a:endParaRPr lang="en-GB" sz="1800" b="1">
              <a:solidFill>
                <a:srgbClr val="254B9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531E63-8CBB-83DE-3A6B-A0A20322419A}"/>
              </a:ext>
            </a:extLst>
          </p:cNvPr>
          <p:cNvSpPr/>
          <p:nvPr/>
        </p:nvSpPr>
        <p:spPr>
          <a:xfrm>
            <a:off x="7952507" y="4624295"/>
            <a:ext cx="3709686" cy="1509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>
                <a:solidFill>
                  <a:srgbClr val="254B97"/>
                </a:solidFill>
              </a:rPr>
              <a:t>General Assembly</a:t>
            </a:r>
            <a:endParaRPr lang="en-GB" sz="1800" b="1">
              <a:solidFill>
                <a:srgbClr val="254B9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F2C6A-A727-DDAC-76FA-C74A5319AC87}"/>
              </a:ext>
            </a:extLst>
          </p:cNvPr>
          <p:cNvSpPr txBox="1"/>
          <p:nvPr/>
        </p:nvSpPr>
        <p:spPr>
          <a:xfrm>
            <a:off x="7860715" y="4952530"/>
            <a:ext cx="3893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/>
              <a:t>(including </a:t>
            </a:r>
            <a:r>
              <a:rPr lang="en-US" sz="1700" err="1"/>
              <a:t>organisations</a:t>
            </a:r>
            <a:r>
              <a:rPr lang="en-US" sz="1700"/>
              <a:t> performing research, funding research, providing services, </a:t>
            </a:r>
            <a:r>
              <a:rPr lang="en-US" sz="1700" err="1"/>
              <a:t>organisations</a:t>
            </a:r>
            <a:r>
              <a:rPr lang="en-US" sz="1700"/>
              <a:t> mandated by MS/AC and other </a:t>
            </a:r>
            <a:r>
              <a:rPr lang="en-US" sz="1700" err="1"/>
              <a:t>organisations</a:t>
            </a:r>
            <a:r>
              <a:rPr lang="en-US" sz="1700"/>
              <a:t>)</a:t>
            </a:r>
            <a:endParaRPr lang="en-GB" sz="1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6BFE72-8172-2BC7-6B45-30A46088E415}"/>
              </a:ext>
            </a:extLst>
          </p:cNvPr>
          <p:cNvSpPr txBox="1"/>
          <p:nvPr/>
        </p:nvSpPr>
        <p:spPr>
          <a:xfrm>
            <a:off x="1850896" y="2630626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DG-RTD</a:t>
            </a:r>
          </a:p>
          <a:p>
            <a:r>
              <a:rPr lang="en-US" sz="1600"/>
              <a:t>DG-CNECT</a:t>
            </a:r>
            <a:endParaRPr lang="en-GB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DD0E53-4F66-25A0-F8E1-C79B702A5E4D}"/>
              </a:ext>
            </a:extLst>
          </p:cNvPr>
          <p:cNvSpPr/>
          <p:nvPr/>
        </p:nvSpPr>
        <p:spPr>
          <a:xfrm>
            <a:off x="4765209" y="1482826"/>
            <a:ext cx="2626680" cy="1661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sz="2800" b="1">
                <a:solidFill>
                  <a:srgbClr val="254B97"/>
                </a:solidFill>
              </a:rPr>
              <a:t>MoU</a:t>
            </a:r>
            <a:endParaRPr lang="en-US" b="1">
              <a:solidFill>
                <a:srgbClr val="254B97"/>
              </a:solidFill>
            </a:endParaRPr>
          </a:p>
          <a:p>
            <a:pPr algn="ctr"/>
            <a:r>
              <a:rPr lang="en-US" sz="1200" b="1">
                <a:solidFill>
                  <a:srgbClr val="254B97"/>
                </a:solidFill>
              </a:rPr>
              <a:t> </a:t>
            </a:r>
            <a:endParaRPr lang="en-US" sz="2400" b="1">
              <a:solidFill>
                <a:srgbClr val="254B97"/>
              </a:solidFill>
            </a:endParaRPr>
          </a:p>
          <a:p>
            <a:pPr algn="ctr"/>
            <a:r>
              <a:rPr lang="en-US" sz="2400" b="1">
                <a:solidFill>
                  <a:srgbClr val="254B97"/>
                </a:solidFill>
              </a:rPr>
              <a:t>Partnership</a:t>
            </a:r>
          </a:p>
          <a:p>
            <a:pPr algn="ctr"/>
            <a:r>
              <a:rPr lang="en-US" sz="2400" b="1">
                <a:solidFill>
                  <a:srgbClr val="254B97"/>
                </a:solidFill>
              </a:rPr>
              <a:t>Board</a:t>
            </a:r>
            <a:endParaRPr lang="en-GB" sz="2400" b="1">
              <a:solidFill>
                <a:srgbClr val="254B97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6EE40B-724D-40F0-9FBD-ED4612D06B3E}"/>
              </a:ext>
            </a:extLst>
          </p:cNvPr>
          <p:cNvCxnSpPr>
            <a:cxnSpLocks/>
          </p:cNvCxnSpPr>
          <p:nvPr/>
        </p:nvCxnSpPr>
        <p:spPr>
          <a:xfrm>
            <a:off x="4419216" y="5364959"/>
            <a:ext cx="3320007" cy="0"/>
          </a:xfrm>
          <a:prstGeom prst="straightConnector1">
            <a:avLst/>
          </a:prstGeom>
          <a:ln w="127000">
            <a:solidFill>
              <a:srgbClr val="254B97"/>
            </a:solidFill>
            <a:prstDash val="sysDash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D9C21F-FDE0-6938-FF16-562590D05CC5}"/>
              </a:ext>
            </a:extLst>
          </p:cNvPr>
          <p:cNvCxnSpPr>
            <a:cxnSpLocks/>
          </p:cNvCxnSpPr>
          <p:nvPr/>
        </p:nvCxnSpPr>
        <p:spPr>
          <a:xfrm>
            <a:off x="3994440" y="2106143"/>
            <a:ext cx="3735547" cy="0"/>
          </a:xfrm>
          <a:prstGeom prst="straightConnector1">
            <a:avLst/>
          </a:prstGeom>
          <a:ln w="127000">
            <a:solidFill>
              <a:srgbClr val="254B97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A25FE69-F36A-79F9-C239-41C65A6A2DB6}"/>
              </a:ext>
            </a:extLst>
          </p:cNvPr>
          <p:cNvSpPr/>
          <p:nvPr/>
        </p:nvSpPr>
        <p:spPr>
          <a:xfrm>
            <a:off x="5309212" y="5468554"/>
            <a:ext cx="1530441" cy="565146"/>
          </a:xfrm>
          <a:prstGeom prst="rect">
            <a:avLst/>
          </a:prstGeom>
          <a:solidFill>
            <a:schemeClr val="bg2"/>
          </a:solidFill>
          <a:ln w="127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>
            <a:spAutoFit/>
          </a:bodyPr>
          <a:lstStyle/>
          <a:p>
            <a:pPr algn="ctr"/>
            <a:r>
              <a:rPr lang="en-US" sz="1600" b="1">
                <a:solidFill>
                  <a:srgbClr val="254B97"/>
                </a:solidFill>
                <a:latin typeface="Roboto" panose="02000000000000000000" pitchFamily="2" charset="0"/>
                <a:ea typeface="Roboto" panose="02000000000000000000" pitchFamily="2" charset="0"/>
                <a:cs typeface="Raavi" panose="020B0502040204020203" pitchFamily="34" charset="0"/>
              </a:rPr>
              <a:t>Exchange of information</a:t>
            </a:r>
            <a:endParaRPr lang="en-GB" sz="1600" b="1">
              <a:solidFill>
                <a:srgbClr val="254B97"/>
              </a:solidFill>
              <a:latin typeface="Roboto" panose="02000000000000000000" pitchFamily="2" charset="0"/>
              <a:ea typeface="Roboto" panose="02000000000000000000" pitchFamily="2" charset="0"/>
              <a:cs typeface="Raav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E1750E-1133-F049-20BD-64F7F77C207B}"/>
              </a:ext>
            </a:extLst>
          </p:cNvPr>
          <p:cNvSpPr/>
          <p:nvPr/>
        </p:nvSpPr>
        <p:spPr>
          <a:xfrm>
            <a:off x="4528710" y="3727702"/>
            <a:ext cx="1422183" cy="811367"/>
          </a:xfrm>
          <a:prstGeom prst="rect">
            <a:avLst/>
          </a:prstGeom>
          <a:solidFill>
            <a:schemeClr val="bg2"/>
          </a:solidFill>
          <a:ln w="12700">
            <a:solidFill>
              <a:srgbClr val="2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600" b="1">
                <a:solidFill>
                  <a:srgbClr val="254B97"/>
                </a:solidFill>
                <a:latin typeface="Roboto" panose="02000000000000000000" pitchFamily="2" charset="0"/>
                <a:ea typeface="Roboto" panose="02000000000000000000" pitchFamily="2" charset="0"/>
                <a:cs typeface="Raavi" panose="020B0502040204020203" pitchFamily="34" charset="0"/>
              </a:rPr>
              <a:t>MS/AC collective representation</a:t>
            </a:r>
            <a:endParaRPr lang="en-GB" sz="1600" b="1">
              <a:solidFill>
                <a:srgbClr val="254B97"/>
              </a:solidFill>
              <a:latin typeface="Roboto" panose="02000000000000000000" pitchFamily="2" charset="0"/>
              <a:ea typeface="Roboto" panose="02000000000000000000" pitchFamily="2" charset="0"/>
              <a:cs typeface="Raavi" panose="020B0502040204020203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EA152D-AC40-3C96-308F-9272CC218BDA}"/>
              </a:ext>
            </a:extLst>
          </p:cNvPr>
          <p:cNvCxnSpPr>
            <a:cxnSpLocks/>
          </p:cNvCxnSpPr>
          <p:nvPr/>
        </p:nvCxnSpPr>
        <p:spPr>
          <a:xfrm>
            <a:off x="3985204" y="4665925"/>
            <a:ext cx="2093345" cy="0"/>
          </a:xfrm>
          <a:prstGeom prst="straightConnector1">
            <a:avLst/>
          </a:prstGeom>
          <a:ln w="127000">
            <a:solidFill>
              <a:srgbClr val="254B97"/>
            </a:solidFill>
            <a:prstDash val="sysDash"/>
            <a:round/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035077-BA45-90AD-10B1-8B86433B7AD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078549" y="3144522"/>
            <a:ext cx="0" cy="1604527"/>
          </a:xfrm>
          <a:prstGeom prst="straightConnector1">
            <a:avLst/>
          </a:prstGeom>
          <a:ln w="127000">
            <a:solidFill>
              <a:srgbClr val="254B97"/>
            </a:solidFill>
            <a:prstDash val="sysDash"/>
            <a:round/>
            <a:headEnd type="triangl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62FBC2-268D-139A-5027-82DEF9CCDE80}"/>
              </a:ext>
            </a:extLst>
          </p:cNvPr>
          <p:cNvSpPr txBox="1"/>
          <p:nvPr/>
        </p:nvSpPr>
        <p:spPr>
          <a:xfrm>
            <a:off x="0" y="262044"/>
            <a:ext cx="12192000" cy="58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GB" sz="3200" b="1" dirty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  <a:cs typeface="Tahoma" panose="020B0604030504040204" pitchFamily="34" charset="0"/>
              </a:rPr>
              <a:t>European Open Science Cloud P</a:t>
            </a:r>
            <a:r>
              <a:rPr lang="en-GB" sz="3200" b="1" dirty="0">
                <a:solidFill>
                  <a:srgbClr val="008691"/>
                </a:solidFill>
                <a:effectLst/>
                <a:latin typeface="Quicksand" pitchFamily="2" charset="77"/>
                <a:ea typeface="Roboto Light" panose="02000000000000000000" pitchFamily="2" charset="0"/>
                <a:cs typeface="Tahoma" panose="020B0604030504040204" pitchFamily="34" charset="0"/>
              </a:rPr>
              <a:t>artnership</a:t>
            </a:r>
            <a:endParaRPr lang="en-GB" sz="3200" b="1" dirty="0">
              <a:solidFill>
                <a:srgbClr val="008691"/>
              </a:solidFill>
              <a:latin typeface="Quicksand" pitchFamily="2" charset="77"/>
              <a:ea typeface="Roboto Light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50C26-2C45-529E-5A32-6CFF39539E8E}"/>
              </a:ext>
            </a:extLst>
          </p:cNvPr>
          <p:cNvSpPr txBox="1"/>
          <p:nvPr/>
        </p:nvSpPr>
        <p:spPr>
          <a:xfrm>
            <a:off x="517492" y="3339655"/>
            <a:ext cx="1927378" cy="318924"/>
          </a:xfrm>
          <a:prstGeom prst="rect">
            <a:avLst/>
          </a:prstGeom>
          <a:noFill/>
        </p:spPr>
        <p:txBody>
          <a:bodyPr wrap="none" lIns="0" tIns="36000" rIns="72000" bIns="36000" rtlCol="0" anchor="ctr" anchorCtr="0">
            <a:spAutoFit/>
          </a:bodyPr>
          <a:lstStyle/>
          <a:p>
            <a:r>
              <a:rPr lang="en-US" sz="1600"/>
              <a:t>Anna </a:t>
            </a:r>
            <a:r>
              <a:rPr lang="en-US" sz="1600" err="1"/>
              <a:t>Panagopoulou</a:t>
            </a:r>
            <a:endParaRPr lang="en-GB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07619B-EF72-2E08-D346-CBE90C00D88A}"/>
              </a:ext>
            </a:extLst>
          </p:cNvPr>
          <p:cNvSpPr txBox="1"/>
          <p:nvPr/>
        </p:nvSpPr>
        <p:spPr>
          <a:xfrm>
            <a:off x="517492" y="5894897"/>
            <a:ext cx="1678912" cy="318924"/>
          </a:xfrm>
          <a:prstGeom prst="rect">
            <a:avLst/>
          </a:prstGeom>
          <a:noFill/>
        </p:spPr>
        <p:txBody>
          <a:bodyPr wrap="none" lIns="0" tIns="36000" rIns="72000" bIns="36000" rtlCol="0" anchor="ctr" anchorCtr="0">
            <a:spAutoFit/>
          </a:bodyPr>
          <a:lstStyle/>
          <a:p>
            <a:r>
              <a:rPr lang="en-US" sz="1600"/>
              <a:t>Volker Beckmann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3842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2" grpId="0" animBg="1"/>
      <p:bldP spid="23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6B84-C646-DB44-B293-04E5FFE0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sz="4000" b="1" dirty="0">
                <a:solidFill>
                  <a:srgbClr val="028792"/>
                </a:solidFill>
                <a:ea typeface="Roboto Light" panose="02000000000000000000" pitchFamily="2" charset="0"/>
              </a:rPr>
              <a:t>SRIA and MAR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C4411-5F93-B540-B361-2ACA45AC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 smtClean="0"/>
              <a:t>10</a:t>
            </a:fld>
            <a:endParaRPr lang="en-B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13C9F8-9E1C-5F86-8848-5D9D8C381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84910" y="1832776"/>
            <a:ext cx="3672976" cy="4270400"/>
          </a:xfrm>
          <a:solidFill>
            <a:srgbClr val="028792"/>
          </a:solidFill>
          <a:ln>
            <a:solidFill>
              <a:srgbClr val="007589"/>
            </a:solidFill>
          </a:ln>
        </p:spPr>
        <p:txBody>
          <a:bodyPr>
            <a:spAutoFit/>
          </a:bodyPr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en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Multi-annual roadmap sets priority activities and outcomes grouped by three implementation levels – European, National, Institutional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14300" indent="0">
              <a:spcAft>
                <a:spcPts val="1000"/>
              </a:spcAft>
              <a:buClr>
                <a:schemeClr val="bg1"/>
              </a:buClr>
              <a:buSzPct val="100000"/>
              <a:buNone/>
            </a:pPr>
            <a:r>
              <a:rPr lang="en-NL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Three phases of MAR</a:t>
            </a:r>
          </a:p>
          <a:p>
            <a:pPr marL="587375" lvl="1" indent="-266700">
              <a:buClr>
                <a:schemeClr val="bg1"/>
              </a:buClr>
              <a:buSzPct val="100000"/>
            </a:pPr>
            <a:r>
              <a:rPr lang="en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2021-2022: development towards a functional federation of infrastructure</a:t>
            </a:r>
          </a:p>
          <a:p>
            <a:pPr marL="587375" lvl="1" indent="-266700">
              <a:buClr>
                <a:schemeClr val="bg1"/>
              </a:buClr>
              <a:buSzPct val="100000"/>
            </a:pPr>
            <a:r>
              <a:rPr lang="en-NL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2023-2024: expansion to production that generates added value</a:t>
            </a:r>
          </a:p>
          <a:p>
            <a:pPr marL="587375" lvl="1" indent="-266700">
              <a:buClr>
                <a:schemeClr val="bg1"/>
              </a:buClr>
              <a:buSzPct val="100000"/>
            </a:pPr>
            <a:r>
              <a:rPr lang="en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2025-2027: expansion to develop impact from Op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Science</a:t>
            </a:r>
            <a:endParaRPr lang="en-NL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EE14AC6-2D19-1047-90C0-072E624AF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98" y="1832776"/>
            <a:ext cx="3014003" cy="42564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9C61FF-66CA-9143-A7A0-EA5A2E7DD758}"/>
              </a:ext>
            </a:extLst>
          </p:cNvPr>
          <p:cNvSpPr txBox="1"/>
          <p:nvPr/>
        </p:nvSpPr>
        <p:spPr>
          <a:xfrm>
            <a:off x="4496153" y="1832776"/>
            <a:ext cx="2632940" cy="1077218"/>
          </a:xfrm>
          <a:prstGeom prst="rect">
            <a:avLst/>
          </a:prstGeom>
          <a:solidFill>
            <a:srgbClr val="028792"/>
          </a:solidFill>
        </p:spPr>
        <p:txBody>
          <a:bodyPr wrap="square" rtlCol="0">
            <a:spAutoFit/>
          </a:bodyPr>
          <a:lstStyle/>
          <a:p>
            <a:r>
              <a:rPr lang="en-B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Science practices and skills are rewarded and taught, becoming the ‘new normal’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CE73E-E49E-9045-964A-E3F9B5461F69}"/>
              </a:ext>
            </a:extLst>
          </p:cNvPr>
          <p:cNvSpPr txBox="1"/>
          <p:nvPr/>
        </p:nvSpPr>
        <p:spPr>
          <a:xfrm>
            <a:off x="4496153" y="3462107"/>
            <a:ext cx="2632940" cy="1077218"/>
          </a:xfrm>
          <a:prstGeom prst="rect">
            <a:avLst/>
          </a:prstGeom>
          <a:solidFill>
            <a:srgbClr val="028792"/>
          </a:solidFill>
        </p:spPr>
        <p:txBody>
          <a:bodyPr wrap="square" rtlCol="0">
            <a:spAutoFit/>
          </a:bodyPr>
          <a:lstStyle/>
          <a:p>
            <a:r>
              <a:rPr lang="en-B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Standards, tools and services allow researchers to find, access, reuse and combine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8A790-FA31-2748-93BD-FF784E2C8C92}"/>
              </a:ext>
            </a:extLst>
          </p:cNvPr>
          <p:cNvSpPr txBox="1"/>
          <p:nvPr/>
        </p:nvSpPr>
        <p:spPr>
          <a:xfrm>
            <a:off x="4521203" y="5011975"/>
            <a:ext cx="2582840" cy="1077218"/>
          </a:xfrm>
          <a:prstGeom prst="rect">
            <a:avLst/>
          </a:prstGeom>
          <a:solidFill>
            <a:srgbClr val="02879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Sustainable and federated infrastructures enable open sharing of scientific results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625E7C-B75F-AAB8-DAD7-55507DCBCE36}"/>
              </a:ext>
            </a:extLst>
          </p:cNvPr>
          <p:cNvSpPr txBox="1">
            <a:spLocks/>
          </p:cNvSpPr>
          <p:nvPr/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i="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b="1" dirty="0"/>
              <a:t>Strategic Research and Innovation Agenda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22D3E-94EE-AF73-D171-CEC0BD0778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0" i="0" kern="1200">
                <a:solidFill>
                  <a:srgbClr val="00869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September 2022 by EOSC-A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5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1C206-68FD-652A-30B4-2B46BBA8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Roboto Light" panose="02000000000000000000" pitchFamily="2" charset="0"/>
              </a:rPr>
              <a:t>What do we concretely aim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DD882-FA0B-1C9C-CDD4-5B238255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886A3-A13A-80F6-1072-AE2EA20F435E}"/>
              </a:ext>
            </a:extLst>
          </p:cNvPr>
          <p:cNvSpPr txBox="1"/>
          <p:nvPr/>
        </p:nvSpPr>
        <p:spPr>
          <a:xfrm>
            <a:off x="595255" y="1156375"/>
            <a:ext cx="112022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l"/>
            <a:r>
              <a:rPr lang="en-GB" sz="2400" b="0" i="0" u="none" strike="noStrike" dirty="0">
                <a:solidFill>
                  <a:srgbClr val="00869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Research data produced by publicly funded research in Europe is as FAIR as possible, preferably by design; </a:t>
            </a:r>
          </a:p>
          <a:p>
            <a:pPr marL="361950" indent="-361950"/>
            <a:r>
              <a:rPr lang="en-GB" sz="2400" dirty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Researchers performing publicly funded research to make relevant results available, as openly as possible; </a:t>
            </a:r>
          </a:p>
          <a:p>
            <a:pPr marL="361950" indent="-361950"/>
            <a:r>
              <a:rPr lang="en-GB" sz="2400" dirty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Professional data stewards to be available in research-performing organisations in Europe to support RDM for Open Science; </a:t>
            </a:r>
          </a:p>
          <a:p>
            <a:pPr marL="361950" indent="-361950" algn="l"/>
            <a:r>
              <a:rPr lang="en-GB" sz="2400" b="0" i="0" u="none" strike="noStrike" dirty="0">
                <a:solidFill>
                  <a:srgbClr val="00869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The EOSC Interoperability Framework supporting a wide range of FAIR digital objects including data, software and other research artefacts; </a:t>
            </a:r>
          </a:p>
          <a:p>
            <a:pPr marL="361950" indent="-361950" algn="l"/>
            <a:r>
              <a:rPr lang="en-GB" sz="2400" b="0" i="0" u="none" strike="noStrike" dirty="0">
                <a:solidFill>
                  <a:srgbClr val="00869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EOSC (version x) is operational and provides a stable infrastructure, supporting the research process and helping to address societal challenges; </a:t>
            </a:r>
          </a:p>
          <a:p>
            <a:pPr marL="361950" indent="-361950"/>
            <a:r>
              <a:rPr lang="en-GB" sz="2400" dirty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EOSC Federation to be populated with a valuable corpus of interoperable data; </a:t>
            </a:r>
          </a:p>
          <a:p>
            <a:pPr marL="361950" indent="-361950" algn="l"/>
            <a:r>
              <a:rPr lang="en-GB" sz="2400" b="0" i="0" u="none" strike="noStrike" dirty="0">
                <a:solidFill>
                  <a:srgbClr val="00869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The scope of EOSC is widened to serve the public and private sectors; </a:t>
            </a:r>
          </a:p>
          <a:p>
            <a:pPr marL="361950" indent="-361950" algn="l"/>
            <a:r>
              <a:rPr lang="en-GB" sz="2400" b="0" i="0" u="none" strike="noStrike" dirty="0">
                <a:solidFill>
                  <a:srgbClr val="00869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EOSC </a:t>
            </a:r>
            <a:r>
              <a:rPr lang="en-GB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become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valuable and valued resource to a wide range of users from the research and education, public and private sectors (including for-profit). </a:t>
            </a:r>
          </a:p>
        </p:txBody>
      </p:sp>
    </p:spTree>
    <p:extLst>
      <p:ext uri="{BB962C8B-B14F-4D97-AF65-F5344CB8AC3E}">
        <p14:creationId xmlns:p14="http://schemas.microsoft.com/office/powerpoint/2010/main" val="4504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1C206-68FD-652A-30B4-2B46BBA8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Roboto Light" panose="02000000000000000000" pitchFamily="2" charset="0"/>
              </a:rPr>
              <a:t>Where do we stand?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DD882-FA0B-1C9C-CDD4-5B238255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886A3-A13A-80F6-1072-AE2EA20F435E}"/>
              </a:ext>
            </a:extLst>
          </p:cNvPr>
          <p:cNvSpPr txBox="1"/>
          <p:nvPr/>
        </p:nvSpPr>
        <p:spPr>
          <a:xfrm>
            <a:off x="1215614" y="1697361"/>
            <a:ext cx="8918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indent="-319088">
              <a:buClr>
                <a:srgbClr val="008691"/>
              </a:buClr>
              <a:buSzPct val="200000"/>
            </a:pPr>
            <a:r>
              <a:rPr lang="en-GB" sz="2400" dirty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	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After an initial period of many projects without much convergence (2015-2020) we have to see that we get our  aims sufficiently developed in </a:t>
            </a:r>
            <a:r>
              <a:rPr lang="en-GB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present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period of convergence (2021-2026).</a:t>
            </a:r>
          </a:p>
          <a:p>
            <a:pPr marL="361950" indent="-361950">
              <a:buClr>
                <a:srgbClr val="008691"/>
              </a:buClr>
              <a:buSzPct val="200000"/>
            </a:pPr>
            <a:r>
              <a:rPr lang="en-GB" sz="2400" dirty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●	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this it is essential that we get a Minimal Viable EOSC (MVE / </a:t>
            </a:r>
            <a:r>
              <a:rPr lang="en-GB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EOSC-EU-node)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asap and as good as possible aligned with work done by all the relevant communities (European, National and Institutional).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0;p14">
            <a:extLst>
              <a:ext uri="{FF2B5EF4-FFF2-40B4-BE49-F238E27FC236}">
                <a16:creationId xmlns:a16="http://schemas.microsoft.com/office/drawing/2014/main" id="{3C449249-6253-4C4D-9ACA-3BB261C79676}"/>
              </a:ext>
            </a:extLst>
          </p:cNvPr>
          <p:cNvSpPr txBox="1">
            <a:spLocks/>
          </p:cNvSpPr>
          <p:nvPr/>
        </p:nvSpPr>
        <p:spPr>
          <a:xfrm>
            <a:off x="347134" y="3752850"/>
            <a:ext cx="3290887" cy="2868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 algn="ctr">
              <a:defRPr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+mn-lt"/>
                <a:ea typeface="+mj-ea"/>
                <a:cs typeface="+mj-cs"/>
                <a:sym typeface="Trebuchet MS"/>
              </a:rPr>
              <a:t>Tasks for EOSC Association to see to: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E55F05-7911-44AA-991C-A0B25A552CEA}"/>
              </a:ext>
            </a:extLst>
          </p:cNvPr>
          <p:cNvSpPr/>
          <p:nvPr/>
        </p:nvSpPr>
        <p:spPr>
          <a:xfrm>
            <a:off x="0" y="3363384"/>
            <a:ext cx="12192000" cy="3494091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0B57D-859E-4176-B45B-BEF4A3C49B81}"/>
              </a:ext>
            </a:extLst>
          </p:cNvPr>
          <p:cNvSpPr txBox="1"/>
          <p:nvPr/>
        </p:nvSpPr>
        <p:spPr>
          <a:xfrm>
            <a:off x="8036505" y="3752850"/>
            <a:ext cx="4155284" cy="290541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342900" lvl="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Further develop and govern the EOSC-EU-node</a:t>
            </a:r>
          </a:p>
          <a:p>
            <a:pPr marL="34290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Manage the AAI </a:t>
            </a:r>
          </a:p>
          <a:p>
            <a:pPr marL="34290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Manage 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Trebuchet MS"/>
              </a:rPr>
              <a:t>PID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 policies</a:t>
            </a:r>
          </a:p>
          <a:p>
            <a:pPr marL="34290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Manage an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Interoperabilty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 Framework</a:t>
            </a:r>
          </a:p>
          <a:p>
            <a:pPr marL="342900" lvl="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Manage the compliance framework </a:t>
            </a:r>
          </a:p>
        </p:txBody>
      </p:sp>
      <p:sp>
        <p:nvSpPr>
          <p:cNvPr id="17" name="Google Shape;70;p14">
            <a:extLst>
              <a:ext uri="{FF2B5EF4-FFF2-40B4-BE49-F238E27FC236}">
                <a16:creationId xmlns:a16="http://schemas.microsoft.com/office/drawing/2014/main" id="{1BBE90B6-EF06-4A0F-A79C-9477F5DE7CBF}"/>
              </a:ext>
            </a:extLst>
          </p:cNvPr>
          <p:cNvSpPr txBox="1">
            <a:spLocks/>
          </p:cNvSpPr>
          <p:nvPr/>
        </p:nvSpPr>
        <p:spPr>
          <a:xfrm>
            <a:off x="258219" y="4471788"/>
            <a:ext cx="3415239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NL"/>
            </a:defPPr>
            <a:lvl1pPr algn="ctr">
              <a:defRPr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Trebuchet MS"/>
              </a:rPr>
              <a:t>Tasks for EOSC Association to see to:</a:t>
            </a:r>
          </a:p>
        </p:txBody>
      </p:sp>
      <p:pic>
        <p:nvPicPr>
          <p:cNvPr id="18" name="Picture 17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65101E3C-84D1-4A2F-B601-7FC2F92E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25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5C055A-74F3-4BC4-A587-AAF0A3BB6415}"/>
              </a:ext>
            </a:extLst>
          </p:cNvPr>
          <p:cNvSpPr txBox="1"/>
          <p:nvPr/>
        </p:nvSpPr>
        <p:spPr>
          <a:xfrm>
            <a:off x="3913747" y="3772086"/>
            <a:ext cx="3857627" cy="286693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342900" lvl="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Outreach to stakeholders</a:t>
            </a:r>
          </a:p>
          <a:p>
            <a:pPr marL="34290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Manage the ‘EOSC’ trademark(s)</a:t>
            </a:r>
          </a:p>
          <a:p>
            <a:pPr marL="34290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Monitor additional activities and KPI</a:t>
            </a:r>
          </a:p>
          <a:p>
            <a:pPr marL="342900" indent="-228600">
              <a:lnSpc>
                <a:spcPct val="90000"/>
              </a:lnSpc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</a:rPr>
              <a:t>Contribute to Horizon Europe ERA Actions</a:t>
            </a:r>
          </a:p>
        </p:txBody>
      </p:sp>
    </p:spTree>
    <p:extLst>
      <p:ext uri="{BB962C8B-B14F-4D97-AF65-F5344CB8AC3E}">
        <p14:creationId xmlns:p14="http://schemas.microsoft.com/office/powerpoint/2010/main" val="6078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291;p20">
            <a:extLst>
              <a:ext uri="{FF2B5EF4-FFF2-40B4-BE49-F238E27FC236}">
                <a16:creationId xmlns:a16="http://schemas.microsoft.com/office/drawing/2014/main" id="{DE4ED2C6-8668-230B-468A-C43A853442B6}"/>
              </a:ext>
            </a:extLst>
          </p:cNvPr>
          <p:cNvSpPr/>
          <p:nvPr/>
        </p:nvSpPr>
        <p:spPr>
          <a:xfrm>
            <a:off x="-28186" y="0"/>
            <a:ext cx="6011709" cy="6857999"/>
          </a:xfrm>
          <a:prstGeom prst="rect">
            <a:avLst/>
          </a:prstGeom>
          <a:solidFill>
            <a:srgbClr val="008792">
              <a:alpha val="2039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AC791-3954-8F18-6ECA-25FFEC72735B}"/>
              </a:ext>
            </a:extLst>
          </p:cNvPr>
          <p:cNvSpPr txBox="1"/>
          <p:nvPr/>
        </p:nvSpPr>
        <p:spPr>
          <a:xfrm>
            <a:off x="284273" y="1411042"/>
            <a:ext cx="500599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24 countries targeted in NTE</a:t>
            </a:r>
          </a:p>
          <a:p>
            <a:pPr marL="2857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2101</a:t>
            </a:r>
            <a:r>
              <a:rPr lang="en-US" b="1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participants in National and NTE</a:t>
            </a:r>
          </a:p>
          <a:p>
            <a:pPr marL="2857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+ 35 preparatory meetings</a:t>
            </a:r>
            <a:endParaRPr lang="en-US" b="0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L="2857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31 country pages</a:t>
            </a:r>
            <a:endParaRPr lang="en-US" b="0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L="2857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15 Articles</a:t>
            </a:r>
            <a:endParaRPr lang="en-US" b="0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L="2857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7</a:t>
            </a:r>
            <a:r>
              <a:rPr lang="en-US" b="1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Post event reports</a:t>
            </a:r>
            <a:endParaRPr lang="en-US" b="0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L="2857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Social media coverage</a:t>
            </a:r>
            <a:endParaRPr lang="en-PT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706A49-77F7-D8F3-F697-756D91BBA986}"/>
              </a:ext>
            </a:extLst>
          </p:cNvPr>
          <p:cNvGrpSpPr/>
          <p:nvPr/>
        </p:nvGrpSpPr>
        <p:grpSpPr>
          <a:xfrm>
            <a:off x="6404137" y="5980095"/>
            <a:ext cx="5330664" cy="655461"/>
            <a:chOff x="6404137" y="5980095"/>
            <a:chExt cx="5330664" cy="65546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724A40C-A5CE-F1DB-B34A-8CCFF98CFCB3}"/>
                </a:ext>
              </a:extLst>
            </p:cNvPr>
            <p:cNvGrpSpPr/>
            <p:nvPr/>
          </p:nvGrpSpPr>
          <p:grpSpPr>
            <a:xfrm>
              <a:off x="9644449" y="5980095"/>
              <a:ext cx="2090352" cy="655461"/>
              <a:chOff x="9904686" y="5710900"/>
              <a:chExt cx="2090352" cy="655461"/>
            </a:xfrm>
          </p:grpSpPr>
          <p:pic>
            <p:nvPicPr>
              <p:cNvPr id="37" name="Google Shape;362;p20" descr="NTE France">
                <a:extLst>
                  <a:ext uri="{FF2B5EF4-FFF2-40B4-BE49-F238E27FC236}">
                    <a16:creationId xmlns:a16="http://schemas.microsoft.com/office/drawing/2014/main" id="{B314B05A-E1C2-E179-E36A-B28A4A29CA66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04686" y="5710900"/>
                <a:ext cx="983192" cy="655461"/>
              </a:xfrm>
              <a:prstGeom prst="rect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38" name="Google Shape;363;p20" descr="NTE Spain">
                <a:extLst>
                  <a:ext uri="{FF2B5EF4-FFF2-40B4-BE49-F238E27FC236}">
                    <a16:creationId xmlns:a16="http://schemas.microsoft.com/office/drawing/2014/main" id="{D0F099EF-A7A2-8871-003E-2F241D076AB3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038297" y="5719717"/>
                <a:ext cx="956741" cy="637827"/>
              </a:xfrm>
              <a:prstGeom prst="rect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13" name="Google Shape;365;p20">
              <a:extLst>
                <a:ext uri="{FF2B5EF4-FFF2-40B4-BE49-F238E27FC236}">
                  <a16:creationId xmlns:a16="http://schemas.microsoft.com/office/drawing/2014/main" id="{EBFCEE69-396C-042F-D1FE-2CBCADF10467}"/>
                </a:ext>
              </a:extLst>
            </p:cNvPr>
            <p:cNvSpPr txBox="1"/>
            <p:nvPr/>
          </p:nvSpPr>
          <p:spPr>
            <a:xfrm>
              <a:off x="6404137" y="6043626"/>
              <a:ext cx="301367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1400" b="1" i="0" u="none" strike="noStrike" cap="none" dirty="0">
                  <a:solidFill>
                    <a:srgbClr val="008792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UPCOMING TRIPARTITE EVENTS  (</a:t>
              </a:r>
              <a:r>
                <a:rPr lang="en-US" sz="1400" b="1" i="0" u="none" strike="noStrike" cap="none" dirty="0">
                  <a:solidFill>
                    <a:srgbClr val="008792"/>
                  </a:solidFill>
                  <a:latin typeface="Roboto"/>
                  <a:ea typeface="Roboto"/>
                  <a:cs typeface="Roboto"/>
                  <a:sym typeface="Roboto"/>
                </a:rPr>
                <a:t>June - September 2023)</a:t>
              </a:r>
              <a:endPara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9B3BAB-0547-384F-85B6-688B79A9B2BA}"/>
              </a:ext>
            </a:extLst>
          </p:cNvPr>
          <p:cNvGrpSpPr/>
          <p:nvPr/>
        </p:nvGrpSpPr>
        <p:grpSpPr>
          <a:xfrm>
            <a:off x="6404137" y="115123"/>
            <a:ext cx="5213845" cy="2383393"/>
            <a:chOff x="6404137" y="115123"/>
            <a:chExt cx="5213845" cy="2383393"/>
          </a:xfrm>
        </p:grpSpPr>
        <p:grpSp>
          <p:nvGrpSpPr>
            <p:cNvPr id="6" name="Google Shape;293;p20">
              <a:extLst>
                <a:ext uri="{FF2B5EF4-FFF2-40B4-BE49-F238E27FC236}">
                  <a16:creationId xmlns:a16="http://schemas.microsoft.com/office/drawing/2014/main" id="{944D3AEF-2802-8F56-8427-92B17AD83248}"/>
                </a:ext>
              </a:extLst>
            </p:cNvPr>
            <p:cNvGrpSpPr/>
            <p:nvPr/>
          </p:nvGrpSpPr>
          <p:grpSpPr>
            <a:xfrm>
              <a:off x="6618480" y="219603"/>
              <a:ext cx="3749244" cy="2062365"/>
              <a:chOff x="1491267" y="1100365"/>
              <a:chExt cx="8522317" cy="4687912"/>
            </a:xfrm>
          </p:grpSpPr>
          <p:pic>
            <p:nvPicPr>
              <p:cNvPr id="7" name="Google Shape;294;p20">
                <a:extLst>
                  <a:ext uri="{FF2B5EF4-FFF2-40B4-BE49-F238E27FC236}">
                    <a16:creationId xmlns:a16="http://schemas.microsoft.com/office/drawing/2014/main" id="{1CE49E84-60D0-4CDD-0CF9-992CC4B821FA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359335">
                <a:off x="4653086" y="1195857"/>
                <a:ext cx="1896605" cy="1264223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  <p:pic>
            <p:nvPicPr>
              <p:cNvPr id="8" name="Google Shape;295;p20" descr="A person giving a presentation&#10;&#10;Description automatically generated with medium confidence">
                <a:extLst>
                  <a:ext uri="{FF2B5EF4-FFF2-40B4-BE49-F238E27FC236}">
                    <a16:creationId xmlns:a16="http://schemas.microsoft.com/office/drawing/2014/main" id="{5521550C-8F31-398E-D4C5-7FE6271092A7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0710" y="2712056"/>
                <a:ext cx="2114603" cy="1724269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  <p:pic>
            <p:nvPicPr>
              <p:cNvPr id="9" name="Google Shape;296;p20">
                <a:extLst>
                  <a:ext uri="{FF2B5EF4-FFF2-40B4-BE49-F238E27FC236}">
                    <a16:creationId xmlns:a16="http://schemas.microsoft.com/office/drawing/2014/main" id="{888563F8-E324-C053-8E66-DA9B79A13D91}"/>
                  </a:ext>
                </a:extLst>
              </p:cNvPr>
              <p:cNvPicPr preferRelativeResize="0"/>
              <p:nvPr/>
            </p:nvPicPr>
            <p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1267" y="2956447"/>
                <a:ext cx="3046989" cy="1235488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  <p:pic>
            <p:nvPicPr>
              <p:cNvPr id="10" name="Google Shape;297;p20" descr="A group of people sitting in a room with a projector screen&#10;&#10;Description automatically generated with low confidence">
                <a:extLst>
                  <a:ext uri="{FF2B5EF4-FFF2-40B4-BE49-F238E27FC236}">
                    <a16:creationId xmlns:a16="http://schemas.microsoft.com/office/drawing/2014/main" id="{E8B11AD2-65E5-8369-3B43-2B97307646AA}"/>
                  </a:ext>
                </a:extLst>
              </p:cNvPr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805041">
                <a:off x="2456946" y="1491292"/>
                <a:ext cx="1977682" cy="1275717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  <p:pic>
            <p:nvPicPr>
              <p:cNvPr id="11" name="Google Shape;298;p20" descr="A group of people sitting at a table with a projector screen behind them&#10;&#10;Description automatically generated with medium confidence">
                <a:extLst>
                  <a:ext uri="{FF2B5EF4-FFF2-40B4-BE49-F238E27FC236}">
                    <a16:creationId xmlns:a16="http://schemas.microsoft.com/office/drawing/2014/main" id="{ED7D5ECC-2CEA-3B44-4F85-D58E63D365CF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77148">
                <a:off x="7328310" y="2907387"/>
                <a:ext cx="2654731" cy="1254370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  <p:pic>
            <p:nvPicPr>
              <p:cNvPr id="12" name="Google Shape;299;p20" descr="A couple of men smiling&#10;&#10;Description automatically generated with low confidence">
                <a:extLst>
                  <a:ext uri="{FF2B5EF4-FFF2-40B4-BE49-F238E27FC236}">
                    <a16:creationId xmlns:a16="http://schemas.microsoft.com/office/drawing/2014/main" id="{7D1F0C29-AE93-FA9D-29A9-9638BA30C834}"/>
                  </a:ext>
                </a:extLst>
              </p:cNvPr>
              <p:cNvPicPr preferRelativeResize="0"/>
              <p:nvPr/>
            </p:nvPicPr>
            <p:blipFill rotWithShape="1">
              <a:blip r:embed="rId9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435372">
                <a:off x="6550870" y="1258073"/>
                <a:ext cx="2114604" cy="1409736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  <p:pic>
            <p:nvPicPr>
              <p:cNvPr id="13" name="Google Shape;300;p20" descr="A group of people standing in front of a screen&#10;&#10;Description automatically generated with medium confidence">
                <a:extLst>
                  <a:ext uri="{FF2B5EF4-FFF2-40B4-BE49-F238E27FC236}">
                    <a16:creationId xmlns:a16="http://schemas.microsoft.com/office/drawing/2014/main" id="{2221EE5E-AFB6-ADDC-CBD7-0CCA9D861E35}"/>
                  </a:ext>
                </a:extLst>
              </p:cNvPr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43195" y="4296501"/>
                <a:ext cx="2674816" cy="1265281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  <p:pic>
            <p:nvPicPr>
              <p:cNvPr id="14" name="Google Shape;301;p20">
                <a:extLst>
                  <a:ext uri="{FF2B5EF4-FFF2-40B4-BE49-F238E27FC236}">
                    <a16:creationId xmlns:a16="http://schemas.microsoft.com/office/drawing/2014/main" id="{E9B66835-CA2E-0F6E-40E3-E8C3B4256154}"/>
                  </a:ext>
                </a:extLst>
              </p:cNvPr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900" r="-2" b="-49"/>
              <a:stretch/>
            </p:blipFill>
            <p:spPr>
              <a:xfrm rot="371139">
                <a:off x="6319173" y="4403672"/>
                <a:ext cx="2485129" cy="1254370"/>
              </a:xfrm>
              <a:prstGeom prst="rect">
                <a:avLst/>
              </a:prstGeom>
              <a:solidFill>
                <a:srgbClr val="000000"/>
              </a:solidFill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0225" dist="33833" dir="2700000" algn="tl" rotWithShape="0">
                  <a:srgbClr val="000000">
                    <a:alpha val="14901"/>
                  </a:srgbClr>
                </a:outerShdw>
              </a:effectLst>
            </p:spPr>
          </p:pic>
        </p:grpSp>
        <p:sp>
          <p:nvSpPr>
            <p:cNvPr id="15" name="Google Shape;328;p20">
              <a:extLst>
                <a:ext uri="{FF2B5EF4-FFF2-40B4-BE49-F238E27FC236}">
                  <a16:creationId xmlns:a16="http://schemas.microsoft.com/office/drawing/2014/main" id="{3410DB52-2B09-E79F-2DEA-6856472EF8E7}"/>
                </a:ext>
              </a:extLst>
            </p:cNvPr>
            <p:cNvSpPr txBox="1"/>
            <p:nvPr/>
          </p:nvSpPr>
          <p:spPr>
            <a:xfrm>
              <a:off x="6404137" y="115123"/>
              <a:ext cx="670253" cy="323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8792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F9817D0-8330-C8B5-9F20-243D8DC55A3B}"/>
                </a:ext>
              </a:extLst>
            </p:cNvPr>
            <p:cNvGrpSpPr/>
            <p:nvPr/>
          </p:nvGrpSpPr>
          <p:grpSpPr>
            <a:xfrm>
              <a:off x="10537175" y="231261"/>
              <a:ext cx="1080807" cy="2267255"/>
              <a:chOff x="10383448" y="243849"/>
              <a:chExt cx="1080807" cy="2267255"/>
            </a:xfrm>
          </p:grpSpPr>
          <p:sp>
            <p:nvSpPr>
              <p:cNvPr id="115" name="Google Shape;303;p20">
                <a:extLst>
                  <a:ext uri="{FF2B5EF4-FFF2-40B4-BE49-F238E27FC236}">
                    <a16:creationId xmlns:a16="http://schemas.microsoft.com/office/drawing/2014/main" id="{2D3C7771-4882-4594-D195-D799EAFED7B7}"/>
                  </a:ext>
                </a:extLst>
              </p:cNvPr>
              <p:cNvSpPr txBox="1"/>
              <p:nvPr/>
            </p:nvSpPr>
            <p:spPr>
              <a:xfrm>
                <a:off x="10863827" y="243849"/>
                <a:ext cx="600428" cy="326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6000" rIns="0" bIns="36000" anchor="t" anchorCtr="0">
                <a:noAutofit/>
              </a:bodyPr>
              <a:lstStyle/>
              <a:p>
                <a:pPr marL="0" marR="0" lvl="0" indent="0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691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rgbClr val="008691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1293</a:t>
                </a:r>
                <a:endParaRPr sz="1400" b="1" i="0" u="none" strike="noStrike" cap="none" dirty="0">
                  <a:solidFill>
                    <a:srgbClr val="008691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pic>
            <p:nvPicPr>
              <p:cNvPr id="116" name="Google Shape;304;p20">
                <a:extLst>
                  <a:ext uri="{FF2B5EF4-FFF2-40B4-BE49-F238E27FC236}">
                    <a16:creationId xmlns:a16="http://schemas.microsoft.com/office/drawing/2014/main" id="{4DAFD36D-3C36-EB18-EE2E-B7850F641C73}"/>
                  </a:ext>
                </a:extLst>
              </p:cNvPr>
              <p:cNvPicPr preferRelativeResize="0"/>
              <p:nvPr/>
            </p:nvPicPr>
            <p:blipFill rotWithShape="1">
              <a:blip r:embed="rId1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97589" y="276441"/>
                <a:ext cx="311665" cy="2550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307;p20">
                <a:extLst>
                  <a:ext uri="{FF2B5EF4-FFF2-40B4-BE49-F238E27FC236}">
                    <a16:creationId xmlns:a16="http://schemas.microsoft.com/office/drawing/2014/main" id="{BD9D746B-27CC-5C70-5112-E3C5B2AD2ADF}"/>
                  </a:ext>
                </a:extLst>
              </p:cNvPr>
              <p:cNvSpPr txBox="1"/>
              <p:nvPr/>
            </p:nvSpPr>
            <p:spPr>
              <a:xfrm>
                <a:off x="10863827" y="981496"/>
                <a:ext cx="521258" cy="288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6000" rIns="0" bIns="36000" anchor="t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rgbClr val="008591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177</a:t>
                </a:r>
                <a:endParaRPr sz="1400" b="1" i="0" u="none" strike="noStrike" cap="none" dirty="0">
                  <a:solidFill>
                    <a:schemeClr val="dk1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grpSp>
            <p:nvGrpSpPr>
              <p:cNvPr id="118" name="Google Shape;308;p20">
                <a:extLst>
                  <a:ext uri="{FF2B5EF4-FFF2-40B4-BE49-F238E27FC236}">
                    <a16:creationId xmlns:a16="http://schemas.microsoft.com/office/drawing/2014/main" id="{CC2702EA-16C6-667D-FA12-CCBDD7EEEF52}"/>
                  </a:ext>
                </a:extLst>
              </p:cNvPr>
              <p:cNvGrpSpPr/>
              <p:nvPr/>
            </p:nvGrpSpPr>
            <p:grpSpPr>
              <a:xfrm>
                <a:off x="10556818" y="969647"/>
                <a:ext cx="193207" cy="268539"/>
                <a:chOff x="2974559" y="1024247"/>
                <a:chExt cx="426720" cy="593097"/>
              </a:xfrm>
            </p:grpSpPr>
            <p:sp>
              <p:nvSpPr>
                <p:cNvPr id="124" name="Google Shape;309;p20">
                  <a:extLst>
                    <a:ext uri="{FF2B5EF4-FFF2-40B4-BE49-F238E27FC236}">
                      <a16:creationId xmlns:a16="http://schemas.microsoft.com/office/drawing/2014/main" id="{864C1763-EE61-90B6-AB1D-7AEAF2221A21}"/>
                    </a:ext>
                  </a:extLst>
                </p:cNvPr>
                <p:cNvSpPr/>
                <p:nvPr/>
              </p:nvSpPr>
              <p:spPr>
                <a:xfrm>
                  <a:off x="2974559" y="1464346"/>
                  <a:ext cx="426720" cy="123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20" h="123190" extrusionOk="0">
                      <a:moveTo>
                        <a:pt x="414134" y="0"/>
                      </a:moveTo>
                      <a:lnTo>
                        <a:pt x="13182" y="0"/>
                      </a:lnTo>
                      <a:lnTo>
                        <a:pt x="7912" y="2641"/>
                      </a:lnTo>
                      <a:lnTo>
                        <a:pt x="876" y="13182"/>
                      </a:lnTo>
                      <a:lnTo>
                        <a:pt x="0" y="19342"/>
                      </a:lnTo>
                      <a:lnTo>
                        <a:pt x="2628" y="24612"/>
                      </a:lnTo>
                      <a:lnTo>
                        <a:pt x="40436" y="116941"/>
                      </a:lnTo>
                      <a:lnTo>
                        <a:pt x="41325" y="120459"/>
                      </a:lnTo>
                      <a:lnTo>
                        <a:pt x="44830" y="123101"/>
                      </a:lnTo>
                      <a:lnTo>
                        <a:pt x="100228" y="123101"/>
                      </a:lnTo>
                      <a:lnTo>
                        <a:pt x="104635" y="118706"/>
                      </a:lnTo>
                      <a:lnTo>
                        <a:pt x="104635" y="108153"/>
                      </a:lnTo>
                      <a:lnTo>
                        <a:pt x="100228" y="103759"/>
                      </a:lnTo>
                      <a:lnTo>
                        <a:pt x="55397" y="103759"/>
                      </a:lnTo>
                      <a:lnTo>
                        <a:pt x="21094" y="21107"/>
                      </a:lnTo>
                      <a:lnTo>
                        <a:pt x="403580" y="21107"/>
                      </a:lnTo>
                      <a:lnTo>
                        <a:pt x="369290" y="103759"/>
                      </a:lnTo>
                      <a:lnTo>
                        <a:pt x="324446" y="103759"/>
                      </a:lnTo>
                      <a:lnTo>
                        <a:pt x="320052" y="108153"/>
                      </a:lnTo>
                      <a:lnTo>
                        <a:pt x="320052" y="118706"/>
                      </a:lnTo>
                      <a:lnTo>
                        <a:pt x="324446" y="123101"/>
                      </a:lnTo>
                      <a:lnTo>
                        <a:pt x="375450" y="123101"/>
                      </a:lnTo>
                      <a:lnTo>
                        <a:pt x="379844" y="123101"/>
                      </a:lnTo>
                      <a:lnTo>
                        <a:pt x="383362" y="121335"/>
                      </a:lnTo>
                      <a:lnTo>
                        <a:pt x="386880" y="116941"/>
                      </a:lnTo>
                      <a:lnTo>
                        <a:pt x="424687" y="24612"/>
                      </a:lnTo>
                      <a:lnTo>
                        <a:pt x="426440" y="18465"/>
                      </a:lnTo>
                      <a:lnTo>
                        <a:pt x="426440" y="13182"/>
                      </a:lnTo>
                      <a:lnTo>
                        <a:pt x="419404" y="2641"/>
                      </a:lnTo>
                      <a:lnTo>
                        <a:pt x="414134" y="0"/>
                      </a:lnTo>
                      <a:close/>
                    </a:path>
                  </a:pathLst>
                </a:custGeom>
                <a:solidFill>
                  <a:srgbClr val="00859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310;p20">
                  <a:extLst>
                    <a:ext uri="{FF2B5EF4-FFF2-40B4-BE49-F238E27FC236}">
                      <a16:creationId xmlns:a16="http://schemas.microsoft.com/office/drawing/2014/main" id="{FB9ACD12-EA07-9464-6B80-94643896439F}"/>
                    </a:ext>
                  </a:extLst>
                </p:cNvPr>
                <p:cNvSpPr/>
                <p:nvPr/>
              </p:nvSpPr>
              <p:spPr>
                <a:xfrm>
                  <a:off x="2974559" y="1464346"/>
                  <a:ext cx="426720" cy="123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20" h="123190" extrusionOk="0">
                      <a:moveTo>
                        <a:pt x="375450" y="123101"/>
                      </a:moveTo>
                      <a:lnTo>
                        <a:pt x="329730" y="123101"/>
                      </a:lnTo>
                      <a:lnTo>
                        <a:pt x="324446" y="123101"/>
                      </a:lnTo>
                      <a:lnTo>
                        <a:pt x="320052" y="118706"/>
                      </a:lnTo>
                      <a:lnTo>
                        <a:pt x="320052" y="113423"/>
                      </a:lnTo>
                      <a:lnTo>
                        <a:pt x="320052" y="108153"/>
                      </a:lnTo>
                      <a:lnTo>
                        <a:pt x="324446" y="103759"/>
                      </a:lnTo>
                      <a:lnTo>
                        <a:pt x="329730" y="103759"/>
                      </a:lnTo>
                      <a:lnTo>
                        <a:pt x="369290" y="103759"/>
                      </a:lnTo>
                      <a:lnTo>
                        <a:pt x="403580" y="21107"/>
                      </a:lnTo>
                      <a:lnTo>
                        <a:pt x="21094" y="21107"/>
                      </a:lnTo>
                      <a:lnTo>
                        <a:pt x="55397" y="103759"/>
                      </a:lnTo>
                      <a:lnTo>
                        <a:pt x="94957" y="103759"/>
                      </a:lnTo>
                      <a:lnTo>
                        <a:pt x="100228" y="103759"/>
                      </a:lnTo>
                      <a:lnTo>
                        <a:pt x="104635" y="108153"/>
                      </a:lnTo>
                      <a:lnTo>
                        <a:pt x="104635" y="113423"/>
                      </a:lnTo>
                      <a:lnTo>
                        <a:pt x="104635" y="118706"/>
                      </a:lnTo>
                      <a:lnTo>
                        <a:pt x="100228" y="123101"/>
                      </a:lnTo>
                      <a:lnTo>
                        <a:pt x="94957" y="123101"/>
                      </a:lnTo>
                      <a:lnTo>
                        <a:pt x="49237" y="123101"/>
                      </a:lnTo>
                      <a:lnTo>
                        <a:pt x="44830" y="123101"/>
                      </a:lnTo>
                      <a:lnTo>
                        <a:pt x="41325" y="120459"/>
                      </a:lnTo>
                      <a:lnTo>
                        <a:pt x="40436" y="116941"/>
                      </a:lnTo>
                      <a:lnTo>
                        <a:pt x="2628" y="24612"/>
                      </a:lnTo>
                      <a:lnTo>
                        <a:pt x="0" y="19342"/>
                      </a:lnTo>
                      <a:lnTo>
                        <a:pt x="876" y="13182"/>
                      </a:lnTo>
                      <a:lnTo>
                        <a:pt x="4394" y="7912"/>
                      </a:lnTo>
                      <a:lnTo>
                        <a:pt x="7912" y="2641"/>
                      </a:lnTo>
                      <a:lnTo>
                        <a:pt x="13182" y="0"/>
                      </a:lnTo>
                      <a:lnTo>
                        <a:pt x="19342" y="0"/>
                      </a:lnTo>
                      <a:lnTo>
                        <a:pt x="407974" y="0"/>
                      </a:lnTo>
                      <a:lnTo>
                        <a:pt x="414134" y="0"/>
                      </a:lnTo>
                      <a:lnTo>
                        <a:pt x="419404" y="2641"/>
                      </a:lnTo>
                      <a:lnTo>
                        <a:pt x="422922" y="7912"/>
                      </a:lnTo>
                      <a:lnTo>
                        <a:pt x="426440" y="13182"/>
                      </a:lnTo>
                      <a:lnTo>
                        <a:pt x="426440" y="18465"/>
                      </a:lnTo>
                      <a:lnTo>
                        <a:pt x="424687" y="24612"/>
                      </a:lnTo>
                      <a:lnTo>
                        <a:pt x="386880" y="116941"/>
                      </a:lnTo>
                      <a:lnTo>
                        <a:pt x="383362" y="121335"/>
                      </a:lnTo>
                      <a:lnTo>
                        <a:pt x="379844" y="123101"/>
                      </a:lnTo>
                      <a:lnTo>
                        <a:pt x="375450" y="1231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859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311;p20">
                  <a:extLst>
                    <a:ext uri="{FF2B5EF4-FFF2-40B4-BE49-F238E27FC236}">
                      <a16:creationId xmlns:a16="http://schemas.microsoft.com/office/drawing/2014/main" id="{11EFDA78-5037-E580-643F-486B3BE8471A}"/>
                    </a:ext>
                  </a:extLst>
                </p:cNvPr>
                <p:cNvSpPr/>
                <p:nvPr/>
              </p:nvSpPr>
              <p:spPr>
                <a:xfrm>
                  <a:off x="3059850" y="1525904"/>
                  <a:ext cx="255270" cy="9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270" h="91440" extrusionOk="0">
                      <a:moveTo>
                        <a:pt x="247954" y="0"/>
                      </a:moveTo>
                      <a:lnTo>
                        <a:pt x="7035" y="0"/>
                      </a:lnTo>
                      <a:lnTo>
                        <a:pt x="0" y="7023"/>
                      </a:lnTo>
                      <a:lnTo>
                        <a:pt x="0" y="86829"/>
                      </a:lnTo>
                      <a:lnTo>
                        <a:pt x="4394" y="91224"/>
                      </a:lnTo>
                      <a:lnTo>
                        <a:pt x="14947" y="91224"/>
                      </a:lnTo>
                      <a:lnTo>
                        <a:pt x="19342" y="86829"/>
                      </a:lnTo>
                      <a:lnTo>
                        <a:pt x="19342" y="20218"/>
                      </a:lnTo>
                      <a:lnTo>
                        <a:pt x="234759" y="20218"/>
                      </a:lnTo>
                      <a:lnTo>
                        <a:pt x="234759" y="86829"/>
                      </a:lnTo>
                      <a:lnTo>
                        <a:pt x="239166" y="91224"/>
                      </a:lnTo>
                      <a:lnTo>
                        <a:pt x="244436" y="91224"/>
                      </a:lnTo>
                      <a:lnTo>
                        <a:pt x="249707" y="91224"/>
                      </a:lnTo>
                      <a:lnTo>
                        <a:pt x="254114" y="86829"/>
                      </a:lnTo>
                      <a:lnTo>
                        <a:pt x="254990" y="81546"/>
                      </a:lnTo>
                      <a:lnTo>
                        <a:pt x="254990" y="7023"/>
                      </a:lnTo>
                      <a:lnTo>
                        <a:pt x="247954" y="0"/>
                      </a:lnTo>
                      <a:close/>
                    </a:path>
                  </a:pathLst>
                </a:custGeom>
                <a:solidFill>
                  <a:srgbClr val="00859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312;p20">
                  <a:extLst>
                    <a:ext uri="{FF2B5EF4-FFF2-40B4-BE49-F238E27FC236}">
                      <a16:creationId xmlns:a16="http://schemas.microsoft.com/office/drawing/2014/main" id="{5855C62E-6191-0D7F-D322-2B95F6006CB0}"/>
                    </a:ext>
                  </a:extLst>
                </p:cNvPr>
                <p:cNvSpPr/>
                <p:nvPr/>
              </p:nvSpPr>
              <p:spPr>
                <a:xfrm>
                  <a:off x="3059850" y="1525904"/>
                  <a:ext cx="255270" cy="9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270" h="91440" extrusionOk="0">
                      <a:moveTo>
                        <a:pt x="244436" y="91224"/>
                      </a:moveTo>
                      <a:lnTo>
                        <a:pt x="239166" y="91224"/>
                      </a:lnTo>
                      <a:lnTo>
                        <a:pt x="234759" y="86829"/>
                      </a:lnTo>
                      <a:lnTo>
                        <a:pt x="234759" y="81546"/>
                      </a:lnTo>
                      <a:lnTo>
                        <a:pt x="234759" y="20218"/>
                      </a:lnTo>
                      <a:lnTo>
                        <a:pt x="19342" y="20218"/>
                      </a:lnTo>
                      <a:lnTo>
                        <a:pt x="19342" y="81546"/>
                      </a:lnTo>
                      <a:lnTo>
                        <a:pt x="19342" y="86829"/>
                      </a:lnTo>
                      <a:lnTo>
                        <a:pt x="14947" y="91224"/>
                      </a:lnTo>
                      <a:lnTo>
                        <a:pt x="9664" y="91224"/>
                      </a:lnTo>
                      <a:lnTo>
                        <a:pt x="4394" y="91224"/>
                      </a:lnTo>
                      <a:lnTo>
                        <a:pt x="0" y="86829"/>
                      </a:lnTo>
                      <a:lnTo>
                        <a:pt x="0" y="81546"/>
                      </a:lnTo>
                      <a:lnTo>
                        <a:pt x="0" y="14935"/>
                      </a:lnTo>
                      <a:lnTo>
                        <a:pt x="0" y="7023"/>
                      </a:lnTo>
                      <a:lnTo>
                        <a:pt x="7035" y="0"/>
                      </a:lnTo>
                      <a:lnTo>
                        <a:pt x="14947" y="0"/>
                      </a:lnTo>
                      <a:lnTo>
                        <a:pt x="240042" y="0"/>
                      </a:lnTo>
                      <a:lnTo>
                        <a:pt x="247954" y="0"/>
                      </a:lnTo>
                      <a:lnTo>
                        <a:pt x="254990" y="7023"/>
                      </a:lnTo>
                      <a:lnTo>
                        <a:pt x="254990" y="14935"/>
                      </a:lnTo>
                      <a:lnTo>
                        <a:pt x="254990" y="81546"/>
                      </a:lnTo>
                      <a:lnTo>
                        <a:pt x="254114" y="86829"/>
                      </a:lnTo>
                      <a:lnTo>
                        <a:pt x="249707" y="91224"/>
                      </a:lnTo>
                      <a:lnTo>
                        <a:pt x="244436" y="91224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859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24" name="Google Shape;313;p20">
                  <a:extLst>
                    <a:ext uri="{FF2B5EF4-FFF2-40B4-BE49-F238E27FC236}">
                      <a16:creationId xmlns:a16="http://schemas.microsoft.com/office/drawing/2014/main" id="{C1D98850-BB94-5B81-C2A8-58B6566E8EC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94554" y="1024247"/>
                  <a:ext cx="183819" cy="1838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25" name="Google Shape;314;p20">
                  <a:extLst>
                    <a:ext uri="{FF2B5EF4-FFF2-40B4-BE49-F238E27FC236}">
                      <a16:creationId xmlns:a16="http://schemas.microsoft.com/office/drawing/2014/main" id="{206F8FAD-3DC5-1709-3462-51B696D83930}"/>
                    </a:ext>
                  </a:extLst>
                </p:cNvPr>
                <p:cNvSpPr/>
                <p:nvPr/>
              </p:nvSpPr>
              <p:spPr>
                <a:xfrm>
                  <a:off x="3024676" y="1226061"/>
                  <a:ext cx="326390" cy="216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89" h="216534" extrusionOk="0">
                      <a:moveTo>
                        <a:pt x="263791" y="0"/>
                      </a:moveTo>
                      <a:lnTo>
                        <a:pt x="62433" y="0"/>
                      </a:lnTo>
                      <a:lnTo>
                        <a:pt x="38211" y="4933"/>
                      </a:lnTo>
                      <a:lnTo>
                        <a:pt x="18357" y="18357"/>
                      </a:lnTo>
                      <a:lnTo>
                        <a:pt x="4933" y="38211"/>
                      </a:lnTo>
                      <a:lnTo>
                        <a:pt x="0" y="62433"/>
                      </a:lnTo>
                      <a:lnTo>
                        <a:pt x="0" y="211912"/>
                      </a:lnTo>
                      <a:lnTo>
                        <a:pt x="4406" y="216306"/>
                      </a:lnTo>
                      <a:lnTo>
                        <a:pt x="14947" y="216306"/>
                      </a:lnTo>
                      <a:lnTo>
                        <a:pt x="19354" y="211912"/>
                      </a:lnTo>
                      <a:lnTo>
                        <a:pt x="19354" y="62433"/>
                      </a:lnTo>
                      <a:lnTo>
                        <a:pt x="22734" y="46195"/>
                      </a:lnTo>
                      <a:lnTo>
                        <a:pt x="31883" y="32759"/>
                      </a:lnTo>
                      <a:lnTo>
                        <a:pt x="45318" y="23610"/>
                      </a:lnTo>
                      <a:lnTo>
                        <a:pt x="61556" y="20231"/>
                      </a:lnTo>
                      <a:lnTo>
                        <a:pt x="262902" y="20231"/>
                      </a:lnTo>
                      <a:lnTo>
                        <a:pt x="279140" y="23610"/>
                      </a:lnTo>
                      <a:lnTo>
                        <a:pt x="292576" y="32759"/>
                      </a:lnTo>
                      <a:lnTo>
                        <a:pt x="301725" y="46195"/>
                      </a:lnTo>
                      <a:lnTo>
                        <a:pt x="305104" y="62433"/>
                      </a:lnTo>
                      <a:lnTo>
                        <a:pt x="305104" y="211912"/>
                      </a:lnTo>
                      <a:lnTo>
                        <a:pt x="309511" y="216306"/>
                      </a:lnTo>
                      <a:lnTo>
                        <a:pt x="314794" y="216306"/>
                      </a:lnTo>
                      <a:lnTo>
                        <a:pt x="320065" y="216306"/>
                      </a:lnTo>
                      <a:lnTo>
                        <a:pt x="324459" y="211912"/>
                      </a:lnTo>
                      <a:lnTo>
                        <a:pt x="326224" y="206628"/>
                      </a:lnTo>
                      <a:lnTo>
                        <a:pt x="326224" y="62433"/>
                      </a:lnTo>
                      <a:lnTo>
                        <a:pt x="321291" y="38211"/>
                      </a:lnTo>
                      <a:lnTo>
                        <a:pt x="307867" y="18357"/>
                      </a:lnTo>
                      <a:lnTo>
                        <a:pt x="288012" y="4933"/>
                      </a:lnTo>
                      <a:lnTo>
                        <a:pt x="263791" y="0"/>
                      </a:lnTo>
                      <a:close/>
                    </a:path>
                  </a:pathLst>
                </a:custGeom>
                <a:solidFill>
                  <a:srgbClr val="00859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315;p20">
                  <a:extLst>
                    <a:ext uri="{FF2B5EF4-FFF2-40B4-BE49-F238E27FC236}">
                      <a16:creationId xmlns:a16="http://schemas.microsoft.com/office/drawing/2014/main" id="{C0C1CD72-9D2A-A67B-2C1A-3C070BF5203B}"/>
                    </a:ext>
                  </a:extLst>
                </p:cNvPr>
                <p:cNvSpPr/>
                <p:nvPr/>
              </p:nvSpPr>
              <p:spPr>
                <a:xfrm>
                  <a:off x="3024675" y="1226061"/>
                  <a:ext cx="326389" cy="216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89" h="216534" extrusionOk="0">
                      <a:moveTo>
                        <a:pt x="314782" y="216306"/>
                      </a:moveTo>
                      <a:lnTo>
                        <a:pt x="309511" y="216306"/>
                      </a:lnTo>
                      <a:lnTo>
                        <a:pt x="305104" y="211912"/>
                      </a:lnTo>
                      <a:lnTo>
                        <a:pt x="305104" y="206628"/>
                      </a:lnTo>
                      <a:lnTo>
                        <a:pt x="305104" y="62433"/>
                      </a:lnTo>
                      <a:lnTo>
                        <a:pt x="301725" y="46195"/>
                      </a:lnTo>
                      <a:lnTo>
                        <a:pt x="292576" y="32759"/>
                      </a:lnTo>
                      <a:lnTo>
                        <a:pt x="279140" y="23610"/>
                      </a:lnTo>
                      <a:lnTo>
                        <a:pt x="262902" y="20231"/>
                      </a:lnTo>
                      <a:lnTo>
                        <a:pt x="61556" y="20231"/>
                      </a:lnTo>
                      <a:lnTo>
                        <a:pt x="45318" y="23610"/>
                      </a:lnTo>
                      <a:lnTo>
                        <a:pt x="31883" y="32759"/>
                      </a:lnTo>
                      <a:lnTo>
                        <a:pt x="22734" y="46195"/>
                      </a:lnTo>
                      <a:lnTo>
                        <a:pt x="19354" y="62433"/>
                      </a:lnTo>
                      <a:lnTo>
                        <a:pt x="19354" y="206628"/>
                      </a:lnTo>
                      <a:lnTo>
                        <a:pt x="19354" y="211912"/>
                      </a:lnTo>
                      <a:lnTo>
                        <a:pt x="14947" y="216306"/>
                      </a:lnTo>
                      <a:lnTo>
                        <a:pt x="9677" y="216306"/>
                      </a:lnTo>
                      <a:lnTo>
                        <a:pt x="4406" y="216306"/>
                      </a:lnTo>
                      <a:lnTo>
                        <a:pt x="0" y="211912"/>
                      </a:lnTo>
                      <a:lnTo>
                        <a:pt x="0" y="206628"/>
                      </a:lnTo>
                      <a:lnTo>
                        <a:pt x="0" y="62433"/>
                      </a:lnTo>
                      <a:lnTo>
                        <a:pt x="4933" y="38211"/>
                      </a:lnTo>
                      <a:lnTo>
                        <a:pt x="18357" y="18357"/>
                      </a:lnTo>
                      <a:lnTo>
                        <a:pt x="38211" y="4933"/>
                      </a:lnTo>
                      <a:lnTo>
                        <a:pt x="62433" y="0"/>
                      </a:lnTo>
                      <a:lnTo>
                        <a:pt x="263791" y="0"/>
                      </a:lnTo>
                      <a:lnTo>
                        <a:pt x="288012" y="4933"/>
                      </a:lnTo>
                      <a:lnTo>
                        <a:pt x="307867" y="18357"/>
                      </a:lnTo>
                      <a:lnTo>
                        <a:pt x="321291" y="38211"/>
                      </a:lnTo>
                      <a:lnTo>
                        <a:pt x="326224" y="62433"/>
                      </a:lnTo>
                      <a:lnTo>
                        <a:pt x="326224" y="206628"/>
                      </a:lnTo>
                      <a:lnTo>
                        <a:pt x="324459" y="211912"/>
                      </a:lnTo>
                      <a:lnTo>
                        <a:pt x="320065" y="216306"/>
                      </a:lnTo>
                      <a:lnTo>
                        <a:pt x="314794" y="216306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859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316;p20">
                  <a:extLst>
                    <a:ext uri="{FF2B5EF4-FFF2-40B4-BE49-F238E27FC236}">
                      <a16:creationId xmlns:a16="http://schemas.microsoft.com/office/drawing/2014/main" id="{B7F5424E-C451-8301-C7DF-9F8BF013027D}"/>
                    </a:ext>
                  </a:extLst>
                </p:cNvPr>
                <p:cNvSpPr/>
                <p:nvPr/>
              </p:nvSpPr>
              <p:spPr>
                <a:xfrm>
                  <a:off x="3176786" y="1226945"/>
                  <a:ext cx="19685" cy="113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" h="113030" extrusionOk="0">
                      <a:moveTo>
                        <a:pt x="14947" y="0"/>
                      </a:moveTo>
                      <a:lnTo>
                        <a:pt x="4406" y="0"/>
                      </a:lnTo>
                      <a:lnTo>
                        <a:pt x="0" y="4394"/>
                      </a:lnTo>
                      <a:lnTo>
                        <a:pt x="0" y="108153"/>
                      </a:lnTo>
                      <a:lnTo>
                        <a:pt x="4406" y="112547"/>
                      </a:lnTo>
                      <a:lnTo>
                        <a:pt x="9677" y="112547"/>
                      </a:lnTo>
                      <a:lnTo>
                        <a:pt x="14947" y="112547"/>
                      </a:lnTo>
                      <a:lnTo>
                        <a:pt x="19354" y="107276"/>
                      </a:lnTo>
                      <a:lnTo>
                        <a:pt x="19354" y="4394"/>
                      </a:lnTo>
                      <a:lnTo>
                        <a:pt x="14947" y="0"/>
                      </a:lnTo>
                      <a:close/>
                    </a:path>
                  </a:pathLst>
                </a:custGeom>
                <a:solidFill>
                  <a:srgbClr val="00859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317;p20">
                  <a:extLst>
                    <a:ext uri="{FF2B5EF4-FFF2-40B4-BE49-F238E27FC236}">
                      <a16:creationId xmlns:a16="http://schemas.microsoft.com/office/drawing/2014/main" id="{D0ABF168-376E-3695-28AB-7F6CEAD60F8A}"/>
                    </a:ext>
                  </a:extLst>
                </p:cNvPr>
                <p:cNvSpPr/>
                <p:nvPr/>
              </p:nvSpPr>
              <p:spPr>
                <a:xfrm>
                  <a:off x="3176786" y="1226945"/>
                  <a:ext cx="19685" cy="113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" h="113030" extrusionOk="0">
                      <a:moveTo>
                        <a:pt x="9677" y="112547"/>
                      </a:moveTo>
                      <a:lnTo>
                        <a:pt x="4406" y="112547"/>
                      </a:lnTo>
                      <a:lnTo>
                        <a:pt x="0" y="108153"/>
                      </a:lnTo>
                      <a:lnTo>
                        <a:pt x="0" y="102869"/>
                      </a:lnTo>
                      <a:lnTo>
                        <a:pt x="0" y="9677"/>
                      </a:lnTo>
                      <a:lnTo>
                        <a:pt x="0" y="4394"/>
                      </a:lnTo>
                      <a:lnTo>
                        <a:pt x="4406" y="0"/>
                      </a:lnTo>
                      <a:lnTo>
                        <a:pt x="9677" y="0"/>
                      </a:lnTo>
                      <a:lnTo>
                        <a:pt x="14947" y="0"/>
                      </a:lnTo>
                      <a:lnTo>
                        <a:pt x="19354" y="4394"/>
                      </a:lnTo>
                      <a:lnTo>
                        <a:pt x="19354" y="9677"/>
                      </a:lnTo>
                      <a:lnTo>
                        <a:pt x="19354" y="102869"/>
                      </a:lnTo>
                      <a:lnTo>
                        <a:pt x="19354" y="107276"/>
                      </a:lnTo>
                      <a:lnTo>
                        <a:pt x="14947" y="112547"/>
                      </a:lnTo>
                      <a:lnTo>
                        <a:pt x="9677" y="112547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859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318;p20">
                  <a:extLst>
                    <a:ext uri="{FF2B5EF4-FFF2-40B4-BE49-F238E27FC236}">
                      <a16:creationId xmlns:a16="http://schemas.microsoft.com/office/drawing/2014/main" id="{8C0F5259-C0BC-15AE-EB60-32A3E21C38C3}"/>
                    </a:ext>
                  </a:extLst>
                </p:cNvPr>
                <p:cNvSpPr/>
                <p:nvPr/>
              </p:nvSpPr>
              <p:spPr>
                <a:xfrm>
                  <a:off x="3087980" y="1332462"/>
                  <a:ext cx="19685" cy="1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" h="110490" extrusionOk="0">
                      <a:moveTo>
                        <a:pt x="14947" y="0"/>
                      </a:moveTo>
                      <a:lnTo>
                        <a:pt x="4406" y="0"/>
                      </a:lnTo>
                      <a:lnTo>
                        <a:pt x="0" y="4394"/>
                      </a:lnTo>
                      <a:lnTo>
                        <a:pt x="0" y="105511"/>
                      </a:lnTo>
                      <a:lnTo>
                        <a:pt x="4406" y="109905"/>
                      </a:lnTo>
                      <a:lnTo>
                        <a:pt x="9677" y="109905"/>
                      </a:lnTo>
                      <a:lnTo>
                        <a:pt x="14947" y="109905"/>
                      </a:lnTo>
                      <a:lnTo>
                        <a:pt x="19354" y="105511"/>
                      </a:lnTo>
                      <a:lnTo>
                        <a:pt x="19354" y="4394"/>
                      </a:lnTo>
                      <a:lnTo>
                        <a:pt x="14947" y="0"/>
                      </a:lnTo>
                      <a:close/>
                    </a:path>
                  </a:pathLst>
                </a:custGeom>
                <a:solidFill>
                  <a:srgbClr val="00859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319;p20">
                  <a:extLst>
                    <a:ext uri="{FF2B5EF4-FFF2-40B4-BE49-F238E27FC236}">
                      <a16:creationId xmlns:a16="http://schemas.microsoft.com/office/drawing/2014/main" id="{B498FFD8-1E0A-8ECB-F91F-A3C6261CD637}"/>
                    </a:ext>
                  </a:extLst>
                </p:cNvPr>
                <p:cNvSpPr/>
                <p:nvPr/>
              </p:nvSpPr>
              <p:spPr>
                <a:xfrm>
                  <a:off x="3087980" y="1332462"/>
                  <a:ext cx="19685" cy="1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" h="110490" extrusionOk="0">
                      <a:moveTo>
                        <a:pt x="9677" y="109905"/>
                      </a:moveTo>
                      <a:lnTo>
                        <a:pt x="4406" y="109905"/>
                      </a:lnTo>
                      <a:lnTo>
                        <a:pt x="0" y="105511"/>
                      </a:lnTo>
                      <a:lnTo>
                        <a:pt x="0" y="100228"/>
                      </a:lnTo>
                      <a:lnTo>
                        <a:pt x="0" y="9664"/>
                      </a:lnTo>
                      <a:lnTo>
                        <a:pt x="0" y="4394"/>
                      </a:lnTo>
                      <a:lnTo>
                        <a:pt x="4406" y="0"/>
                      </a:lnTo>
                      <a:lnTo>
                        <a:pt x="9677" y="0"/>
                      </a:lnTo>
                      <a:lnTo>
                        <a:pt x="14947" y="0"/>
                      </a:lnTo>
                      <a:lnTo>
                        <a:pt x="19354" y="4394"/>
                      </a:lnTo>
                      <a:lnTo>
                        <a:pt x="19354" y="9664"/>
                      </a:lnTo>
                      <a:lnTo>
                        <a:pt x="19354" y="99352"/>
                      </a:lnTo>
                      <a:lnTo>
                        <a:pt x="19354" y="105511"/>
                      </a:lnTo>
                      <a:lnTo>
                        <a:pt x="14947" y="109905"/>
                      </a:lnTo>
                      <a:lnTo>
                        <a:pt x="9677" y="109905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859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320;p20">
                  <a:extLst>
                    <a:ext uri="{FF2B5EF4-FFF2-40B4-BE49-F238E27FC236}">
                      <a16:creationId xmlns:a16="http://schemas.microsoft.com/office/drawing/2014/main" id="{FB424366-0A7F-05E4-4771-0979A8839622}"/>
                    </a:ext>
                  </a:extLst>
                </p:cNvPr>
                <p:cNvSpPr/>
                <p:nvPr/>
              </p:nvSpPr>
              <p:spPr>
                <a:xfrm>
                  <a:off x="3270869" y="1332462"/>
                  <a:ext cx="19685" cy="1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" h="110490" extrusionOk="0">
                      <a:moveTo>
                        <a:pt x="14947" y="0"/>
                      </a:moveTo>
                      <a:lnTo>
                        <a:pt x="4406" y="0"/>
                      </a:lnTo>
                      <a:lnTo>
                        <a:pt x="0" y="4394"/>
                      </a:lnTo>
                      <a:lnTo>
                        <a:pt x="0" y="105511"/>
                      </a:lnTo>
                      <a:lnTo>
                        <a:pt x="4406" y="109905"/>
                      </a:lnTo>
                      <a:lnTo>
                        <a:pt x="9677" y="109905"/>
                      </a:lnTo>
                      <a:lnTo>
                        <a:pt x="14947" y="109905"/>
                      </a:lnTo>
                      <a:lnTo>
                        <a:pt x="19342" y="105511"/>
                      </a:lnTo>
                      <a:lnTo>
                        <a:pt x="19354" y="4394"/>
                      </a:lnTo>
                      <a:lnTo>
                        <a:pt x="14947" y="0"/>
                      </a:lnTo>
                      <a:close/>
                    </a:path>
                  </a:pathLst>
                </a:custGeom>
                <a:solidFill>
                  <a:srgbClr val="00859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321;p20">
                  <a:extLst>
                    <a:ext uri="{FF2B5EF4-FFF2-40B4-BE49-F238E27FC236}">
                      <a16:creationId xmlns:a16="http://schemas.microsoft.com/office/drawing/2014/main" id="{6DFD6BFE-66F4-A30C-FA26-765F86CC3CCE}"/>
                    </a:ext>
                  </a:extLst>
                </p:cNvPr>
                <p:cNvSpPr/>
                <p:nvPr/>
              </p:nvSpPr>
              <p:spPr>
                <a:xfrm>
                  <a:off x="3270869" y="1332462"/>
                  <a:ext cx="19685" cy="1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" h="110490" extrusionOk="0">
                      <a:moveTo>
                        <a:pt x="9677" y="109905"/>
                      </a:moveTo>
                      <a:lnTo>
                        <a:pt x="4406" y="109905"/>
                      </a:lnTo>
                      <a:lnTo>
                        <a:pt x="0" y="105511"/>
                      </a:lnTo>
                      <a:lnTo>
                        <a:pt x="0" y="100228"/>
                      </a:lnTo>
                      <a:lnTo>
                        <a:pt x="0" y="9664"/>
                      </a:lnTo>
                      <a:lnTo>
                        <a:pt x="0" y="4394"/>
                      </a:lnTo>
                      <a:lnTo>
                        <a:pt x="4406" y="0"/>
                      </a:lnTo>
                      <a:lnTo>
                        <a:pt x="9677" y="0"/>
                      </a:lnTo>
                      <a:lnTo>
                        <a:pt x="14947" y="0"/>
                      </a:lnTo>
                      <a:lnTo>
                        <a:pt x="19354" y="4394"/>
                      </a:lnTo>
                      <a:lnTo>
                        <a:pt x="19354" y="9664"/>
                      </a:lnTo>
                      <a:lnTo>
                        <a:pt x="19354" y="99352"/>
                      </a:lnTo>
                      <a:lnTo>
                        <a:pt x="19342" y="105511"/>
                      </a:lnTo>
                      <a:lnTo>
                        <a:pt x="14947" y="109905"/>
                      </a:lnTo>
                      <a:lnTo>
                        <a:pt x="9677" y="109905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859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19" name="Google Shape;324;p20">
                <a:extLst>
                  <a:ext uri="{FF2B5EF4-FFF2-40B4-BE49-F238E27FC236}">
                    <a16:creationId xmlns:a16="http://schemas.microsoft.com/office/drawing/2014/main" id="{2AF9D937-EA93-69F9-587E-445CF06FC0C9}"/>
                  </a:ext>
                </a:extLst>
              </p:cNvPr>
              <p:cNvPicPr preferRelativeResize="0"/>
              <p:nvPr/>
            </p:nvPicPr>
            <p:blipFill rotWithShape="1">
              <a:blip r:embed="rId1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31286" y="1772472"/>
                <a:ext cx="244270" cy="269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325;p20">
                <a:extLst>
                  <a:ext uri="{FF2B5EF4-FFF2-40B4-BE49-F238E27FC236}">
                    <a16:creationId xmlns:a16="http://schemas.microsoft.com/office/drawing/2014/main" id="{91EDA052-FB79-7E7A-C4FB-A65DA02356C2}"/>
                  </a:ext>
                </a:extLst>
              </p:cNvPr>
              <p:cNvSpPr txBox="1"/>
              <p:nvPr/>
            </p:nvSpPr>
            <p:spPr>
              <a:xfrm>
                <a:off x="10863827" y="1780779"/>
                <a:ext cx="422641" cy="288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6000" rIns="0" bIns="36000" anchor="t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rgbClr val="008591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16</a:t>
                </a:r>
                <a:endParaRPr sz="1400" b="1" i="0" u="none" strike="noStrike" cap="none" dirty="0">
                  <a:solidFill>
                    <a:schemeClr val="dk1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sp>
            <p:nvSpPr>
              <p:cNvPr id="121" name="Google Shape;356;p20">
                <a:extLst>
                  <a:ext uri="{FF2B5EF4-FFF2-40B4-BE49-F238E27FC236}">
                    <a16:creationId xmlns:a16="http://schemas.microsoft.com/office/drawing/2014/main" id="{8A0655DA-729C-896A-BFA7-BDFC9DC2FB5E}"/>
                  </a:ext>
                </a:extLst>
              </p:cNvPr>
              <p:cNvSpPr txBox="1"/>
              <p:nvPr/>
            </p:nvSpPr>
            <p:spPr>
              <a:xfrm>
                <a:off x="10383448" y="570224"/>
                <a:ext cx="1000976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1200" b="1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P</a:t>
                </a:r>
                <a:r>
                  <a:rPr lang="en-US" sz="1200" b="1" i="0" u="none" strike="noStrike" cap="none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articipants</a:t>
                </a:r>
                <a:endParaRPr sz="2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57;p20">
                <a:extLst>
                  <a:ext uri="{FF2B5EF4-FFF2-40B4-BE49-F238E27FC236}">
                    <a16:creationId xmlns:a16="http://schemas.microsoft.com/office/drawing/2014/main" id="{04913F99-D956-E671-D808-BE2239961E79}"/>
                  </a:ext>
                </a:extLst>
              </p:cNvPr>
              <p:cNvSpPr txBox="1"/>
              <p:nvPr/>
            </p:nvSpPr>
            <p:spPr>
              <a:xfrm>
                <a:off x="10385688" y="1260675"/>
                <a:ext cx="1029605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1200" b="1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</a:t>
                </a:r>
                <a:r>
                  <a:rPr lang="en-US" sz="1200" b="1" i="0" u="none" strike="noStrike" cap="none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peakers &amp; moderators</a:t>
                </a:r>
                <a:endParaRPr sz="1200" b="1" i="0" u="none" strike="noStrike" cap="none" dirty="0">
                  <a:solidFill>
                    <a:srgbClr val="75707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23" name="Google Shape;358;p20">
                <a:extLst>
                  <a:ext uri="{FF2B5EF4-FFF2-40B4-BE49-F238E27FC236}">
                    <a16:creationId xmlns:a16="http://schemas.microsoft.com/office/drawing/2014/main" id="{2E9BB460-53C3-6B08-6F79-F6F980B5A7FF}"/>
                  </a:ext>
                </a:extLst>
              </p:cNvPr>
              <p:cNvSpPr txBox="1"/>
              <p:nvPr/>
            </p:nvSpPr>
            <p:spPr>
              <a:xfrm>
                <a:off x="10421676" y="2049480"/>
                <a:ext cx="847573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1200" b="1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</a:t>
                </a:r>
                <a:r>
                  <a:rPr lang="en-US" sz="1200" b="1" i="0" u="none" strike="noStrike" cap="none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ountries targeted</a:t>
                </a:r>
                <a:endParaRPr sz="2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DD0616-8947-2516-DEF4-ABA447AB020A}"/>
              </a:ext>
            </a:extLst>
          </p:cNvPr>
          <p:cNvGrpSpPr/>
          <p:nvPr/>
        </p:nvGrpSpPr>
        <p:grpSpPr>
          <a:xfrm>
            <a:off x="6306581" y="2428395"/>
            <a:ext cx="5385027" cy="3146329"/>
            <a:chOff x="6306581" y="2428395"/>
            <a:chExt cx="5385027" cy="3146329"/>
          </a:xfrm>
        </p:grpSpPr>
        <p:grpSp>
          <p:nvGrpSpPr>
            <p:cNvPr id="16" name="Google Shape;329;p20">
              <a:extLst>
                <a:ext uri="{FF2B5EF4-FFF2-40B4-BE49-F238E27FC236}">
                  <a16:creationId xmlns:a16="http://schemas.microsoft.com/office/drawing/2014/main" id="{096B1C84-66EC-C24C-7842-26EC604E6B3D}"/>
                </a:ext>
              </a:extLst>
            </p:cNvPr>
            <p:cNvGrpSpPr/>
            <p:nvPr/>
          </p:nvGrpSpPr>
          <p:grpSpPr>
            <a:xfrm>
              <a:off x="6306581" y="2795699"/>
              <a:ext cx="4863291" cy="2128364"/>
              <a:chOff x="829551" y="945921"/>
              <a:chExt cx="11128141" cy="4870106"/>
            </a:xfrm>
          </p:grpSpPr>
          <p:pic>
            <p:nvPicPr>
              <p:cNvPr id="17" name="Google Shape;330;p20" descr="Image">
                <a:extLst>
                  <a:ext uri="{FF2B5EF4-FFF2-40B4-BE49-F238E27FC236}">
                    <a16:creationId xmlns:a16="http://schemas.microsoft.com/office/drawing/2014/main" id="{12FFD3F3-7707-DA60-23D0-202C22783047}"/>
                  </a:ext>
                </a:extLst>
              </p:cNvPr>
              <p:cNvPicPr preferRelativeResize="0"/>
              <p:nvPr/>
            </p:nvPicPr>
            <p:blipFill rotWithShape="1">
              <a:blip r:embed="rId1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75635">
                <a:off x="4999900" y="3639276"/>
                <a:ext cx="3529989" cy="1764995"/>
              </a:xfrm>
              <a:prstGeom prst="rect">
                <a:avLst/>
              </a:prstGeom>
              <a:noFill/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70941" dir="2700000" algn="tl" rotWithShape="0">
                  <a:srgbClr val="000000">
                    <a:alpha val="9411"/>
                  </a:srgbClr>
                </a:outerShdw>
              </a:effectLst>
            </p:spPr>
          </p:pic>
          <p:pic>
            <p:nvPicPr>
              <p:cNvPr id="18" name="Google Shape;331;p20" descr="Image">
                <a:extLst>
                  <a:ext uri="{FF2B5EF4-FFF2-40B4-BE49-F238E27FC236}">
                    <a16:creationId xmlns:a16="http://schemas.microsoft.com/office/drawing/2014/main" id="{C41DE3F8-A1AC-336F-0091-46A176D05B37}"/>
                  </a:ext>
                </a:extLst>
              </p:cNvPr>
              <p:cNvPicPr preferRelativeResize="0"/>
              <p:nvPr/>
            </p:nvPicPr>
            <p:blipFill rotWithShape="1">
              <a:blip r:embed="rId1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446778">
                <a:off x="4998928" y="1216019"/>
                <a:ext cx="4308462" cy="2154232"/>
              </a:xfrm>
              <a:prstGeom prst="rect">
                <a:avLst/>
              </a:prstGeom>
              <a:noFill/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70941" dir="2700000" algn="tl" rotWithShape="0">
                  <a:srgbClr val="000000">
                    <a:alpha val="9411"/>
                  </a:srgbClr>
                </a:outerShdw>
              </a:effectLst>
            </p:spPr>
          </p:pic>
          <p:pic>
            <p:nvPicPr>
              <p:cNvPr id="19" name="Google Shape;332;p20" descr="Image">
                <a:extLst>
                  <a:ext uri="{FF2B5EF4-FFF2-40B4-BE49-F238E27FC236}">
                    <a16:creationId xmlns:a16="http://schemas.microsoft.com/office/drawing/2014/main" id="{62AC5083-FC49-ADDF-6ABF-B786A5A14DD3}"/>
                  </a:ext>
                </a:extLst>
              </p:cNvPr>
              <p:cNvPicPr preferRelativeResize="0"/>
              <p:nvPr/>
            </p:nvPicPr>
            <p:blipFill rotWithShape="1">
              <a:blip r:embed="rId1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305748">
                <a:off x="912111" y="3598187"/>
                <a:ext cx="4081243" cy="2040622"/>
              </a:xfrm>
              <a:prstGeom prst="rect">
                <a:avLst/>
              </a:prstGeom>
              <a:noFill/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70941" dir="2700000" algn="tl" rotWithShape="0">
                  <a:srgbClr val="000000">
                    <a:alpha val="9411"/>
                  </a:srgbClr>
                </a:outerShdw>
              </a:effectLst>
            </p:spPr>
          </p:pic>
          <p:pic>
            <p:nvPicPr>
              <p:cNvPr id="20" name="Google Shape;333;p20" descr="NTE CH">
                <a:extLst>
                  <a:ext uri="{FF2B5EF4-FFF2-40B4-BE49-F238E27FC236}">
                    <a16:creationId xmlns:a16="http://schemas.microsoft.com/office/drawing/2014/main" id="{223CDBBC-1595-0F29-918C-F2D581E97875}"/>
                  </a:ext>
                </a:extLst>
              </p:cNvPr>
              <p:cNvPicPr preferRelativeResize="0"/>
              <p:nvPr/>
            </p:nvPicPr>
            <p:blipFill rotWithShape="1">
              <a:blip r:embed="rId1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782512">
                <a:off x="2023249" y="1429198"/>
                <a:ext cx="3204163" cy="2136109"/>
              </a:xfrm>
              <a:prstGeom prst="rect">
                <a:avLst/>
              </a:prstGeom>
              <a:noFill/>
              <a:ln w="28575" cap="sq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70941" dir="2700000" algn="tl" rotWithShape="0">
                  <a:srgbClr val="000000">
                    <a:alpha val="9411"/>
                  </a:srgbClr>
                </a:outerShdw>
              </a:effectLst>
            </p:spPr>
          </p:pic>
          <p:pic>
            <p:nvPicPr>
              <p:cNvPr id="21" name="Google Shape;334;p20">
                <a:extLst>
                  <a:ext uri="{FF2B5EF4-FFF2-40B4-BE49-F238E27FC236}">
                    <a16:creationId xmlns:a16="http://schemas.microsoft.com/office/drawing/2014/main" id="{DF311745-3B06-92BF-6DA0-24B406896538}"/>
                  </a:ext>
                </a:extLst>
              </p:cNvPr>
              <p:cNvPicPr preferRelativeResize="0"/>
              <p:nvPr/>
            </p:nvPicPr>
            <p:blipFill rotWithShape="1">
              <a:blip r:embed="rId19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481060" y="3543627"/>
                <a:ext cx="3476632" cy="1738316"/>
              </a:xfrm>
              <a:prstGeom prst="rect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70941" dir="2700000" algn="tl" rotWithShape="0">
                  <a:srgbClr val="000000">
                    <a:alpha val="9411"/>
                  </a:srgbClr>
                </a:outerShdw>
              </a:effectLst>
            </p:spPr>
          </p:pic>
        </p:grpSp>
        <p:sp>
          <p:nvSpPr>
            <p:cNvPr id="22" name="Google Shape;335;p20">
              <a:extLst>
                <a:ext uri="{FF2B5EF4-FFF2-40B4-BE49-F238E27FC236}">
                  <a16:creationId xmlns:a16="http://schemas.microsoft.com/office/drawing/2014/main" id="{3636EC78-63EF-FA26-A187-AF8515C4BE14}"/>
                </a:ext>
              </a:extLst>
            </p:cNvPr>
            <p:cNvSpPr txBox="1"/>
            <p:nvPr/>
          </p:nvSpPr>
          <p:spPr>
            <a:xfrm>
              <a:off x="6404137" y="2428395"/>
              <a:ext cx="201188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879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March – June 5</a:t>
              </a:r>
              <a:r>
                <a:rPr lang="en-US" sz="1400" b="1" i="0" u="none" strike="noStrike" cap="none" baseline="30000" dirty="0">
                  <a:solidFill>
                    <a:srgbClr val="00879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th</a:t>
              </a:r>
              <a:r>
                <a:rPr lang="en-US" sz="1400" b="1" i="0" u="none" strike="noStrike" cap="none" dirty="0">
                  <a:solidFill>
                    <a:srgbClr val="00879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2023</a:t>
              </a:r>
              <a:endParaRPr sz="1400" b="0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8596B7-E39C-91A8-E6EB-27D9A9DD89A4}"/>
                </a:ext>
              </a:extLst>
            </p:cNvPr>
            <p:cNvGrpSpPr/>
            <p:nvPr/>
          </p:nvGrpSpPr>
          <p:grpSpPr>
            <a:xfrm>
              <a:off x="9620338" y="4850345"/>
              <a:ext cx="2071270" cy="724379"/>
              <a:chOff x="7177635" y="4308678"/>
              <a:chExt cx="2028027" cy="724379"/>
            </a:xfrm>
          </p:grpSpPr>
          <p:pic>
            <p:nvPicPr>
              <p:cNvPr id="24" name="Google Shape;352;p20">
                <a:extLst>
                  <a:ext uri="{FF2B5EF4-FFF2-40B4-BE49-F238E27FC236}">
                    <a16:creationId xmlns:a16="http://schemas.microsoft.com/office/drawing/2014/main" id="{5287433B-8ECB-5F10-9847-34B09C2CE3E4}"/>
                  </a:ext>
                </a:extLst>
              </p:cNvPr>
              <p:cNvPicPr preferRelativeResize="0"/>
              <p:nvPr/>
            </p:nvPicPr>
            <p:blipFill rotWithShape="1">
              <a:blip r:embed="rId1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482318" y="4353369"/>
                <a:ext cx="244270" cy="269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353;p20">
                <a:extLst>
                  <a:ext uri="{FF2B5EF4-FFF2-40B4-BE49-F238E27FC236}">
                    <a16:creationId xmlns:a16="http://schemas.microsoft.com/office/drawing/2014/main" id="{B2A4A979-D071-507D-0C97-7108BE904774}"/>
                  </a:ext>
                </a:extLst>
              </p:cNvPr>
              <p:cNvSpPr txBox="1"/>
              <p:nvPr/>
            </p:nvSpPr>
            <p:spPr>
              <a:xfrm>
                <a:off x="8822776" y="4357930"/>
                <a:ext cx="217652" cy="260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4450" rIns="0" bIns="0" anchor="t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rgbClr val="008591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8</a:t>
                </a:r>
                <a:endParaRPr sz="1400" b="1" i="0" u="none" strike="noStrike" cap="none" dirty="0">
                  <a:solidFill>
                    <a:schemeClr val="dk1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sp>
            <p:nvSpPr>
              <p:cNvPr id="26" name="Google Shape;354;p20">
                <a:extLst>
                  <a:ext uri="{FF2B5EF4-FFF2-40B4-BE49-F238E27FC236}">
                    <a16:creationId xmlns:a16="http://schemas.microsoft.com/office/drawing/2014/main" id="{8CEFFA77-05EA-BC79-E251-8F8806A9A201}"/>
                  </a:ext>
                </a:extLst>
              </p:cNvPr>
              <p:cNvSpPr txBox="1"/>
              <p:nvPr/>
            </p:nvSpPr>
            <p:spPr>
              <a:xfrm>
                <a:off x="7716542" y="4308678"/>
                <a:ext cx="426818" cy="352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6000" rIns="0" bIns="36000" anchor="ctr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691"/>
                  </a:buClr>
                  <a:buSzPts val="1400"/>
                  <a:buFont typeface="Arial"/>
                  <a:buNone/>
                </a:pPr>
                <a:r>
                  <a:rPr lang="en-US" sz="1400" b="1" dirty="0">
                    <a:solidFill>
                      <a:srgbClr val="008691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808</a:t>
                </a:r>
                <a:endParaRPr sz="1400" b="1" i="0" u="none" strike="noStrike" cap="none" dirty="0">
                  <a:solidFill>
                    <a:srgbClr val="008691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pic>
            <p:nvPicPr>
              <p:cNvPr id="27" name="Google Shape;355;p20">
                <a:extLst>
                  <a:ext uri="{FF2B5EF4-FFF2-40B4-BE49-F238E27FC236}">
                    <a16:creationId xmlns:a16="http://schemas.microsoft.com/office/drawing/2014/main" id="{3526DA41-B0D6-9C96-27AA-CA8180777A74}"/>
                  </a:ext>
                </a:extLst>
              </p:cNvPr>
              <p:cNvPicPr preferRelativeResize="0"/>
              <p:nvPr/>
            </p:nvPicPr>
            <p:blipFill rotWithShape="1">
              <a:blip r:embed="rId2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20319" y="4357547"/>
                <a:ext cx="311665" cy="2550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356;p20">
                <a:extLst>
                  <a:ext uri="{FF2B5EF4-FFF2-40B4-BE49-F238E27FC236}">
                    <a16:creationId xmlns:a16="http://schemas.microsoft.com/office/drawing/2014/main" id="{A8152CDF-D304-8007-F327-46F051A6030C}"/>
                  </a:ext>
                </a:extLst>
              </p:cNvPr>
              <p:cNvSpPr txBox="1"/>
              <p:nvPr/>
            </p:nvSpPr>
            <p:spPr>
              <a:xfrm>
                <a:off x="7177635" y="4568407"/>
                <a:ext cx="1000976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1200" b="1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P</a:t>
                </a:r>
                <a:r>
                  <a:rPr lang="en-US" sz="1200" b="1" i="0" u="none" strike="noStrike" cap="none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articipants</a:t>
                </a:r>
                <a:endParaRPr sz="2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58;p20">
                <a:extLst>
                  <a:ext uri="{FF2B5EF4-FFF2-40B4-BE49-F238E27FC236}">
                    <a16:creationId xmlns:a16="http://schemas.microsoft.com/office/drawing/2014/main" id="{5E1ED84A-3386-6586-CF7F-2096E7C8964E}"/>
                  </a:ext>
                </a:extLst>
              </p:cNvPr>
              <p:cNvSpPr txBox="1"/>
              <p:nvPr/>
            </p:nvSpPr>
            <p:spPr>
              <a:xfrm>
                <a:off x="8358089" y="4571433"/>
                <a:ext cx="847573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1200" b="1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</a:t>
                </a:r>
                <a:r>
                  <a:rPr lang="en-US" sz="1200" b="1" i="0" u="none" strike="noStrike" cap="none" dirty="0">
                    <a:solidFill>
                      <a:srgbClr val="75707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ountries targeted</a:t>
                </a:r>
                <a:endParaRPr sz="2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37" name="Google Shape;330;p20">
              <a:extLst>
                <a:ext uri="{FF2B5EF4-FFF2-40B4-BE49-F238E27FC236}">
                  <a16:creationId xmlns:a16="http://schemas.microsoft.com/office/drawing/2014/main" id="{B4CC3B7F-3E16-6F42-BBFA-7FEE43C9429D}"/>
                </a:ext>
              </a:extLst>
            </p:cNvPr>
            <p:cNvPicPr preferRelativeResize="0"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24365">
              <a:off x="6351460" y="4810770"/>
              <a:ext cx="1433476" cy="716738"/>
            </a:xfrm>
            <a:prstGeom prst="rect">
              <a:avLst/>
            </a:prstGeom>
            <a:noFill/>
            <a:ln w="28575" cap="sq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70941" dir="2700000" algn="tl" rotWithShape="0">
                <a:srgbClr val="000000">
                  <a:alpha val="9411"/>
                </a:srgbClr>
              </a:outerShdw>
            </a:effectLst>
          </p:spPr>
        </p:pic>
        <p:pic>
          <p:nvPicPr>
            <p:cNvPr id="1038" name="Google Shape;332;p20">
              <a:extLst>
                <a:ext uri="{FF2B5EF4-FFF2-40B4-BE49-F238E27FC236}">
                  <a16:creationId xmlns:a16="http://schemas.microsoft.com/office/drawing/2014/main" id="{81231CDE-DBC8-4BB7-5E77-2A1E58F8AE8A}"/>
                </a:ext>
              </a:extLst>
            </p:cNvPr>
            <p:cNvPicPr preferRelativeResize="0"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5748">
              <a:off x="7806122" y="4746737"/>
              <a:ext cx="1536396" cy="768198"/>
            </a:xfrm>
            <a:prstGeom prst="rect">
              <a:avLst/>
            </a:prstGeom>
            <a:noFill/>
            <a:ln w="28575" cap="sq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70941" dir="2700000" algn="tl" rotWithShape="0">
                <a:srgbClr val="000000">
                  <a:alpha val="9411"/>
                </a:srgbClr>
              </a:outerShdw>
            </a:effectLst>
          </p:spPr>
        </p:pic>
        <p:pic>
          <p:nvPicPr>
            <p:cNvPr id="1039" name="Google Shape;333;p20">
              <a:extLst>
                <a:ext uri="{FF2B5EF4-FFF2-40B4-BE49-F238E27FC236}">
                  <a16:creationId xmlns:a16="http://schemas.microsoft.com/office/drawing/2014/main" id="{28C9E5E8-3478-CAEA-77B2-ABBD52391CFF}"/>
                </a:ext>
              </a:extLst>
            </p:cNvPr>
            <p:cNvPicPr preferRelativeResize="0"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17488">
              <a:off x="9965631" y="3020556"/>
              <a:ext cx="1521002" cy="760501"/>
            </a:xfrm>
            <a:prstGeom prst="rect">
              <a:avLst/>
            </a:prstGeom>
            <a:noFill/>
            <a:ln w="28575" cap="sq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70941" dir="2700000" algn="tl" rotWithShape="0">
                <a:srgbClr val="000000">
                  <a:alpha val="9411"/>
                </a:srgbClr>
              </a:outerShdw>
            </a:effectLst>
          </p:spPr>
        </p:pic>
      </p:grpSp>
      <p:sp>
        <p:nvSpPr>
          <p:cNvPr id="49" name="Google Shape;292;p20">
            <a:extLst>
              <a:ext uri="{FF2B5EF4-FFF2-40B4-BE49-F238E27FC236}">
                <a16:creationId xmlns:a16="http://schemas.microsoft.com/office/drawing/2014/main" id="{BA2D3274-BE0A-B69F-4BB6-0FBA1803C8DA}"/>
              </a:ext>
            </a:extLst>
          </p:cNvPr>
          <p:cNvSpPr txBox="1"/>
          <p:nvPr/>
        </p:nvSpPr>
        <p:spPr>
          <a:xfrm>
            <a:off x="2862261" y="5498774"/>
            <a:ext cx="26574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latin typeface="Roboto"/>
                <a:ea typeface="Roboto"/>
                <a:cs typeface="Roboto"/>
                <a:sym typeface="Roboto"/>
              </a:rPr>
              <a:t>COUNTRY PAGES - SECTIONS: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latin typeface="Roboto Light"/>
                <a:ea typeface="Roboto Light"/>
                <a:cs typeface="Roboto Light"/>
                <a:sym typeface="Roboto Light"/>
              </a:rPr>
              <a:t>EOSC representatives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latin typeface="Roboto Light"/>
                <a:ea typeface="Roboto Light"/>
                <a:cs typeface="Roboto Light"/>
                <a:sym typeface="Roboto Light"/>
              </a:rPr>
              <a:t>OS in the country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latin typeface="Roboto Light"/>
                <a:ea typeface="Roboto Light"/>
                <a:cs typeface="Roboto Light"/>
                <a:sym typeface="Roboto Light"/>
              </a:rPr>
              <a:t>Coordination structures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latin typeface="Roboto Light"/>
                <a:ea typeface="Roboto Light"/>
                <a:cs typeface="Roboto Light"/>
                <a:sym typeface="Roboto Light"/>
              </a:rPr>
              <a:t>Policies</a:t>
            </a:r>
            <a:endParaRPr sz="1200" b="0" i="0" u="none" strike="noStrike" cap="none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latin typeface="Roboto Light"/>
                <a:ea typeface="Roboto Light"/>
                <a:cs typeface="Roboto Light"/>
                <a:sym typeface="Roboto Light"/>
              </a:rPr>
              <a:t>Practices &amp; Use Cases</a:t>
            </a:r>
            <a:endParaRPr sz="1200" b="0" i="0" u="none" strike="noStrike" cap="none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" name="Google Shape;327;p20">
            <a:extLst>
              <a:ext uri="{FF2B5EF4-FFF2-40B4-BE49-F238E27FC236}">
                <a16:creationId xmlns:a16="http://schemas.microsoft.com/office/drawing/2014/main" id="{2BA0D1EF-DCD1-B275-ADA0-80939F7F08F7}"/>
              </a:ext>
            </a:extLst>
          </p:cNvPr>
          <p:cNvSpPr txBox="1"/>
          <p:nvPr/>
        </p:nvSpPr>
        <p:spPr>
          <a:xfrm>
            <a:off x="267226" y="937459"/>
            <a:ext cx="5954103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792"/>
              </a:buClr>
              <a:buSzPts val="3600"/>
              <a:buFont typeface="Roboto Light"/>
              <a:buNone/>
            </a:pPr>
            <a:r>
              <a:rPr lang="en-US" sz="2800" b="1" dirty="0">
                <a:solidFill>
                  <a:srgbClr val="008792"/>
                </a:solidFill>
                <a:latin typeface="Quicksand" pitchFamily="2" charset="77"/>
                <a:ea typeface="Roboto Light" panose="02000000000000000000" pitchFamily="2" charset="0"/>
                <a:cs typeface="Roboto Light"/>
                <a:sym typeface="Roboto Light"/>
              </a:rPr>
              <a:t>National Tripartite Events</a:t>
            </a:r>
            <a:endParaRPr sz="2800" b="1" i="0" u="none" strike="noStrike" cap="none" dirty="0">
              <a:solidFill>
                <a:srgbClr val="008792"/>
              </a:solidFill>
              <a:latin typeface="Quicksand" pitchFamily="2" charset="77"/>
              <a:ea typeface="Roboto Light" panose="02000000000000000000" pitchFamily="2" charset="0"/>
              <a:cs typeface="Roboto Light"/>
              <a:sym typeface="Roboto Light"/>
            </a:endParaRPr>
          </a:p>
        </p:txBody>
      </p:sp>
      <p:pic>
        <p:nvPicPr>
          <p:cNvPr id="54" name="Google Shape;371;p20">
            <a:extLst>
              <a:ext uri="{FF2B5EF4-FFF2-40B4-BE49-F238E27FC236}">
                <a16:creationId xmlns:a16="http://schemas.microsoft.com/office/drawing/2014/main" id="{B9B72E5B-A0E2-DA37-93C7-5BE341136961}"/>
              </a:ext>
            </a:extLst>
          </p:cNvPr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718" y="3177594"/>
            <a:ext cx="1310936" cy="79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281;p20">
            <a:extLst>
              <a:ext uri="{FF2B5EF4-FFF2-40B4-BE49-F238E27FC236}">
                <a16:creationId xmlns:a16="http://schemas.microsoft.com/office/drawing/2014/main" id="{1B4FF978-BA65-22E0-780F-9FB132636BEC}"/>
              </a:ext>
            </a:extLst>
          </p:cNvPr>
          <p:cNvPicPr preferRelativeResize="0"/>
          <p:nvPr/>
        </p:nvPicPr>
        <p:blipFill rotWithShape="1"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2728" y="3663434"/>
            <a:ext cx="1189159" cy="69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7;p20">
            <a:extLst>
              <a:ext uri="{FF2B5EF4-FFF2-40B4-BE49-F238E27FC236}">
                <a16:creationId xmlns:a16="http://schemas.microsoft.com/office/drawing/2014/main" id="{AF90BC60-A4C1-9B89-F90C-92FA9C003B96}"/>
              </a:ext>
            </a:extLst>
          </p:cNvPr>
          <p:cNvPicPr preferRelativeResize="0"/>
          <p:nvPr/>
        </p:nvPicPr>
        <p:blipFill rotWithShape="1"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9271" y="4045687"/>
            <a:ext cx="1352211" cy="78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90;p20">
            <a:extLst>
              <a:ext uri="{FF2B5EF4-FFF2-40B4-BE49-F238E27FC236}">
                <a16:creationId xmlns:a16="http://schemas.microsoft.com/office/drawing/2014/main" id="{1B4BDE7D-59A8-3E16-3E68-ED34C1EE1957}"/>
              </a:ext>
            </a:extLst>
          </p:cNvPr>
          <p:cNvPicPr preferRelativeResize="0"/>
          <p:nvPr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542" y="4450525"/>
            <a:ext cx="1264676" cy="75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74;p20">
            <a:extLst>
              <a:ext uri="{FF2B5EF4-FFF2-40B4-BE49-F238E27FC236}">
                <a16:creationId xmlns:a16="http://schemas.microsoft.com/office/drawing/2014/main" id="{041BE357-AFC4-6622-E624-389E7F2BCFB4}"/>
              </a:ext>
            </a:extLst>
          </p:cNvPr>
          <p:cNvPicPr preferRelativeResize="0"/>
          <p:nvPr/>
        </p:nvPicPr>
        <p:blipFill rotWithShape="1"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444" y="4943599"/>
            <a:ext cx="1373046" cy="83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377;p20">
            <a:extLst>
              <a:ext uri="{FF2B5EF4-FFF2-40B4-BE49-F238E27FC236}">
                <a16:creationId xmlns:a16="http://schemas.microsoft.com/office/drawing/2014/main" id="{FFE2688C-3785-9D40-D89D-170C278B9347}"/>
              </a:ext>
            </a:extLst>
          </p:cNvPr>
          <p:cNvPicPr preferRelativeResize="0"/>
          <p:nvPr/>
        </p:nvPicPr>
        <p:blipFill rotWithShape="1"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67" y="5498774"/>
            <a:ext cx="1440122" cy="836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6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029D91-8A14-4526-3D0D-4AA26BAE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a typeface="Roboto Light" panose="02000000000000000000" pitchFamily="2" charset="0"/>
              </a:rPr>
              <a:t>Outlook to the future</a:t>
            </a:r>
          </a:p>
        </p:txBody>
      </p:sp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42933AA-A969-8C05-CB1A-6935DADD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38" y="883487"/>
            <a:ext cx="8679562" cy="59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outline of a map&#10;&#10;Description automatically generated with low confidence">
            <a:extLst>
              <a:ext uri="{FF2B5EF4-FFF2-40B4-BE49-F238E27FC236}">
                <a16:creationId xmlns:a16="http://schemas.microsoft.com/office/drawing/2014/main" id="{52D4C40D-928B-C9E6-FDC3-FD2C0120F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0"/>
          <a:stretch/>
        </p:blipFill>
        <p:spPr>
          <a:xfrm>
            <a:off x="1688877" y="106850"/>
            <a:ext cx="10174580" cy="6728530"/>
          </a:xfrm>
          <a:prstGeom prst="rect">
            <a:avLst/>
          </a:prstGeom>
        </p:spPr>
      </p:pic>
      <p:pic>
        <p:nvPicPr>
          <p:cNvPr id="5" name="Picture 4" descr="A picture containing art&#10;&#10;Description automatically generated with low confidence">
            <a:extLst>
              <a:ext uri="{FF2B5EF4-FFF2-40B4-BE49-F238E27FC236}">
                <a16:creationId xmlns:a16="http://schemas.microsoft.com/office/drawing/2014/main" id="{A4786896-85CF-BB98-8374-B916360A9A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459996">
            <a:off x="1877189" y="1568770"/>
            <a:ext cx="6588685" cy="47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0363-02C4-37BC-A080-13C2D012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23C11-7FF9-A050-F4EB-A2041B6FBAC2}"/>
              </a:ext>
            </a:extLst>
          </p:cNvPr>
          <p:cNvSpPr txBox="1">
            <a:spLocks/>
          </p:cNvSpPr>
          <p:nvPr/>
        </p:nvSpPr>
        <p:spPr bwMode="auto">
          <a:xfrm>
            <a:off x="0" y="194103"/>
            <a:ext cx="12192000" cy="70788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4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rPr>
              <a:t>EOSC on a global stage</a:t>
            </a:r>
            <a:endParaRPr lang="en-GB" dirty="0">
              <a:solidFill>
                <a:srgbClr val="008691"/>
              </a:solidFill>
              <a:latin typeface="Quicksand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264B-56B2-BA53-F503-80AA3032741F}"/>
              </a:ext>
            </a:extLst>
          </p:cNvPr>
          <p:cNvSpPr txBox="1">
            <a:spLocks/>
          </p:cNvSpPr>
          <p:nvPr/>
        </p:nvSpPr>
        <p:spPr bwMode="auto">
          <a:xfrm>
            <a:off x="1147483" y="1449825"/>
            <a:ext cx="10336306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8775" indent="-358775">
              <a:buClr>
                <a:srgbClr val="008691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EOSC Association works with other regional initiatives towards common goals for Open Science, driving global convergence on standards in support of the implementation of an open science commons</a:t>
            </a:r>
          </a:p>
          <a:p>
            <a:pPr marL="358775" indent="-358775">
              <a:buClr>
                <a:srgbClr val="008691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EOSC Association has involvement in GORC, GOSC and OSCER</a:t>
            </a:r>
          </a:p>
          <a:p>
            <a:pPr marL="358775" indent="-358775">
              <a:buClr>
                <a:srgbClr val="008691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Service providers from third countries will be able to participate in EOSC, if they adhere to the EOSC Rules of Participation and applicable legislation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BE22C19-3836-BF95-9D27-1D5E6E14E1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554894" y="5366327"/>
            <a:ext cx="1810871" cy="94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E2292-49F5-BD7B-DF5E-38843BAACB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86955" y="5437557"/>
            <a:ext cx="1489847" cy="805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27FDC-B655-27DD-C600-849BB36BC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33479" y="5444861"/>
            <a:ext cx="1800225" cy="791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52A12-4A28-2C5D-D7E9-707C700B79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370358" y="5331823"/>
            <a:ext cx="1629896" cy="1017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19129-CBBE-8172-4515-F4F4FF04C5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031" y="5087513"/>
            <a:ext cx="1526423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026BFF4-BA5A-FD2A-FA90-18D9FE0C52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509ADE-0A5A-CCEE-20D5-84CEFC32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6445"/>
            <a:ext cx="6096000" cy="1546577"/>
          </a:xfrm>
        </p:spPr>
        <p:txBody>
          <a:bodyPr wrap="square">
            <a:spAutoFit/>
          </a:bodyPr>
          <a:lstStyle/>
          <a:p>
            <a:pPr algn="ctr"/>
            <a:r>
              <a:rPr lang="en-BE" b="1" dirty="0">
                <a:ea typeface="Roboto Light" panose="02000000000000000000" pitchFamily="2" charset="0"/>
              </a:rPr>
              <a:t>Get</a:t>
            </a:r>
            <a:r>
              <a:rPr lang="nl-NL" b="1" dirty="0">
                <a:ea typeface="Roboto Light" panose="02000000000000000000" pitchFamily="2" charset="0"/>
              </a:rPr>
              <a:t>ting</a:t>
            </a:r>
            <a:r>
              <a:rPr lang="en-BE" b="1" dirty="0">
                <a:ea typeface="Roboto Light" panose="02000000000000000000" pitchFamily="2" charset="0"/>
              </a:rPr>
              <a:t> ahead of the </a:t>
            </a:r>
            <a:r>
              <a:rPr lang="nl-NL" b="1" dirty="0">
                <a:ea typeface="Roboto Light" panose="02000000000000000000" pitchFamily="2" charset="0"/>
              </a:rPr>
              <a:t>c</a:t>
            </a:r>
            <a:r>
              <a:rPr lang="en-BE" b="1" dirty="0">
                <a:ea typeface="Roboto Light" panose="02000000000000000000" pitchFamily="2" charset="0"/>
              </a:rPr>
              <a:t>urve</a:t>
            </a:r>
            <a:br>
              <a:rPr lang="nl-NL" b="1" dirty="0">
                <a:ea typeface="Roboto Light" panose="02000000000000000000" pitchFamily="2" charset="0"/>
              </a:rPr>
            </a:br>
            <a:r>
              <a:rPr lang="nl-NL" b="1" dirty="0" err="1">
                <a:ea typeface="Roboto Light" panose="02000000000000000000" pitchFamily="2" charset="0"/>
              </a:rPr>
              <a:t>and</a:t>
            </a:r>
            <a:r>
              <a:rPr lang="nl-NL" b="1" dirty="0">
                <a:ea typeface="Roboto Light" panose="02000000000000000000" pitchFamily="2" charset="0"/>
              </a:rPr>
              <a:t> </a:t>
            </a:r>
            <a:r>
              <a:rPr lang="nl-NL" b="1" dirty="0" err="1">
                <a:ea typeface="Roboto Light" panose="02000000000000000000" pitchFamily="2" charset="0"/>
              </a:rPr>
              <a:t>advancing</a:t>
            </a:r>
            <a:r>
              <a:rPr lang="nl-NL" b="1" dirty="0">
                <a:ea typeface="Roboto Light" panose="02000000000000000000" pitchFamily="2" charset="0"/>
              </a:rPr>
              <a:t> </a:t>
            </a:r>
            <a:r>
              <a:rPr lang="nl-NL" b="1" dirty="0" err="1">
                <a:ea typeface="Roboto Light" panose="02000000000000000000" pitchFamily="2" charset="0"/>
              </a:rPr>
              <a:t>to</a:t>
            </a:r>
            <a:r>
              <a:rPr lang="nl-NL" b="1" dirty="0">
                <a:ea typeface="Roboto Light" panose="02000000000000000000" pitchFamily="2" charset="0"/>
              </a:rPr>
              <a:t> </a:t>
            </a:r>
            <a:r>
              <a:rPr lang="nl-NL" b="1" dirty="0" err="1">
                <a:ea typeface="Roboto Light" panose="02000000000000000000" pitchFamily="2" charset="0"/>
              </a:rPr>
              <a:t>the</a:t>
            </a:r>
            <a:r>
              <a:rPr lang="nl-NL" b="1" dirty="0">
                <a:ea typeface="Roboto Light" panose="02000000000000000000" pitchFamily="2" charset="0"/>
              </a:rPr>
              <a:t> next level, means:</a:t>
            </a:r>
            <a:endParaRPr lang="en-BE" b="1" dirty="0">
              <a:ea typeface="Roboto Ligh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A2DC0-3FBB-8A32-3D68-4A8EE8FFB7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71708" y="2055604"/>
            <a:ext cx="5756736" cy="4493538"/>
          </a:xfrm>
        </p:spPr>
        <p:txBody>
          <a:bodyPr wrap="square">
            <a:sp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>
                <a:cs typeface="Roboto" panose="02000000000000000000" pitchFamily="2" charset="0"/>
              </a:rPr>
              <a:t>Take advantage of ongoing EU and national policy making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>
                <a:cs typeface="Roboto" panose="02000000000000000000" pitchFamily="2" charset="0"/>
              </a:rPr>
              <a:t>Understand the evolving objectives of the funders of this transition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>
                <a:cs typeface="Roboto" panose="02000000000000000000" pitchFamily="2" charset="0"/>
              </a:rPr>
              <a:t>Realise that FAIR is the most important requirement;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>
                <a:cs typeface="Roboto" panose="02000000000000000000" pitchFamily="2" charset="0"/>
              </a:rPr>
              <a:t>Educate staff and ‘train the trainer’;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>
                <a:cs typeface="Roboto" panose="02000000000000000000" pitchFamily="2" charset="0"/>
              </a:rPr>
              <a:t>Create ‘Data/Digital Competence Centres’;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>
                <a:cs typeface="Roboto" panose="02000000000000000000" pitchFamily="2" charset="0"/>
              </a:rPr>
              <a:t>Connect to other relevant initiatives at domain-specific levels  as well as on the national level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200" dirty="0">
                <a:cs typeface="Roboto" panose="02000000000000000000" pitchFamily="2" charset="0"/>
              </a:rPr>
              <a:t>Join this powerful movement to make </a:t>
            </a:r>
            <a:br>
              <a:rPr lang="en-GB" sz="2200" dirty="0">
                <a:cs typeface="Roboto" panose="02000000000000000000" pitchFamily="2" charset="0"/>
              </a:rPr>
            </a:br>
            <a:r>
              <a:rPr lang="en-GB" sz="2200" dirty="0">
                <a:cs typeface="Roboto" panose="02000000000000000000" pitchFamily="2" charset="0"/>
              </a:rPr>
              <a:t>Open Science the new normal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9030B-2A0A-340A-2680-8A33F290AD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AB799-FACE-E68F-898F-528E0417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398" y="1868448"/>
            <a:ext cx="11461079" cy="1200329"/>
          </a:xfrm>
        </p:spPr>
        <p:txBody>
          <a:bodyPr wrap="square">
            <a:spAutoFit/>
          </a:bodyPr>
          <a:lstStyle/>
          <a:p>
            <a:r>
              <a:rPr lang="en-US" sz="4000" b="1" dirty="0">
                <a:ea typeface="Roboto Light" panose="02000000000000000000" pitchFamily="2" charset="0"/>
              </a:rPr>
              <a:t>EOSC - advancing Open Science to the next level</a:t>
            </a:r>
            <a:endParaRPr lang="nl-NL" sz="4000" b="1" dirty="0">
              <a:ea typeface="Roboto Ligh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A01F0-7CE6-02AC-8678-BBAA160A583C}"/>
              </a:ext>
            </a:extLst>
          </p:cNvPr>
          <p:cNvSpPr txBox="1"/>
          <p:nvPr/>
        </p:nvSpPr>
        <p:spPr>
          <a:xfrm>
            <a:off x="414398" y="3926541"/>
            <a:ext cx="5307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Karel Luyben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President EOSC Association</a:t>
            </a:r>
            <a:endParaRPr lang="en-GB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1B218-FFE1-A06A-0AF8-3A6969D617B9}"/>
              </a:ext>
            </a:extLst>
          </p:cNvPr>
          <p:cNvSpPr txBox="1"/>
          <p:nvPr/>
        </p:nvSpPr>
        <p:spPr>
          <a:xfrm>
            <a:off x="414398" y="57545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accelerate Open Science</a:t>
            </a:r>
          </a:p>
          <a:p>
            <a:r>
              <a:rPr lang="en-GB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June 2023, Brussels</a:t>
            </a:r>
            <a:endParaRPr lang="en-GB" sz="18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1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07E4C-6AFC-4D4A-8656-C93349DE9F58}"/>
              </a:ext>
            </a:extLst>
          </p:cNvPr>
          <p:cNvSpPr txBox="1"/>
          <p:nvPr/>
        </p:nvSpPr>
        <p:spPr>
          <a:xfrm>
            <a:off x="3772287" y="2705725"/>
            <a:ext cx="46474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latin typeface="Roboto" panose="02000000000000000000" pitchFamily="2" charset="0"/>
                <a:ea typeface="Roboto" panose="02000000000000000000" pitchFamily="2" charset="0"/>
              </a:rPr>
              <a:t>THANKS</a:t>
            </a:r>
            <a:endParaRPr lang="en-GB" sz="8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1721738" y="275389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en-GB" sz="4000" b="1" dirty="0">
                <a:latin typeface="Quicksand" pitchFamily="2" charset="77"/>
              </a:rPr>
              <a:t>Ten things EOSC is not …</a:t>
            </a:r>
            <a:endParaRPr sz="4000" b="1" dirty="0">
              <a:latin typeface="Quicksand" pitchFamily="2" charset="77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994AE88-C5DC-AB00-46DB-F7B6359E1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9950" y="1174143"/>
            <a:ext cx="10059445" cy="4893607"/>
          </a:xfrm>
        </p:spPr>
        <p:txBody>
          <a:bodyPr wrap="square">
            <a:spAutoFit/>
          </a:bodyPr>
          <a:lstStyle/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a cloud infrastructure</a:t>
            </a:r>
            <a:endParaRPr lang="en-GB" sz="2600" dirty="0"/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synonymous to Open Science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the EOSC Portal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the EOSC Association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a new research data repository or data management system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owning the data it will help to provide access to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a new pan-European e-infrastructure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substitution of any existing data- or (e-)infrastructures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directly for individual researchers, but it is for research</a:t>
            </a:r>
          </a:p>
          <a:p>
            <a:pPr marL="12600" indent="0">
              <a:lnSpc>
                <a:spcPct val="120000"/>
              </a:lnSpc>
              <a:spcBef>
                <a:spcPts val="0"/>
              </a:spcBef>
            </a:pPr>
            <a:r>
              <a:rPr lang="en-GB" sz="2600" b="1" dirty="0"/>
              <a:t>… in competition with anything or anybody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024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F9BDF7-CBA3-E7D8-4687-3F3B0C14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</p:spPr>
        <p:txBody>
          <a:bodyPr>
            <a:normAutofit/>
          </a:bodyPr>
          <a:lstStyle/>
          <a:p>
            <a:pPr algn="ctr"/>
            <a:r>
              <a:rPr lang="en-FI" sz="3600" b="1">
                <a:latin typeface="Quicksand" pitchFamily="2" charset="77"/>
              </a:rPr>
              <a:t>EOSC vision in a nutshell</a:t>
            </a:r>
            <a:endParaRPr lang="en-GB" sz="3600" b="1" dirty="0">
              <a:latin typeface="Quicksand" pitchFamily="2" charset="77"/>
            </a:endParaRPr>
          </a:p>
        </p:txBody>
      </p:sp>
      <p:sp>
        <p:nvSpPr>
          <p:cNvPr id="11" name="Tekstiruutu 14">
            <a:extLst>
              <a:ext uri="{FF2B5EF4-FFF2-40B4-BE49-F238E27FC236}">
                <a16:creationId xmlns:a16="http://schemas.microsoft.com/office/drawing/2014/main" id="{E70837FE-6B54-1F47-D807-44BF784DFF63}"/>
              </a:ext>
            </a:extLst>
          </p:cNvPr>
          <p:cNvSpPr txBox="1"/>
          <p:nvPr/>
        </p:nvSpPr>
        <p:spPr>
          <a:xfrm>
            <a:off x="740626" y="1470612"/>
            <a:ext cx="77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</a:rPr>
              <a:t>What</a:t>
            </a:r>
          </a:p>
        </p:txBody>
      </p:sp>
      <p:sp>
        <p:nvSpPr>
          <p:cNvPr id="12" name="Tekstiruutu 5">
            <a:extLst>
              <a:ext uri="{FF2B5EF4-FFF2-40B4-BE49-F238E27FC236}">
                <a16:creationId xmlns:a16="http://schemas.microsoft.com/office/drawing/2014/main" id="{EE1C0041-6847-183C-593F-3D2B1E8C07C7}"/>
              </a:ext>
            </a:extLst>
          </p:cNvPr>
          <p:cNvSpPr txBox="1"/>
          <p:nvPr/>
        </p:nvSpPr>
        <p:spPr>
          <a:xfrm>
            <a:off x="787912" y="279907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</a:rPr>
              <a:t>Why</a:t>
            </a:r>
          </a:p>
        </p:txBody>
      </p:sp>
      <p:sp>
        <p:nvSpPr>
          <p:cNvPr id="13" name="Tekstiruutu 15">
            <a:extLst>
              <a:ext uri="{FF2B5EF4-FFF2-40B4-BE49-F238E27FC236}">
                <a16:creationId xmlns:a16="http://schemas.microsoft.com/office/drawing/2014/main" id="{265C8D5F-8483-6BB6-4B5C-B5658CB4C5AC}"/>
              </a:ext>
            </a:extLst>
          </p:cNvPr>
          <p:cNvSpPr txBox="1"/>
          <p:nvPr/>
        </p:nvSpPr>
        <p:spPr>
          <a:xfrm>
            <a:off x="779897" y="453348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How</a:t>
            </a:r>
            <a:endParaRPr lang="en-GB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yöristetty suorakulmio 17">
            <a:extLst>
              <a:ext uri="{FF2B5EF4-FFF2-40B4-BE49-F238E27FC236}">
                <a16:creationId xmlns:a16="http://schemas.microsoft.com/office/drawing/2014/main" id="{3EF5EA1B-01FD-8BEF-777A-D5E8ED94C848}"/>
              </a:ext>
            </a:extLst>
          </p:cNvPr>
          <p:cNvSpPr/>
          <p:nvPr/>
        </p:nvSpPr>
        <p:spPr>
          <a:xfrm>
            <a:off x="1838544" y="1102614"/>
            <a:ext cx="9596566" cy="1105329"/>
          </a:xfrm>
          <a:prstGeom prst="round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EOSC is the European web of FAIR data and related services for research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 data that is easy to find, access, interoperate and reuse (FAIR)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Trusted and sustainable research outputs are available within and across scientific disciplines</a:t>
            </a:r>
          </a:p>
        </p:txBody>
      </p:sp>
      <p:sp>
        <p:nvSpPr>
          <p:cNvPr id="15" name="Pyöristetty suorakulmio 6">
            <a:extLst>
              <a:ext uri="{FF2B5EF4-FFF2-40B4-BE49-F238E27FC236}">
                <a16:creationId xmlns:a16="http://schemas.microsoft.com/office/drawing/2014/main" id="{D0BA1787-D5F4-CF77-6C80-6AAF180BDE9E}"/>
              </a:ext>
            </a:extLst>
          </p:cNvPr>
          <p:cNvSpPr/>
          <p:nvPr/>
        </p:nvSpPr>
        <p:spPr>
          <a:xfrm>
            <a:off x="1838544" y="2431074"/>
            <a:ext cx="9596567" cy="1105329"/>
          </a:xfrm>
          <a:prstGeom prst="round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Unlock the full potential of research data to accelerate discoveries and innovation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Pyöristetty suorakulmio 8">
            <a:extLst>
              <a:ext uri="{FF2B5EF4-FFF2-40B4-BE49-F238E27FC236}">
                <a16:creationId xmlns:a16="http://schemas.microsoft.com/office/drawing/2014/main" id="{9566952F-0168-9542-89C6-697D0D9AE7D3}"/>
              </a:ext>
            </a:extLst>
          </p:cNvPr>
          <p:cNvSpPr/>
          <p:nvPr/>
        </p:nvSpPr>
        <p:spPr>
          <a:xfrm>
            <a:off x="1838545" y="3741604"/>
            <a:ext cx="9596565" cy="1983879"/>
          </a:xfrm>
          <a:prstGeom prst="roundRect">
            <a:avLst>
              <a:gd name="adj" fmla="val 7162"/>
            </a:avLst>
          </a:prstGeom>
          <a:solidFill>
            <a:srgbClr val="C7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36000" bIns="72000" rtlCol="0" anchor="t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Enabling the definition of standards, and the development of tools and services, to allow researchers to find, access, reuse and combine results</a:t>
            </a:r>
          </a:p>
          <a:p>
            <a:pPr marL="285750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Establishing a sustainable and federated infrastructure enabling open sharing of scientific results 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Ensuring that Open Science practices and skills are rewarded and taught, becoming the ‘new normal’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C491DB-E9DA-F74E-E958-FB04576703A4}"/>
              </a:ext>
            </a:extLst>
          </p:cNvPr>
          <p:cNvSpPr/>
          <p:nvPr/>
        </p:nvSpPr>
        <p:spPr>
          <a:xfrm>
            <a:off x="2204677" y="5930684"/>
            <a:ext cx="8864300" cy="703242"/>
          </a:xfrm>
          <a:prstGeom prst="roundRect">
            <a:avLst/>
          </a:prstGeom>
          <a:solidFill>
            <a:srgbClr val="008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described in the Strategic Research and Innovation Agenda (SRIA)</a:t>
            </a:r>
          </a:p>
        </p:txBody>
      </p:sp>
    </p:spTree>
    <p:extLst>
      <p:ext uri="{BB962C8B-B14F-4D97-AF65-F5344CB8AC3E}">
        <p14:creationId xmlns:p14="http://schemas.microsoft.com/office/powerpoint/2010/main" val="14557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uiExpand="1" build="allAtOnce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g">
            <a:extLst>
              <a:ext uri="{FF2B5EF4-FFF2-40B4-BE49-F238E27FC236}">
                <a16:creationId xmlns:a16="http://schemas.microsoft.com/office/drawing/2014/main" id="{480A1510-9703-8AD2-92CE-D646635E9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009" y="1132837"/>
            <a:ext cx="9781659" cy="4830025"/>
          </a:xfrm>
          <a:prstGeom prst="rect">
            <a:avLst/>
          </a:prstGeom>
          <a:ln/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8281BDE0-CE44-F661-8046-872A180765D2}"/>
              </a:ext>
            </a:extLst>
          </p:cNvPr>
          <p:cNvSpPr txBox="1">
            <a:spLocks/>
          </p:cNvSpPr>
          <p:nvPr/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 sz="3200" b="1">
                <a:latin typeface="Quicksand" pitchFamily="2" charset="77"/>
                <a:ea typeface="Roboto Light" panose="02000000000000000000" pitchFamily="2" charset="0"/>
                <a:cs typeface="Arial" panose="020B0604020202020204" pitchFamily="34" charset="0"/>
              </a:rPr>
              <a:t>Steering Coordination to Leverage the Ecosystem</a:t>
            </a:r>
            <a:endParaRPr lang="en-BE" sz="3200" b="1" dirty="0">
              <a:latin typeface="Quicksand" pitchFamily="2" charset="77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499AEB7-3331-154D-274B-9E5257B0D664}"/>
              </a:ext>
            </a:extLst>
          </p:cNvPr>
          <p:cNvSpPr txBox="1">
            <a:spLocks/>
          </p:cNvSpPr>
          <p:nvPr/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i="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400" dirty="0">
                <a:cs typeface="Roboto" panose="02000000000000000000" pitchFamily="2" charset="0"/>
              </a:rPr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26285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ng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34A4FA7E-1C41-88EF-47B9-663F5D1139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BE77F-AD28-CDA3-A2EE-9AF32DFF10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EEF82-5AB6-F902-9933-591417E25F4F}"/>
              </a:ext>
            </a:extLst>
          </p:cNvPr>
          <p:cNvSpPr/>
          <p:nvPr/>
        </p:nvSpPr>
        <p:spPr>
          <a:xfrm>
            <a:off x="1135737" y="4920342"/>
            <a:ext cx="10054778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40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Broadcasting the Voice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211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50763-3468-0817-5C2F-CBC4CFC1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Tasks on the way to create EOSC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F4CE2-9197-EA7E-562C-78CCB1CFF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5241" y="895137"/>
            <a:ext cx="9830176" cy="364765"/>
          </a:xfrm>
        </p:spPr>
        <p:txBody>
          <a:bodyPr/>
          <a:lstStyle/>
          <a:p>
            <a:r>
              <a:rPr lang="en-GB" b="1" dirty="0"/>
              <a:t>Operational and development tasks in discussion with the 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51210-3419-7F81-77B4-CE2AE06D7CD2}"/>
              </a:ext>
            </a:extLst>
          </p:cNvPr>
          <p:cNvSpPr txBox="1"/>
          <p:nvPr/>
        </p:nvSpPr>
        <p:spPr>
          <a:xfrm>
            <a:off x="1351280" y="1565387"/>
            <a:ext cx="9692640" cy="2308324"/>
          </a:xfrm>
          <a:prstGeom prst="rect">
            <a:avLst/>
          </a:prstGeom>
          <a:solidFill>
            <a:srgbClr val="DD607B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Deploying and operating the EOSC EU node </a:t>
            </a:r>
            <a:b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(Core, Exchange, FAIR Data</a:t>
            </a:r>
            <a:r>
              <a:rPr lang="en-GB" sz="2400" baseline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Federation)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Maintaining and updating the EOSC EU node and expanding the EOSC federation</a:t>
            </a:r>
            <a:b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(with elements that are close to the ‘market’)</a:t>
            </a:r>
          </a:p>
          <a:p>
            <a:endParaRPr lang="en-GB" sz="240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A4738-242A-EA1A-F95E-890BD4DE3A59}"/>
              </a:ext>
            </a:extLst>
          </p:cNvPr>
          <p:cNvSpPr txBox="1"/>
          <p:nvPr/>
        </p:nvSpPr>
        <p:spPr>
          <a:xfrm>
            <a:off x="1351280" y="3657229"/>
            <a:ext cx="9692640" cy="2677656"/>
          </a:xfrm>
          <a:prstGeom prst="rect">
            <a:avLst/>
          </a:prstGeom>
          <a:solidFill>
            <a:srgbClr val="008691"/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Enabling a ‘web</a:t>
            </a:r>
            <a:r>
              <a:rPr lang="en-GB" sz="2400" baseline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FAIR data and services’ for science 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Develop, prototype and test new elements supporting the evolution of the EOSC Core and Exchange and the tools enabling the federation</a:t>
            </a:r>
            <a:r>
              <a:rPr lang="en-GB" sz="2400" baseline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en-GB" sz="2400" baseline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GB" sz="2400" baseline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(focus on elements that can be made ready for the ‘market’)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2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Enabling Open Science policies and the uptake of  Open Science</a:t>
            </a:r>
            <a:r>
              <a:rPr lang="en-GB" sz="2400" baseline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practices</a:t>
            </a:r>
            <a:endParaRPr lang="en-GB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0363-02C4-37BC-A080-13C2D012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B228ECF-03AF-53B6-4768-627A68EE8540}"/>
              </a:ext>
            </a:extLst>
          </p:cNvPr>
          <p:cNvSpPr/>
          <p:nvPr/>
        </p:nvSpPr>
        <p:spPr>
          <a:xfrm>
            <a:off x="2195786" y="1265312"/>
            <a:ext cx="4150971" cy="432286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5FCEB0-7396-6B6A-4534-131F23B2CAB0}"/>
              </a:ext>
            </a:extLst>
          </p:cNvPr>
          <p:cNvSpPr/>
          <p:nvPr/>
        </p:nvSpPr>
        <p:spPr>
          <a:xfrm>
            <a:off x="4951429" y="1265312"/>
            <a:ext cx="4150971" cy="4322860"/>
          </a:xfrm>
          <a:prstGeom prst="ellipse">
            <a:avLst/>
          </a:prstGeom>
          <a:solidFill>
            <a:srgbClr val="92D050">
              <a:alpha val="50000"/>
            </a:srgb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1D041-51F0-BF09-39B8-D9B9153A78EE}"/>
              </a:ext>
            </a:extLst>
          </p:cNvPr>
          <p:cNvSpPr txBox="1"/>
          <p:nvPr/>
        </p:nvSpPr>
        <p:spPr>
          <a:xfrm>
            <a:off x="3415989" y="2765072"/>
            <a:ext cx="1535440" cy="125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OPEN</a:t>
            </a:r>
          </a:p>
          <a:p>
            <a:pPr algn="ctr"/>
            <a:r>
              <a:rPr lang="en-US" sz="2800" b="1" dirty="0"/>
              <a:t>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01721-7050-3A89-C918-D7A43CD2B49A}"/>
              </a:ext>
            </a:extLst>
          </p:cNvPr>
          <p:cNvSpPr txBox="1"/>
          <p:nvPr/>
        </p:nvSpPr>
        <p:spPr>
          <a:xfrm>
            <a:off x="6346757" y="2765072"/>
            <a:ext cx="142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FAIR</a:t>
            </a:r>
          </a:p>
          <a:p>
            <a:pPr algn="ctr"/>
            <a:r>
              <a:rPr lang="en-US" sz="2800" b="1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FEA80-2D2F-1B24-EDD0-16927DB69EDC}"/>
              </a:ext>
            </a:extLst>
          </p:cNvPr>
          <p:cNvSpPr txBox="1"/>
          <p:nvPr/>
        </p:nvSpPr>
        <p:spPr>
          <a:xfrm>
            <a:off x="2354107" y="262143"/>
            <a:ext cx="750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6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DATA and/or FAIR DATA</a:t>
            </a:r>
            <a:endParaRPr lang="nl-NL" sz="3600" b="1" dirty="0">
              <a:solidFill>
                <a:srgbClr val="0086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DD250-9B35-FD33-3EBB-C27AB49E7BD1}"/>
              </a:ext>
            </a:extLst>
          </p:cNvPr>
          <p:cNvSpPr txBox="1"/>
          <p:nvPr/>
        </p:nvSpPr>
        <p:spPr>
          <a:xfrm>
            <a:off x="3502608" y="2772653"/>
            <a:ext cx="2181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FAIR OPEN</a:t>
            </a:r>
          </a:p>
          <a:p>
            <a:pPr algn="ctr"/>
            <a:r>
              <a:rPr lang="en-US" sz="2800" b="1" dirty="0"/>
              <a:t>DATA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CD4CC4-EC3D-4518-D44C-86109CBD254F}"/>
              </a:ext>
            </a:extLst>
          </p:cNvPr>
          <p:cNvGrpSpPr/>
          <p:nvPr/>
        </p:nvGrpSpPr>
        <p:grpSpPr>
          <a:xfrm>
            <a:off x="9399542" y="2417926"/>
            <a:ext cx="2406977" cy="2000548"/>
            <a:chOff x="10150348" y="2247600"/>
            <a:chExt cx="2041652" cy="20005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61C54F-2A1A-BA10-A139-7F1A699675EA}"/>
                </a:ext>
              </a:extLst>
            </p:cNvPr>
            <p:cNvSpPr txBox="1"/>
            <p:nvPr/>
          </p:nvSpPr>
          <p:spPr>
            <a:xfrm>
              <a:off x="10150348" y="2247600"/>
              <a:ext cx="2041652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FAIR</a:t>
              </a:r>
            </a:p>
            <a:p>
              <a:r>
                <a:rPr lang="en-US" sz="2400" b="1" dirty="0"/>
                <a:t>Findable</a:t>
              </a:r>
            </a:p>
            <a:p>
              <a:r>
                <a:rPr lang="en-US" sz="2400" b="1" dirty="0"/>
                <a:t>Accessible</a:t>
              </a:r>
            </a:p>
            <a:p>
              <a:r>
                <a:rPr lang="en-US" sz="2400" b="1" dirty="0"/>
                <a:t>Interoperable</a:t>
              </a:r>
            </a:p>
            <a:p>
              <a:r>
                <a:rPr lang="en-US" sz="2400" b="1" dirty="0"/>
                <a:t>Reusable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36FC92-4D07-9EE1-3320-BBC4DEAF2583}"/>
                </a:ext>
              </a:extLst>
            </p:cNvPr>
            <p:cNvGrpSpPr/>
            <p:nvPr/>
          </p:nvGrpSpPr>
          <p:grpSpPr>
            <a:xfrm>
              <a:off x="11023321" y="2441385"/>
              <a:ext cx="238858" cy="152400"/>
              <a:chOff x="10295792" y="870438"/>
              <a:chExt cx="254977" cy="304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A1D62D2-71B7-81E9-0509-7EDE88AE43B2}"/>
                  </a:ext>
                </a:extLst>
              </p:cNvPr>
              <p:cNvCxnSpPr/>
              <p:nvPr/>
            </p:nvCxnSpPr>
            <p:spPr>
              <a:xfrm>
                <a:off x="10295792" y="870438"/>
                <a:ext cx="254977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0BCA96D-DA76-6014-D8A0-CED87EA73E4B}"/>
                  </a:ext>
                </a:extLst>
              </p:cNvPr>
              <p:cNvCxnSpPr/>
              <p:nvPr/>
            </p:nvCxnSpPr>
            <p:spPr>
              <a:xfrm>
                <a:off x="10295792" y="1022838"/>
                <a:ext cx="254977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F64134E-021B-A410-2B58-0474FF91EA66}"/>
                  </a:ext>
                </a:extLst>
              </p:cNvPr>
              <p:cNvCxnSpPr/>
              <p:nvPr/>
            </p:nvCxnSpPr>
            <p:spPr>
              <a:xfrm>
                <a:off x="10295792" y="1175238"/>
                <a:ext cx="254977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53481E-AD0B-6CE7-AC1B-294B41D2E6E2}"/>
              </a:ext>
            </a:extLst>
          </p:cNvPr>
          <p:cNvSpPr txBox="1"/>
          <p:nvPr/>
        </p:nvSpPr>
        <p:spPr>
          <a:xfrm>
            <a:off x="726468" y="5886628"/>
            <a:ext cx="1037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691"/>
                </a:solidFill>
              </a:rPr>
              <a:t>Towards “as FAIR as possible” and “as open as possible”</a:t>
            </a:r>
          </a:p>
        </p:txBody>
      </p:sp>
    </p:spTree>
    <p:extLst>
      <p:ext uri="{BB962C8B-B14F-4D97-AF65-F5344CB8AC3E}">
        <p14:creationId xmlns:p14="http://schemas.microsoft.com/office/powerpoint/2010/main" val="21861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18789 2.9629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/>
      <p:bldP spid="5" grpId="1"/>
      <p:bldP spid="6" grpId="0"/>
      <p:bldP spid="6" grpId="1"/>
      <p:bldP spid="8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0363-02C4-37BC-A080-13C2D012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26</a:t>
            </a:fld>
            <a:endParaRPr lang="nl-N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65538-DC6C-9B02-0604-60242ABEED96}"/>
              </a:ext>
            </a:extLst>
          </p:cNvPr>
          <p:cNvGrpSpPr/>
          <p:nvPr/>
        </p:nvGrpSpPr>
        <p:grpSpPr>
          <a:xfrm>
            <a:off x="8108009" y="1697127"/>
            <a:ext cx="4083990" cy="3600000"/>
            <a:chOff x="8171478" y="1629000"/>
            <a:chExt cx="4083990" cy="360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43C75A-AD47-0E23-6B6B-0A6710D6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1478" y="1629000"/>
              <a:ext cx="3600000" cy="360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96B38A-A49A-F322-049B-7927F3402857}"/>
                </a:ext>
              </a:extLst>
            </p:cNvPr>
            <p:cNvSpPr txBox="1"/>
            <p:nvPr/>
          </p:nvSpPr>
          <p:spPr>
            <a:xfrm>
              <a:off x="9395055" y="3228143"/>
              <a:ext cx="28604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e-infra-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structures</a:t>
              </a:r>
              <a:endParaRPr lang="nl-NL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A4ECA7-0F00-C129-78BE-13FDD116CC52}"/>
              </a:ext>
            </a:extLst>
          </p:cNvPr>
          <p:cNvGrpSpPr/>
          <p:nvPr/>
        </p:nvGrpSpPr>
        <p:grpSpPr>
          <a:xfrm>
            <a:off x="8116978" y="1697127"/>
            <a:ext cx="4065347" cy="3600000"/>
            <a:chOff x="8162513" y="1629000"/>
            <a:chExt cx="4065347" cy="3600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848F53-3236-B3E7-0ED3-07918E538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513" y="1629000"/>
              <a:ext cx="3600000" cy="3600000"/>
            </a:xfrm>
            <a:prstGeom prst="rect">
              <a:avLst/>
            </a:prstGeom>
          </p:spPr>
        </p:pic>
        <p:pic>
          <p:nvPicPr>
            <p:cNvPr id="11" name="Google Shape;75;p14">
              <a:extLst>
                <a:ext uri="{FF2B5EF4-FFF2-40B4-BE49-F238E27FC236}">
                  <a16:creationId xmlns:a16="http://schemas.microsoft.com/office/drawing/2014/main" id="{4079B9E3-1973-0BBD-28E4-2398FB348A88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7791" y="2831905"/>
              <a:ext cx="2244177" cy="390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1B5A64-2110-0EA7-C669-C9C4949CC23C}"/>
                </a:ext>
              </a:extLst>
            </p:cNvPr>
            <p:cNvSpPr txBox="1"/>
            <p:nvPr/>
          </p:nvSpPr>
          <p:spPr>
            <a:xfrm>
              <a:off x="9367447" y="3231263"/>
              <a:ext cx="28604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e-infra-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structures</a:t>
              </a:r>
              <a:endParaRPr lang="nl-NL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6A7AE8A-33B7-6FE8-816E-E17B81FE98DB}"/>
              </a:ext>
            </a:extLst>
          </p:cNvPr>
          <p:cNvSpPr txBox="1"/>
          <p:nvPr/>
        </p:nvSpPr>
        <p:spPr>
          <a:xfrm>
            <a:off x="290457" y="1280973"/>
            <a:ext cx="7702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EOSC is to be an infrastructure and could be seen as a twin sister (or brother) of the European e-infrastructure </a:t>
            </a: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organisations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C2F3E-12DF-F72A-19CC-269A91B66924}"/>
              </a:ext>
            </a:extLst>
          </p:cNvPr>
          <p:cNvSpPr txBox="1"/>
          <p:nvPr/>
        </p:nvSpPr>
        <p:spPr>
          <a:xfrm>
            <a:off x="1764254" y="235945"/>
            <a:ext cx="1041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8691"/>
                </a:solidFill>
              </a:rPr>
              <a:t>Twinning EOSC and the e-infrastructures</a:t>
            </a:r>
            <a:endParaRPr lang="nl-NL" dirty="0">
              <a:solidFill>
                <a:srgbClr val="00869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3ECBA-86E5-48F8-D98A-E97F7FF0F6AC}"/>
              </a:ext>
            </a:extLst>
          </p:cNvPr>
          <p:cNvSpPr txBox="1"/>
          <p:nvPr/>
        </p:nvSpPr>
        <p:spPr>
          <a:xfrm>
            <a:off x="290457" y="3519189"/>
            <a:ext cx="7702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The last offering the store, compute and connect services used by EOSC to offer the servicing of data and creating interoperability.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0ADCB-B488-B8AA-D09F-30A44FA62C01}"/>
              </a:ext>
            </a:extLst>
          </p:cNvPr>
          <p:cNvSpPr txBox="1"/>
          <p:nvPr/>
        </p:nvSpPr>
        <p:spPr>
          <a:xfrm>
            <a:off x="290457" y="5757404"/>
            <a:ext cx="10809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The combination forms the EOSC-ecosystem (yin / yang).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E7582-B048-9AD0-7CF3-3FDE5D65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20A96-AEDC-A4F7-D083-9725A69EB47C}"/>
              </a:ext>
            </a:extLst>
          </p:cNvPr>
          <p:cNvSpPr txBox="1"/>
          <p:nvPr/>
        </p:nvSpPr>
        <p:spPr>
          <a:xfrm>
            <a:off x="2124636" y="1568823"/>
            <a:ext cx="60869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Relevant data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Sufficiently rich metadata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Search mechanism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Software (often self made)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Compute power (usually available)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Storage (usually available)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Access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Automatic referencing</a:t>
            </a:r>
          </a:p>
          <a:p>
            <a:pPr marL="358775" indent="-358775">
              <a:buClr>
                <a:srgbClr val="00869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……….</a:t>
            </a:r>
            <a:endParaRPr lang="en-GB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95201-5A40-02C6-A4CF-22B250829E0C}"/>
              </a:ext>
            </a:extLst>
          </p:cNvPr>
          <p:cNvSpPr txBox="1"/>
          <p:nvPr/>
        </p:nvSpPr>
        <p:spPr>
          <a:xfrm>
            <a:off x="2124636" y="582706"/>
            <a:ext cx="816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Important requirements for EOSC to deliver</a:t>
            </a:r>
            <a:endParaRPr lang="en-GB" sz="3200" b="1" dirty="0">
              <a:solidFill>
                <a:srgbClr val="00869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0363-02C4-37BC-A080-13C2D012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B43762-8E3E-BD25-D8E0-6922781824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5597"/>
            <a:ext cx="12192000" cy="3064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235A5-F007-21D8-195F-62E44BD1BBE3}"/>
              </a:ext>
            </a:extLst>
          </p:cNvPr>
          <p:cNvSpPr txBox="1"/>
          <p:nvPr/>
        </p:nvSpPr>
        <p:spPr>
          <a:xfrm>
            <a:off x="0" y="72558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691"/>
                </a:solidFill>
                <a:latin typeface="Quicksand" pitchFamily="2" charset="77"/>
                <a:ea typeface="Tahoma" panose="020B0604030504040204" pitchFamily="34" charset="0"/>
                <a:cs typeface="Tahoma" panose="020B0604030504040204" pitchFamily="34" charset="0"/>
              </a:rPr>
              <a:t>Position of EOSC according to the European Commission</a:t>
            </a:r>
            <a:endParaRPr lang="en-GB" sz="3200" b="1" dirty="0">
              <a:solidFill>
                <a:srgbClr val="008691"/>
              </a:solidFill>
              <a:latin typeface="Quicksand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5E6D0-4824-2EC6-F6A7-E84BFA7AE9D4}"/>
              </a:ext>
            </a:extLst>
          </p:cNvPr>
          <p:cNvSpPr txBox="1"/>
          <p:nvPr/>
        </p:nvSpPr>
        <p:spPr>
          <a:xfrm>
            <a:off x="0" y="4851933"/>
            <a:ext cx="12192000" cy="1508105"/>
          </a:xfrm>
          <a:prstGeom prst="rect">
            <a:avLst/>
          </a:prstGeom>
          <a:solidFill>
            <a:srgbClr val="0086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2400" dirty="0">
                <a:solidFill>
                  <a:schemeClr val="bg1"/>
                </a:solidFill>
              </a:rPr>
              <a:t>“</a:t>
            </a:r>
            <a:r>
              <a:rPr lang="en-NL" sz="2400" b="1" dirty="0">
                <a:solidFill>
                  <a:schemeClr val="bg1"/>
                </a:solidFill>
              </a:rPr>
              <a:t>EOSC</a:t>
            </a:r>
            <a:r>
              <a:rPr lang="en-NL" sz="2400" dirty="0">
                <a:solidFill>
                  <a:schemeClr val="bg1"/>
                </a:solidFill>
              </a:rPr>
              <a:t> is the basis for a science, research and innovation data space that will bring together data resulting from research and deployment programmes and will be connected and articulated with the sectoral data spaces”</a:t>
            </a:r>
          </a:p>
          <a:p>
            <a:pPr algn="ctr"/>
            <a:r>
              <a:rPr lang="en-NL" sz="1800" i="1" dirty="0">
                <a:solidFill>
                  <a:schemeClr val="bg1"/>
                </a:solidFill>
              </a:rPr>
              <a:t>(European Data Strategy, COM(2020) 66 final)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96F20-EC89-5802-989C-0AEEF3D3BC6F}"/>
              </a:ext>
            </a:extLst>
          </p:cNvPr>
          <p:cNvSpPr txBox="1"/>
          <p:nvPr/>
        </p:nvSpPr>
        <p:spPr>
          <a:xfrm>
            <a:off x="9703461" y="124880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Taken from EC slides</a:t>
            </a:r>
            <a:endParaRPr lang="en-GB" sz="1800" i="1"/>
          </a:p>
        </p:txBody>
      </p:sp>
    </p:spTree>
    <p:extLst>
      <p:ext uri="{BB962C8B-B14F-4D97-AF65-F5344CB8AC3E}">
        <p14:creationId xmlns:p14="http://schemas.microsoft.com/office/powerpoint/2010/main" val="5166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DA40-86D6-BCF0-A1AD-DDB885DA3F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22 | 05 | 2023 by EOSC-A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E5129-6200-1841-C45F-94ED2F821B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22263"/>
            <a:ext cx="4505325" cy="2534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735968-010C-807D-E53E-141CB0816B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701" y="1386457"/>
            <a:ext cx="3913405" cy="2606328"/>
          </a:xfrm>
          <a:prstGeom prst="rect">
            <a:avLst/>
          </a:prstGeom>
        </p:spPr>
      </p:pic>
      <p:pic>
        <p:nvPicPr>
          <p:cNvPr id="19" name="Picture 18" descr="A picture containing font, text, logo, graphics&#10;&#10;Description automatically generated">
            <a:extLst>
              <a:ext uri="{FF2B5EF4-FFF2-40B4-BE49-F238E27FC236}">
                <a16:creationId xmlns:a16="http://schemas.microsoft.com/office/drawing/2014/main" id="{BCFB071C-9355-C2FE-3379-657067A7E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61" y="4064539"/>
            <a:ext cx="3538437" cy="2358958"/>
          </a:xfrm>
          <a:prstGeom prst="rect">
            <a:avLst/>
          </a:prstGeom>
        </p:spPr>
      </p:pic>
      <p:pic>
        <p:nvPicPr>
          <p:cNvPr id="21" name="Picture 20" descr="A group of people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A2D1D02C-2E68-8B64-C5E6-77138142DC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032" y="4154329"/>
            <a:ext cx="4903741" cy="2269168"/>
          </a:xfrm>
          <a:prstGeom prst="rect">
            <a:avLst/>
          </a:prstGeom>
        </p:spPr>
      </p:pic>
      <p:sp>
        <p:nvSpPr>
          <p:cNvPr id="11" name="Title 11">
            <a:extLst>
              <a:ext uri="{FF2B5EF4-FFF2-40B4-BE49-F238E27FC236}">
                <a16:creationId xmlns:a16="http://schemas.microsoft.com/office/drawing/2014/main" id="{224FA56F-7F27-1FFB-B332-A07738BCDB61}"/>
              </a:ext>
            </a:extLst>
          </p:cNvPr>
          <p:cNvSpPr txBox="1">
            <a:spLocks/>
          </p:cNvSpPr>
          <p:nvPr/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 sz="3600" b="1" dirty="0">
                <a:latin typeface="Quicksand" pitchFamily="2" charset="77"/>
                <a:ea typeface="Roboto Light" panose="02000000000000000000" pitchFamily="2" charset="0"/>
              </a:rPr>
              <a:t>Open Science on Top of Council Agenda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02D611D-5E4F-6B4F-ABEE-D7B1DBA042AD}"/>
              </a:ext>
            </a:extLst>
          </p:cNvPr>
          <p:cNvSpPr txBox="1">
            <a:spLocks/>
          </p:cNvSpPr>
          <p:nvPr/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i="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dirty="0"/>
              <a:t>The Swedish EU Council Presidency</a:t>
            </a:r>
          </a:p>
        </p:txBody>
      </p:sp>
    </p:spTree>
    <p:extLst>
      <p:ext uri="{BB962C8B-B14F-4D97-AF65-F5344CB8AC3E}">
        <p14:creationId xmlns:p14="http://schemas.microsoft.com/office/powerpoint/2010/main" val="4037141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85F7-3CC1-1CA4-8066-02B83629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8" y="350527"/>
            <a:ext cx="4716890" cy="5386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dirty="0">
                <a:solidFill>
                  <a:schemeClr val="dk1"/>
                </a:solidFill>
              </a:rPr>
              <a:t>EOSC ‘helicopter view’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46" y="1342030"/>
          <a:ext cx="12170223" cy="549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554">
                  <a:extLst>
                    <a:ext uri="{9D8B030D-6E8A-4147-A177-3AD203B41FA5}">
                      <a16:colId xmlns:a16="http://schemas.microsoft.com/office/drawing/2014/main" val="46829994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127233054"/>
                    </a:ext>
                  </a:extLst>
                </a:gridCol>
                <a:gridCol w="3620069">
                  <a:extLst>
                    <a:ext uri="{9D8B030D-6E8A-4147-A177-3AD203B41FA5}">
                      <a16:colId xmlns:a16="http://schemas.microsoft.com/office/drawing/2014/main" val="1159016328"/>
                    </a:ext>
                  </a:extLst>
                </a:gridCol>
              </a:tblGrid>
              <a:tr h="686219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EOSC tasks for the future</a:t>
                      </a:r>
                    </a:p>
                  </a:txBody>
                  <a:tcPr marL="128666" marR="128666" marT="64333" marB="64333" anchor="ctr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</a:t>
                      </a:r>
                      <a:r>
                        <a:rPr lang="en-GB" sz="18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8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(co-programmed partnership)</a:t>
                      </a:r>
                      <a:endParaRPr lang="en-GB" sz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In the future?</a:t>
                      </a:r>
                    </a:p>
                  </a:txBody>
                  <a:tcPr marL="128666" marR="128666" marT="64333" marB="64333" anchor="ctr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880025"/>
                  </a:ext>
                </a:extLst>
              </a:tr>
              <a:tr h="729108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1</a:t>
                      </a: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Deploying and operating the EOSC EU node </a:t>
                      </a:r>
                      <a:b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           (Core, Exchange, FAIR Data</a:t>
                      </a:r>
                      <a:r>
                        <a:rPr lang="en-GB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Federation)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72000" marT="108000" marB="3600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alibri"/>
                        <a:buChar char="-"/>
                      </a:pPr>
                      <a:r>
                        <a:rPr lang="en-GB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procurement « EOSC managed services »</a:t>
                      </a:r>
                    </a:p>
                  </a:txBody>
                  <a:tcPr marL="128666" marR="72000" marT="108000" marB="36000"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GB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Entrusts another legal entity with budget implementation tasks, possibly in the context of a European partnership? 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Continues to manage directly grants and procurement actions, possibly in the context of a European partnership? 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7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GB" sz="17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about combining these two approaches (depending on the </a:t>
                      </a:r>
                      <a:br>
                        <a:rPr lang="en-GB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7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tasks)? 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700" b="0" i="0" u="none" strike="noStrike" baseline="0" noProof="0" dirty="0">
                          <a:solidFill>
                            <a:srgbClr val="1B3B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 would be the right balance </a:t>
                      </a:r>
                      <a:br>
                        <a:rPr lang="en-GB" sz="1700" b="0" i="0" u="none" strike="noStrike" baseline="0" noProof="0" dirty="0">
                          <a:solidFill>
                            <a:srgbClr val="1B3B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700" b="0" i="0" u="none" strike="noStrike" baseline="0" noProof="0" dirty="0">
                          <a:solidFill>
                            <a:srgbClr val="1B3B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 procurement and grants? </a:t>
                      </a:r>
                      <a:br>
                        <a:rPr lang="en-GB" sz="1700" b="0" i="0" u="none" strike="noStrike" baseline="0" noProof="0" dirty="0">
                          <a:solidFill>
                            <a:srgbClr val="1B3B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700" b="0" i="0" u="none" strike="noStrike" baseline="0" noProof="0" dirty="0">
                          <a:solidFill>
                            <a:srgbClr val="1B3B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7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Irrespective of who is the granting</a:t>
                      </a:r>
                      <a:br>
                        <a:rPr lang="en-GB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7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 contracting authority) </a:t>
                      </a:r>
                      <a:endParaRPr lang="en-GB" sz="17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794188"/>
                  </a:ext>
                </a:extLst>
              </a:tr>
              <a:tr h="954273">
                <a:tc>
                  <a:txBody>
                    <a:bodyPr/>
                    <a:lstStyle/>
                    <a:p>
                      <a:pPr marL="800100" indent="-800100">
                        <a:tabLst/>
                      </a:pPr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2</a:t>
                      </a: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Maintaining and updating the EOSC EU node and expanding the EOSC federation</a:t>
                      </a:r>
                      <a:b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(with elements that are close to the ‘market’) </a:t>
                      </a:r>
                    </a:p>
                  </a:txBody>
                  <a:tcPr marL="128666" marR="72000" marT="108000" marB="36000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128666" marR="72000" marT="108000" marB="36000"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229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800" noProof="0" dirty="0">
                        <a:highlight>
                          <a:srgbClr val="808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noProof="0" dirty="0">
                        <a:highlight>
                          <a:srgbClr val="808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04395"/>
                  </a:ext>
                </a:extLst>
              </a:tr>
              <a:tr h="900662">
                <a:tc>
                  <a:txBody>
                    <a:bodyPr/>
                    <a:lstStyle/>
                    <a:p>
                      <a:pPr marL="800100" indent="-800100">
                        <a:tabLst/>
                      </a:pPr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3</a:t>
                      </a: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Enabling a ‘web</a:t>
                      </a:r>
                      <a:r>
                        <a:rPr lang="en-GB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FAIR data and services’ for science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alibri"/>
                        <a:buChar char="-"/>
                      </a:pP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grants across HE</a:t>
                      </a:r>
                    </a:p>
                    <a:p>
                      <a:pPr marL="171450" lvl="0" indent="-171450">
                        <a:buFont typeface="Calibri"/>
                        <a:buChar char="-"/>
                      </a:pP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&amp; institutional</a:t>
                      </a:r>
                      <a:r>
                        <a:rPr lang="en-GB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additional activities 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046300"/>
                  </a:ext>
                </a:extLst>
              </a:tr>
              <a:tr h="1127735">
                <a:tc>
                  <a:txBody>
                    <a:bodyPr/>
                    <a:lstStyle/>
                    <a:p>
                      <a:pPr marL="838200" indent="-838200">
                        <a:tabLst/>
                      </a:pPr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4</a:t>
                      </a: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Develop, prototype and test new elements </a:t>
                      </a:r>
                      <a:b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the evolution of the EOSC Core and Exchange and the tools enabling the federation</a:t>
                      </a:r>
                      <a:r>
                        <a:rPr lang="en-GB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(elements that can be made ready for the ‘market’)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L w="12700">
                      <a:solidFill>
                        <a:schemeClr val="tx1"/>
                      </a:solidFill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alibri"/>
                        <a:buChar char="-"/>
                      </a:pP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grants resulting from Calls defined in the RI Work Programme</a:t>
                      </a:r>
                    </a:p>
                  </a:txBody>
                  <a:tcPr marL="128666" marR="128666" marT="64333" marB="64333">
                    <a:lnR w="12700">
                      <a:solidFill>
                        <a:schemeClr val="tx1"/>
                      </a:solidFill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28127"/>
                  </a:ext>
                </a:extLst>
              </a:tr>
              <a:tr h="523670">
                <a:tc>
                  <a:txBody>
                    <a:bodyPr/>
                    <a:lstStyle/>
                    <a:p>
                      <a:pPr marL="852488" indent="-852488">
                        <a:tabLst/>
                      </a:pPr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5</a:t>
                      </a: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Enabling Open Science policies and the uptake of Open Science</a:t>
                      </a:r>
                      <a:r>
                        <a:rPr lang="en-GB" sz="16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practices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666" marR="128666" marT="64333" marB="64333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alibri"/>
                        <a:buChar char="-"/>
                      </a:pPr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Tripartite activities (including with EU grants)</a:t>
                      </a:r>
                    </a:p>
                  </a:txBody>
                  <a:tcPr marL="128666" marR="128666" marT="64333" marB="64333"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22372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D6D67E-164C-2802-B91D-7A698B7F813E}"/>
              </a:ext>
            </a:extLst>
          </p:cNvPr>
          <p:cNvSpPr txBox="1">
            <a:spLocks/>
          </p:cNvSpPr>
          <p:nvPr/>
        </p:nvSpPr>
        <p:spPr>
          <a:xfrm>
            <a:off x="7008162" y="339426"/>
            <a:ext cx="5159007" cy="560810"/>
          </a:xfrm>
          <a:prstGeom prst="rect">
            <a:avLst/>
          </a:prstGeom>
        </p:spPr>
        <p:txBody>
          <a:bodyPr vert="horz" wrap="square" lIns="128666" tIns="64333" rIns="128666" bIns="64333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86652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400" dirty="0">
                <a:solidFill>
                  <a:srgbClr val="1B3B51"/>
                </a:solidFill>
              </a:rPr>
              <a:t>EOSC-SB meeting #16, Stockholm, 26 April 2023,</a:t>
            </a:r>
          </a:p>
          <a:p>
            <a:pPr marL="0" indent="0" algn="r" defTabSz="1286652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1B3B51"/>
                </a:solidFill>
              </a:rPr>
              <a:t> and 24 May 2023 Tripartite event on EOSC post-2027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8B892-7EE8-DD95-B1D8-C9D9309128A2}"/>
              </a:ext>
            </a:extLst>
          </p:cNvPr>
          <p:cNvSpPr txBox="1"/>
          <p:nvPr/>
        </p:nvSpPr>
        <p:spPr>
          <a:xfrm>
            <a:off x="1752600" y="889136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Slide from M.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Schouppe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(EC)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2D87D-DEB7-9DEB-6464-44604CC96CEB}"/>
              </a:ext>
            </a:extLst>
          </p:cNvPr>
          <p:cNvSpPr/>
          <p:nvPr/>
        </p:nvSpPr>
        <p:spPr>
          <a:xfrm>
            <a:off x="8573843" y="1343818"/>
            <a:ext cx="3585883" cy="5556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5760F-CAD9-5A9D-64A7-6F857938DA75}"/>
              </a:ext>
            </a:extLst>
          </p:cNvPr>
          <p:cNvSpPr/>
          <p:nvPr/>
        </p:nvSpPr>
        <p:spPr>
          <a:xfrm>
            <a:off x="5669278" y="1343818"/>
            <a:ext cx="2904565" cy="5556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69A4A5E-087A-8571-CCE1-370C8AADF8D7}"/>
              </a:ext>
            </a:extLst>
          </p:cNvPr>
          <p:cNvGraphicFramePr>
            <a:graphicFrameLocks noGrp="1"/>
          </p:cNvGraphicFramePr>
          <p:nvPr>
            <p:ph sz="half" idx="15"/>
          </p:nvPr>
        </p:nvGraphicFramePr>
        <p:xfrm>
          <a:off x="1181100" y="1407160"/>
          <a:ext cx="9829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170">
                  <a:extLst>
                    <a:ext uri="{9D8B030D-6E8A-4147-A177-3AD203B41FA5}">
                      <a16:colId xmlns:a16="http://schemas.microsoft.com/office/drawing/2014/main" val="518467477"/>
                    </a:ext>
                  </a:extLst>
                </a:gridCol>
                <a:gridCol w="956486">
                  <a:extLst>
                    <a:ext uri="{9D8B030D-6E8A-4147-A177-3AD203B41FA5}">
                      <a16:colId xmlns:a16="http://schemas.microsoft.com/office/drawing/2014/main" val="40367701"/>
                    </a:ext>
                  </a:extLst>
                </a:gridCol>
                <a:gridCol w="1166072">
                  <a:extLst>
                    <a:ext uri="{9D8B030D-6E8A-4147-A177-3AD203B41FA5}">
                      <a16:colId xmlns:a16="http://schemas.microsoft.com/office/drawing/2014/main" val="3295730573"/>
                    </a:ext>
                  </a:extLst>
                </a:gridCol>
                <a:gridCol w="1166072">
                  <a:extLst>
                    <a:ext uri="{9D8B030D-6E8A-4147-A177-3AD203B41FA5}">
                      <a16:colId xmlns:a16="http://schemas.microsoft.com/office/drawing/2014/main" val="2770603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INFRA-2023-EOSC-01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of Action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Budget in MEUR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Old Budget in MEUR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0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Build on the science cluster approach to ensure the uptake of EOSC by research infrastructures and research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2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Development of community-based approaches for ensuring and improving the quality of scientific software and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Planning, tracking, and assessing scientific knowledge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8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Next generation services for operational and sustainable EOSC Core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92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EOSC Architecture and Interoperability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8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Trusted environments for sensitive data management in EOSC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69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69.00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64.00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93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08B29CB-0C48-6857-9B2A-FB75C2DC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 Europe Work Programme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92FD7-AA84-7615-DCB5-C0F5EA831B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0" i="0" kern="1200">
                <a:solidFill>
                  <a:srgbClr val="00869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15 | 11 | 2022 – EOSC Association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07CF0D2-C794-6A37-9952-45383402A5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1741" y="895137"/>
            <a:ext cx="9830176" cy="364765"/>
          </a:xfrm>
        </p:spPr>
        <p:txBody>
          <a:bodyPr>
            <a:normAutofit/>
          </a:bodyPr>
          <a:lstStyle/>
          <a:p>
            <a:r>
              <a:rPr lang="en-GB" dirty="0"/>
              <a:t>From </a:t>
            </a:r>
            <a:r>
              <a:rPr lang="en-GB" b="1" dirty="0"/>
              <a:t>Sep 2022 DRAFT</a:t>
            </a:r>
            <a:r>
              <a:rPr lang="en-GB" dirty="0"/>
              <a:t> “HE Research Infrastructure Work Programme 2023-2024”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7A1F7B-2FE4-D0FF-1C8F-A5CC9F88A499}"/>
              </a:ext>
            </a:extLst>
          </p:cNvPr>
          <p:cNvSpPr/>
          <p:nvPr/>
        </p:nvSpPr>
        <p:spPr>
          <a:xfrm>
            <a:off x="605790" y="3104197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25CD53-9E92-2302-E559-7AC0FFFF548E}"/>
              </a:ext>
            </a:extLst>
          </p:cNvPr>
          <p:cNvSpPr/>
          <p:nvPr/>
        </p:nvSpPr>
        <p:spPr>
          <a:xfrm>
            <a:off x="605790" y="4964112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BC5876-DDC6-320A-7087-00D8049BAD31}"/>
              </a:ext>
            </a:extLst>
          </p:cNvPr>
          <p:cNvGrpSpPr/>
          <p:nvPr/>
        </p:nvGrpSpPr>
        <p:grpSpPr>
          <a:xfrm>
            <a:off x="2689860" y="5962863"/>
            <a:ext cx="2952109" cy="369332"/>
            <a:chOff x="4850130" y="5835917"/>
            <a:chExt cx="2952109" cy="369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CF90E4-6506-F927-D7E2-B4C6D20C2EB0}"/>
                </a:ext>
              </a:extLst>
            </p:cNvPr>
            <p:cNvSpPr/>
            <p:nvPr/>
          </p:nvSpPr>
          <p:spPr>
            <a:xfrm>
              <a:off x="4850130" y="5835917"/>
              <a:ext cx="365760" cy="365125"/>
            </a:xfrm>
            <a:prstGeom prst="ellipse">
              <a:avLst/>
            </a:prstGeom>
            <a:solidFill>
              <a:srgbClr val="EB5D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473BA0-7269-2B12-9851-B50EDE0994DC}"/>
                </a:ext>
              </a:extLst>
            </p:cNvPr>
            <p:cNvSpPr txBox="1"/>
            <p:nvPr/>
          </p:nvSpPr>
          <p:spPr>
            <a:xfrm>
              <a:off x="5215890" y="5835917"/>
              <a:ext cx="2586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= MAR 2023-2024 related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4B24BE5-A1AB-B0C0-4DD8-09B7351C41FC}"/>
              </a:ext>
            </a:extLst>
          </p:cNvPr>
          <p:cNvSpPr txBox="1"/>
          <p:nvPr/>
        </p:nvSpPr>
        <p:spPr>
          <a:xfrm>
            <a:off x="9572993" y="5958948"/>
            <a:ext cx="1815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“Old Budget”</a:t>
            </a:r>
          </a:p>
          <a:p>
            <a:pPr algn="ctr"/>
            <a:r>
              <a:rPr lang="en-GB" dirty="0"/>
              <a:t>from March 2022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870401-FBC3-4DC2-9C6C-1DB7813AA7C0}"/>
              </a:ext>
            </a:extLst>
          </p:cNvPr>
          <p:cNvSpPr/>
          <p:nvPr/>
        </p:nvSpPr>
        <p:spPr>
          <a:xfrm>
            <a:off x="605790" y="4575492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0C1267-C230-1A3A-F164-27E1F8B3BB5C}"/>
              </a:ext>
            </a:extLst>
          </p:cNvPr>
          <p:cNvSpPr/>
          <p:nvPr/>
        </p:nvSpPr>
        <p:spPr>
          <a:xfrm>
            <a:off x="605790" y="4100830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B1E400-AF77-8FE5-DD4C-EF9B224EBB16}"/>
              </a:ext>
            </a:extLst>
          </p:cNvPr>
          <p:cNvSpPr/>
          <p:nvPr/>
        </p:nvSpPr>
        <p:spPr>
          <a:xfrm>
            <a:off x="605790" y="3626168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99B08B-241A-97C6-F033-F706780A96A4}"/>
              </a:ext>
            </a:extLst>
          </p:cNvPr>
          <p:cNvSpPr/>
          <p:nvPr/>
        </p:nvSpPr>
        <p:spPr>
          <a:xfrm>
            <a:off x="605790" y="2423477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58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69A4A5E-087A-8571-CCE1-370C8AADF8D7}"/>
              </a:ext>
            </a:extLst>
          </p:cNvPr>
          <p:cNvGraphicFramePr>
            <a:graphicFrameLocks noGrp="1"/>
          </p:cNvGraphicFramePr>
          <p:nvPr>
            <p:ph sz="half" idx="15"/>
          </p:nvPr>
        </p:nvGraphicFramePr>
        <p:xfrm>
          <a:off x="1181100" y="1322316"/>
          <a:ext cx="98298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170">
                  <a:extLst>
                    <a:ext uri="{9D8B030D-6E8A-4147-A177-3AD203B41FA5}">
                      <a16:colId xmlns:a16="http://schemas.microsoft.com/office/drawing/2014/main" val="518467477"/>
                    </a:ext>
                  </a:extLst>
                </a:gridCol>
                <a:gridCol w="956486">
                  <a:extLst>
                    <a:ext uri="{9D8B030D-6E8A-4147-A177-3AD203B41FA5}">
                      <a16:colId xmlns:a16="http://schemas.microsoft.com/office/drawing/2014/main" val="40367701"/>
                    </a:ext>
                  </a:extLst>
                </a:gridCol>
                <a:gridCol w="1166072">
                  <a:extLst>
                    <a:ext uri="{9D8B030D-6E8A-4147-A177-3AD203B41FA5}">
                      <a16:colId xmlns:a16="http://schemas.microsoft.com/office/drawing/2014/main" val="3295730573"/>
                    </a:ext>
                  </a:extLst>
                </a:gridCol>
                <a:gridCol w="1166072">
                  <a:extLst>
                    <a:ext uri="{9D8B030D-6E8A-4147-A177-3AD203B41FA5}">
                      <a16:colId xmlns:a16="http://schemas.microsoft.com/office/drawing/2014/main" val="809217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INFRA-2024-EOSC-01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of Action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 Budget in MEUR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Old Budget in MEUR</a:t>
                      </a:r>
                    </a:p>
                  </a:txBody>
                  <a:tcPr anchor="ctr">
                    <a:solidFill>
                      <a:srgbClr val="008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0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FAIR and open data sharing in support of the mission adaptation to 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2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Supporting the EOSC Partnership in further consolidating the coordination and sustainability of the EOSC 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Enabling a network of EOSC federated and trustworthy repositories and enhancing the framework of generic and discipline specific services for data and other research digital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8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Long-term access and preservation infrastructure development for EOSC, including data quality aspects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92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Innovative and customizable services for EOSC Exchange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8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61.00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93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08B29CB-0C48-6857-9B2A-FB75C2DC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 Europe Work Programme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E888D53-3B0A-2BCE-BF5F-35C12A070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1741" y="895137"/>
            <a:ext cx="9830176" cy="364765"/>
          </a:xfrm>
        </p:spPr>
        <p:txBody>
          <a:bodyPr>
            <a:normAutofit/>
          </a:bodyPr>
          <a:lstStyle/>
          <a:p>
            <a:r>
              <a:rPr lang="en-GB" dirty="0"/>
              <a:t>From </a:t>
            </a:r>
            <a:r>
              <a:rPr lang="en-GB" b="1" dirty="0"/>
              <a:t>Sep 2022 DRAFT</a:t>
            </a:r>
            <a:r>
              <a:rPr lang="en-GB" dirty="0"/>
              <a:t> “HE Research Infrastructure Work Programme 2023-2024”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E514ED-E6B3-2BED-C7E9-301FD6231D30}"/>
              </a:ext>
            </a:extLst>
          </p:cNvPr>
          <p:cNvSpPr/>
          <p:nvPr/>
        </p:nvSpPr>
        <p:spPr>
          <a:xfrm>
            <a:off x="605790" y="3832491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9645DB-954C-FFC5-16E4-5CFF0579625C}"/>
              </a:ext>
            </a:extLst>
          </p:cNvPr>
          <p:cNvSpPr/>
          <p:nvPr/>
        </p:nvSpPr>
        <p:spPr>
          <a:xfrm>
            <a:off x="605790" y="4558367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3AF2FF-E7F9-6344-3F00-B0D578AC50FC}"/>
              </a:ext>
            </a:extLst>
          </p:cNvPr>
          <p:cNvGrpSpPr/>
          <p:nvPr/>
        </p:nvGrpSpPr>
        <p:grpSpPr>
          <a:xfrm>
            <a:off x="2689860" y="5962863"/>
            <a:ext cx="2952109" cy="369332"/>
            <a:chOff x="4850130" y="5835917"/>
            <a:chExt cx="2952109" cy="3693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C0CC81-3451-365C-2043-72AFD8EB7525}"/>
                </a:ext>
              </a:extLst>
            </p:cNvPr>
            <p:cNvSpPr/>
            <p:nvPr/>
          </p:nvSpPr>
          <p:spPr>
            <a:xfrm>
              <a:off x="4850130" y="5835917"/>
              <a:ext cx="365760" cy="365125"/>
            </a:xfrm>
            <a:prstGeom prst="ellipse">
              <a:avLst/>
            </a:prstGeom>
            <a:solidFill>
              <a:srgbClr val="EB5D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0CA1AF-5C9E-ED31-2425-5CB58E22B250}"/>
                </a:ext>
              </a:extLst>
            </p:cNvPr>
            <p:cNvSpPr txBox="1"/>
            <p:nvPr/>
          </p:nvSpPr>
          <p:spPr>
            <a:xfrm>
              <a:off x="5215890" y="5835917"/>
              <a:ext cx="2586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= MAR 2023-2024 related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7D47BA-57FD-4E9A-6E23-E69E0ECE92A6}"/>
              </a:ext>
            </a:extLst>
          </p:cNvPr>
          <p:cNvSpPr txBox="1"/>
          <p:nvPr/>
        </p:nvSpPr>
        <p:spPr>
          <a:xfrm>
            <a:off x="9572993" y="5958948"/>
            <a:ext cx="1815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“Old Budget”</a:t>
            </a:r>
          </a:p>
          <a:p>
            <a:pPr algn="ctr"/>
            <a:r>
              <a:rPr lang="en-GB" dirty="0"/>
              <a:t>from March 2022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F14ABB-C3BC-B6AC-E284-9CE271603D75}"/>
              </a:ext>
            </a:extLst>
          </p:cNvPr>
          <p:cNvSpPr/>
          <p:nvPr/>
        </p:nvSpPr>
        <p:spPr>
          <a:xfrm>
            <a:off x="605790" y="5092233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A11617-AE33-0CB2-30A2-7094FDD33F9F}"/>
              </a:ext>
            </a:extLst>
          </p:cNvPr>
          <p:cNvSpPr/>
          <p:nvPr/>
        </p:nvSpPr>
        <p:spPr>
          <a:xfrm>
            <a:off x="605790" y="3025509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4167259-3FFC-04B5-D4D1-08E67239F963}"/>
              </a:ext>
            </a:extLst>
          </p:cNvPr>
          <p:cNvSpPr/>
          <p:nvPr/>
        </p:nvSpPr>
        <p:spPr>
          <a:xfrm>
            <a:off x="605790" y="2387999"/>
            <a:ext cx="365760" cy="365125"/>
          </a:xfrm>
          <a:prstGeom prst="ellipse">
            <a:avLst/>
          </a:prstGeom>
          <a:solidFill>
            <a:srgbClr val="EB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455BA5E-3396-296E-BE61-1286013D45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0" i="0" kern="1200">
                <a:solidFill>
                  <a:srgbClr val="00869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15 | 11 | 2022 – EOSC Association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51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ange">
            <a:extLst>
              <a:ext uri="{FF2B5EF4-FFF2-40B4-BE49-F238E27FC236}">
                <a16:creationId xmlns:a16="http://schemas.microsoft.com/office/drawing/2014/main" id="{1C5BD597-8847-EA74-78D9-9CAD74E8C70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50"/>
          <a:stretch/>
        </p:blipFill>
        <p:spPr bwMode="auto">
          <a:xfrm>
            <a:off x="4663441" y="0"/>
            <a:ext cx="77070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C671C2A-C649-31AF-328B-3F706974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329"/>
            <a:ext cx="5077609" cy="590931"/>
          </a:xfr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ea typeface="Roboto Light" panose="02000000000000000000" pitchFamily="2" charset="0"/>
                <a:cs typeface="Open Sans"/>
              </a:rPr>
              <a:t>Science in transition</a:t>
            </a:r>
            <a:endParaRPr lang="en-BE" sz="3600" b="1" dirty="0">
              <a:ea typeface="Roboto Ligh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96CAE-5FA3-77BD-68AE-A7F87CF4599B}"/>
              </a:ext>
            </a:extLst>
          </p:cNvPr>
          <p:cNvSpPr txBox="1"/>
          <p:nvPr/>
        </p:nvSpPr>
        <p:spPr>
          <a:xfrm>
            <a:off x="311426" y="1878201"/>
            <a:ext cx="4686702" cy="457048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Open Science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paradigm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affects the whole research cycle and all its stakeholders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It implies sharing knowledge and tools: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as early as possible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 the research process;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as openly as possible</a:t>
            </a:r>
            <a:r>
              <a:rPr lang="en-US" sz="2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as FAIR as possible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not only within a discipline but also between disciplines and society at large. </a:t>
            </a:r>
          </a:p>
        </p:txBody>
      </p:sp>
    </p:spTree>
    <p:extLst>
      <p:ext uri="{BB962C8B-B14F-4D97-AF65-F5344CB8AC3E}">
        <p14:creationId xmlns:p14="http://schemas.microsoft.com/office/powerpoint/2010/main" val="321026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0363-02C4-37BC-A080-13C2D012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4</a:t>
            </a:fld>
            <a:endParaRPr lang="nl-N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2894A5-C58D-1310-848D-69ACCB936F1A}"/>
              </a:ext>
            </a:extLst>
          </p:cNvPr>
          <p:cNvGrpSpPr/>
          <p:nvPr/>
        </p:nvGrpSpPr>
        <p:grpSpPr>
          <a:xfrm>
            <a:off x="100584" y="1535314"/>
            <a:ext cx="12086875" cy="3247673"/>
            <a:chOff x="100584" y="1535314"/>
            <a:chExt cx="12086875" cy="3247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16A74E-06AA-8985-4B51-39499D7E9F54}"/>
                </a:ext>
              </a:extLst>
            </p:cNvPr>
            <p:cNvSpPr/>
            <p:nvPr/>
          </p:nvSpPr>
          <p:spPr>
            <a:xfrm>
              <a:off x="1776645" y="2057041"/>
              <a:ext cx="7733080" cy="222849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accent5">
                    <a:lumMod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59C4BA8-6A52-BB0A-F619-D56452A5C584}"/>
                </a:ext>
              </a:extLst>
            </p:cNvPr>
            <p:cNvSpPr/>
            <p:nvPr/>
          </p:nvSpPr>
          <p:spPr>
            <a:xfrm rot="5400000">
              <a:off x="8327282" y="2701951"/>
              <a:ext cx="3247673" cy="91440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8FFE04-4A0A-E458-205F-A75514666CCA}"/>
                </a:ext>
              </a:extLst>
            </p:cNvPr>
            <p:cNvSpPr txBox="1"/>
            <p:nvPr/>
          </p:nvSpPr>
          <p:spPr>
            <a:xfrm flipH="1">
              <a:off x="100584" y="2654723"/>
              <a:ext cx="16789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6699"/>
                  </a:solidFill>
                </a:rPr>
                <a:t>“science</a:t>
              </a:r>
            </a:p>
            <a:p>
              <a:pPr algn="ctr"/>
              <a:r>
                <a:rPr lang="en-US" sz="2800" b="1" dirty="0">
                  <a:solidFill>
                    <a:srgbClr val="FF6699"/>
                  </a:solidFill>
                </a:rPr>
                <a:t>as is”</a:t>
              </a:r>
              <a:endParaRPr lang="en-GB" sz="2800" b="1" dirty="0">
                <a:solidFill>
                  <a:srgbClr val="FF6699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11049A-CB53-C5AD-A6F8-8EC11A22AD66}"/>
                </a:ext>
              </a:extLst>
            </p:cNvPr>
            <p:cNvSpPr txBox="1"/>
            <p:nvPr/>
          </p:nvSpPr>
          <p:spPr>
            <a:xfrm flipH="1">
              <a:off x="10128879" y="2654723"/>
              <a:ext cx="20585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176BB"/>
                  </a:solidFill>
                </a:rPr>
                <a:t>“science as</a:t>
              </a:r>
            </a:p>
            <a:p>
              <a:pPr algn="ctr"/>
              <a:r>
                <a:rPr lang="en-US" sz="2800" b="1" dirty="0">
                  <a:solidFill>
                    <a:srgbClr val="6176BB"/>
                  </a:solidFill>
                </a:rPr>
                <a:t>will be”</a:t>
              </a:r>
              <a:endParaRPr lang="en-GB" sz="2800" b="1" dirty="0">
                <a:solidFill>
                  <a:srgbClr val="6176BB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47809-EC87-1EE7-B885-9553A8654E9B}"/>
              </a:ext>
            </a:extLst>
          </p:cNvPr>
          <p:cNvGrpSpPr/>
          <p:nvPr/>
        </p:nvGrpSpPr>
        <p:grpSpPr>
          <a:xfrm>
            <a:off x="2017763" y="1535314"/>
            <a:ext cx="1347067" cy="4293986"/>
            <a:chOff x="2017763" y="1535314"/>
            <a:chExt cx="1347067" cy="42939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7FC42F-3E85-E354-8438-D880CB2799CA}"/>
                </a:ext>
              </a:extLst>
            </p:cNvPr>
            <p:cNvSpPr/>
            <p:nvPr/>
          </p:nvSpPr>
          <p:spPr>
            <a:xfrm>
              <a:off x="2050380" y="1535314"/>
              <a:ext cx="1314450" cy="4293986"/>
            </a:xfrm>
            <a:prstGeom prst="rect">
              <a:avLst/>
            </a:prstGeom>
            <a:solidFill>
              <a:schemeClr val="accent5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25C934-7CEB-1680-A455-D4BC34859266}"/>
                </a:ext>
              </a:extLst>
            </p:cNvPr>
            <p:cNvSpPr txBox="1"/>
            <p:nvPr/>
          </p:nvSpPr>
          <p:spPr>
            <a:xfrm>
              <a:off x="2017763" y="5129259"/>
              <a:ext cx="1328888" cy="553998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US" b="1" dirty="0"/>
                <a:t>recognition</a:t>
              </a:r>
            </a:p>
            <a:p>
              <a:pPr algn="ctr"/>
              <a:r>
                <a:rPr lang="en-US" b="1" dirty="0"/>
                <a:t>&amp; rewards</a:t>
              </a:r>
              <a:endParaRPr lang="en-GB" b="1" dirty="0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78B97C11-A411-7A4D-CB81-F7A52BABAEB6}"/>
                </a:ext>
              </a:extLst>
            </p:cNvPr>
            <p:cNvSpPr/>
            <p:nvPr/>
          </p:nvSpPr>
          <p:spPr>
            <a:xfrm rot="10800000">
              <a:off x="2538852" y="4448638"/>
              <a:ext cx="337505" cy="612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FE33D-6B90-860C-3624-1D811DA9E127}"/>
              </a:ext>
            </a:extLst>
          </p:cNvPr>
          <p:cNvGrpSpPr/>
          <p:nvPr/>
        </p:nvGrpSpPr>
        <p:grpSpPr>
          <a:xfrm>
            <a:off x="3490704" y="1535314"/>
            <a:ext cx="1348842" cy="4293986"/>
            <a:chOff x="3490704" y="1535314"/>
            <a:chExt cx="1348842" cy="42939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7DACBA-40A8-859C-EFB6-E6EBC6E075D7}"/>
                </a:ext>
              </a:extLst>
            </p:cNvPr>
            <p:cNvSpPr/>
            <p:nvPr/>
          </p:nvSpPr>
          <p:spPr>
            <a:xfrm>
              <a:off x="3525096" y="1535314"/>
              <a:ext cx="1314450" cy="4293986"/>
            </a:xfrm>
            <a:prstGeom prst="rect">
              <a:avLst/>
            </a:prstGeom>
            <a:solidFill>
              <a:schemeClr val="accent5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964ACF-D88E-B733-8C58-70E0636B7181}"/>
                </a:ext>
              </a:extLst>
            </p:cNvPr>
            <p:cNvSpPr txBox="1"/>
            <p:nvPr/>
          </p:nvSpPr>
          <p:spPr>
            <a:xfrm>
              <a:off x="3490704" y="5129259"/>
              <a:ext cx="1327901" cy="553998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US" b="1" dirty="0"/>
                <a:t>support</a:t>
              </a:r>
            </a:p>
            <a:p>
              <a:pPr algn="ctr"/>
              <a:r>
                <a:rPr lang="en-US" b="1" dirty="0"/>
                <a:t>&amp; training</a:t>
              </a:r>
              <a:endParaRPr lang="en-GB" b="1" dirty="0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9ED0022D-F127-D5EC-193B-A9EC7A5FE8F0}"/>
                </a:ext>
              </a:extLst>
            </p:cNvPr>
            <p:cNvSpPr/>
            <p:nvPr/>
          </p:nvSpPr>
          <p:spPr>
            <a:xfrm rot="10800000">
              <a:off x="4012030" y="4448637"/>
              <a:ext cx="337505" cy="612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5554AF-0D93-E9A3-BDE4-8C433ABE1FA5}"/>
              </a:ext>
            </a:extLst>
          </p:cNvPr>
          <p:cNvGrpSpPr/>
          <p:nvPr/>
        </p:nvGrpSpPr>
        <p:grpSpPr>
          <a:xfrm>
            <a:off x="4962658" y="1535314"/>
            <a:ext cx="1351604" cy="4293986"/>
            <a:chOff x="4962658" y="1535314"/>
            <a:chExt cx="1351604" cy="42939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816AC7-236D-BA42-86F9-1724CC97CDDA}"/>
                </a:ext>
              </a:extLst>
            </p:cNvPr>
            <p:cNvSpPr/>
            <p:nvPr/>
          </p:nvSpPr>
          <p:spPr>
            <a:xfrm>
              <a:off x="4999812" y="1535314"/>
              <a:ext cx="1314450" cy="4293986"/>
            </a:xfrm>
            <a:prstGeom prst="rect">
              <a:avLst/>
            </a:prstGeom>
            <a:solidFill>
              <a:schemeClr val="accent5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188105-5FE1-CF50-F3A7-5AC8EF7180E1}"/>
                </a:ext>
              </a:extLst>
            </p:cNvPr>
            <p:cNvSpPr txBox="1"/>
            <p:nvPr/>
          </p:nvSpPr>
          <p:spPr>
            <a:xfrm>
              <a:off x="4962658" y="5129259"/>
              <a:ext cx="1320357" cy="553998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US" b="1" dirty="0"/>
                <a:t>community</a:t>
              </a:r>
            </a:p>
            <a:p>
              <a:pPr algn="ctr"/>
              <a:r>
                <a:rPr lang="en-US" b="1" dirty="0"/>
                <a:t>engagement</a:t>
              </a:r>
              <a:endParaRPr lang="en-GB" b="1" dirty="0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81711C9E-3971-5B1D-EDDF-433DFAD59C8A}"/>
                </a:ext>
              </a:extLst>
            </p:cNvPr>
            <p:cNvSpPr/>
            <p:nvPr/>
          </p:nvSpPr>
          <p:spPr>
            <a:xfrm rot="10800000">
              <a:off x="5485208" y="4448637"/>
              <a:ext cx="337505" cy="612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A80DD4-AC29-A8EC-04B4-A79F72140512}"/>
              </a:ext>
            </a:extLst>
          </p:cNvPr>
          <p:cNvGrpSpPr/>
          <p:nvPr/>
        </p:nvGrpSpPr>
        <p:grpSpPr>
          <a:xfrm>
            <a:off x="6427069" y="1535314"/>
            <a:ext cx="1361909" cy="4293986"/>
            <a:chOff x="6427069" y="1535314"/>
            <a:chExt cx="1361909" cy="42939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9540EC-5E9C-71AC-3686-9F33E97ED496}"/>
                </a:ext>
              </a:extLst>
            </p:cNvPr>
            <p:cNvSpPr/>
            <p:nvPr/>
          </p:nvSpPr>
          <p:spPr>
            <a:xfrm>
              <a:off x="6474528" y="1535314"/>
              <a:ext cx="1314450" cy="4293986"/>
            </a:xfrm>
            <a:prstGeom prst="rect">
              <a:avLst/>
            </a:prstGeom>
            <a:solidFill>
              <a:schemeClr val="accent5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314E3-30BF-2201-2174-26B78FCFE3BD}"/>
                </a:ext>
              </a:extLst>
            </p:cNvPr>
            <p:cNvSpPr txBox="1"/>
            <p:nvPr/>
          </p:nvSpPr>
          <p:spPr>
            <a:xfrm>
              <a:off x="6427069" y="5129259"/>
              <a:ext cx="1347551" cy="553998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US" b="1" dirty="0"/>
                <a:t>infra-</a:t>
              </a:r>
            </a:p>
            <a:p>
              <a:pPr algn="ctr"/>
              <a:r>
                <a:rPr lang="en-US" b="1" dirty="0"/>
                <a:t>structures</a:t>
              </a:r>
              <a:endParaRPr lang="en-GB" b="1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AFF0B012-7053-BF42-597B-0D74438CAF7E}"/>
                </a:ext>
              </a:extLst>
            </p:cNvPr>
            <p:cNvSpPr/>
            <p:nvPr/>
          </p:nvSpPr>
          <p:spPr>
            <a:xfrm rot="10800000">
              <a:off x="6958386" y="4448637"/>
              <a:ext cx="337505" cy="612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C6360E-16A2-EBDE-CE24-422A6518BDD5}"/>
              </a:ext>
            </a:extLst>
          </p:cNvPr>
          <p:cNvGrpSpPr/>
          <p:nvPr/>
        </p:nvGrpSpPr>
        <p:grpSpPr>
          <a:xfrm>
            <a:off x="7918674" y="1535314"/>
            <a:ext cx="1363288" cy="4293986"/>
            <a:chOff x="7918674" y="1535314"/>
            <a:chExt cx="1363288" cy="42939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345C13-F1ED-610C-3215-082A97864368}"/>
                </a:ext>
              </a:extLst>
            </p:cNvPr>
            <p:cNvSpPr/>
            <p:nvPr/>
          </p:nvSpPr>
          <p:spPr>
            <a:xfrm>
              <a:off x="7949245" y="1535314"/>
              <a:ext cx="1314450" cy="4293986"/>
            </a:xfrm>
            <a:prstGeom prst="rect">
              <a:avLst/>
            </a:prstGeom>
            <a:solidFill>
              <a:schemeClr val="accent5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6BE600-242F-EC18-9293-804F29AFA31C}"/>
                </a:ext>
              </a:extLst>
            </p:cNvPr>
            <p:cNvSpPr txBox="1"/>
            <p:nvPr/>
          </p:nvSpPr>
          <p:spPr>
            <a:xfrm>
              <a:off x="7918674" y="5129259"/>
              <a:ext cx="1363288" cy="553998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US" b="1" dirty="0"/>
                <a:t>policies</a:t>
              </a:r>
            </a:p>
            <a:p>
              <a:pPr algn="ctr"/>
              <a:r>
                <a:rPr lang="en-US" b="1" dirty="0"/>
                <a:t>&amp; regulations</a:t>
              </a:r>
              <a:endParaRPr lang="en-GB" b="1" dirty="0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7ECDB402-F7B6-22E1-9310-36EDF505A1AF}"/>
                </a:ext>
              </a:extLst>
            </p:cNvPr>
            <p:cNvSpPr/>
            <p:nvPr/>
          </p:nvSpPr>
          <p:spPr>
            <a:xfrm rot="10800000">
              <a:off x="8431565" y="4448637"/>
              <a:ext cx="337505" cy="612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3334FB-2874-ED08-106A-7D7FDF794C53}"/>
              </a:ext>
            </a:extLst>
          </p:cNvPr>
          <p:cNvGrpSpPr/>
          <p:nvPr/>
        </p:nvGrpSpPr>
        <p:grpSpPr>
          <a:xfrm>
            <a:off x="1779516" y="2057041"/>
            <a:ext cx="7730207" cy="612475"/>
            <a:chOff x="1779516" y="2057041"/>
            <a:chExt cx="7730207" cy="6124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AE5779-C6B3-4CBE-E230-41C21CD7ABF1}"/>
                </a:ext>
              </a:extLst>
            </p:cNvPr>
            <p:cNvSpPr/>
            <p:nvPr/>
          </p:nvSpPr>
          <p:spPr>
            <a:xfrm>
              <a:off x="1779516" y="2057041"/>
              <a:ext cx="7730207" cy="612475"/>
            </a:xfrm>
            <a:prstGeom prst="rect">
              <a:avLst/>
            </a:prstGeom>
            <a:gradFill>
              <a:gsLst>
                <a:gs pos="0">
                  <a:srgbClr val="FF6699"/>
                </a:gs>
                <a:gs pos="93000">
                  <a:schemeClr val="accent5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1F159B-10CC-754C-C6BE-CC633190B304}"/>
                </a:ext>
              </a:extLst>
            </p:cNvPr>
            <p:cNvSpPr txBox="1"/>
            <p:nvPr/>
          </p:nvSpPr>
          <p:spPr>
            <a:xfrm>
              <a:off x="1783680" y="2157031"/>
              <a:ext cx="771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towards open access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166B833-1FCB-DEF5-517B-FF6A744C818D}"/>
                </a:ext>
              </a:extLst>
            </p:cNvPr>
            <p:cNvCxnSpPr>
              <a:cxnSpLocks/>
            </p:cNvCxnSpPr>
            <p:nvPr/>
          </p:nvCxnSpPr>
          <p:spPr>
            <a:xfrm>
              <a:off x="1783680" y="2387864"/>
              <a:ext cx="216919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8B9130D-0891-B7E3-4A64-66713DC76707}"/>
                </a:ext>
              </a:extLst>
            </p:cNvPr>
            <p:cNvCxnSpPr>
              <a:cxnSpLocks/>
            </p:cNvCxnSpPr>
            <p:nvPr/>
          </p:nvCxnSpPr>
          <p:spPr>
            <a:xfrm>
              <a:off x="7295891" y="2387864"/>
              <a:ext cx="2198024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71B13-0596-84F4-CD60-965D9BE90D55}"/>
              </a:ext>
            </a:extLst>
          </p:cNvPr>
          <p:cNvGrpSpPr/>
          <p:nvPr/>
        </p:nvGrpSpPr>
        <p:grpSpPr>
          <a:xfrm>
            <a:off x="1776643" y="2847792"/>
            <a:ext cx="7733080" cy="612475"/>
            <a:chOff x="1776643" y="2847792"/>
            <a:chExt cx="7733080" cy="612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715AF2-2794-6AED-C9C0-367E1B04DCB0}"/>
                </a:ext>
              </a:extLst>
            </p:cNvPr>
            <p:cNvSpPr/>
            <p:nvPr/>
          </p:nvSpPr>
          <p:spPr>
            <a:xfrm>
              <a:off x="1779516" y="2847792"/>
              <a:ext cx="7730207" cy="612475"/>
            </a:xfrm>
            <a:prstGeom prst="rect">
              <a:avLst/>
            </a:prstGeom>
            <a:gradFill>
              <a:gsLst>
                <a:gs pos="0">
                  <a:srgbClr val="FF6699"/>
                </a:gs>
                <a:gs pos="93000">
                  <a:schemeClr val="accent5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BED506-57C4-022D-6F00-9E5F11A18AA0}"/>
                </a:ext>
              </a:extLst>
            </p:cNvPr>
            <p:cNvSpPr txBox="1"/>
            <p:nvPr/>
          </p:nvSpPr>
          <p:spPr>
            <a:xfrm>
              <a:off x="1776643" y="2917607"/>
              <a:ext cx="7733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towards FAIR data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D735B1-C4C4-4F5C-945B-E55B4EAEF74B}"/>
                </a:ext>
              </a:extLst>
            </p:cNvPr>
            <p:cNvCxnSpPr>
              <a:cxnSpLocks/>
            </p:cNvCxnSpPr>
            <p:nvPr/>
          </p:nvCxnSpPr>
          <p:spPr>
            <a:xfrm>
              <a:off x="1783680" y="3140339"/>
              <a:ext cx="2413416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A25016-43C0-5913-B935-709D6A63C49F}"/>
                </a:ext>
              </a:extLst>
            </p:cNvPr>
            <p:cNvCxnSpPr>
              <a:cxnSpLocks/>
            </p:cNvCxnSpPr>
            <p:nvPr/>
          </p:nvCxnSpPr>
          <p:spPr>
            <a:xfrm>
              <a:off x="7114032" y="3140339"/>
              <a:ext cx="237988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101A6-DCBB-71DA-8209-BFF5D8DA4A51}"/>
              </a:ext>
            </a:extLst>
          </p:cNvPr>
          <p:cNvGrpSpPr/>
          <p:nvPr/>
        </p:nvGrpSpPr>
        <p:grpSpPr>
          <a:xfrm>
            <a:off x="1756296" y="3673060"/>
            <a:ext cx="7753427" cy="612475"/>
            <a:chOff x="1756296" y="3673060"/>
            <a:chExt cx="7753427" cy="6124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8EAAE56-6600-F009-E882-53E803955EF5}"/>
                </a:ext>
              </a:extLst>
            </p:cNvPr>
            <p:cNvSpPr/>
            <p:nvPr/>
          </p:nvSpPr>
          <p:spPr>
            <a:xfrm>
              <a:off x="1779516" y="3673060"/>
              <a:ext cx="7730207" cy="612475"/>
            </a:xfrm>
            <a:prstGeom prst="rect">
              <a:avLst/>
            </a:prstGeom>
            <a:gradFill>
              <a:gsLst>
                <a:gs pos="0">
                  <a:srgbClr val="FF6699"/>
                </a:gs>
                <a:gs pos="93000">
                  <a:schemeClr val="accent5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987094-C952-7E8D-BC80-3E4EACEB9CB5}"/>
                </a:ext>
              </a:extLst>
            </p:cNvPr>
            <p:cNvSpPr txBox="1"/>
            <p:nvPr/>
          </p:nvSpPr>
          <p:spPr>
            <a:xfrm>
              <a:off x="1756296" y="3728656"/>
              <a:ext cx="7733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embedding citizen science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FBFDFDF-CDD1-941D-FFC8-8C421D190364}"/>
                </a:ext>
              </a:extLst>
            </p:cNvPr>
            <p:cNvCxnSpPr>
              <a:cxnSpLocks/>
            </p:cNvCxnSpPr>
            <p:nvPr/>
          </p:nvCxnSpPr>
          <p:spPr>
            <a:xfrm>
              <a:off x="1783680" y="3959489"/>
              <a:ext cx="1846488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7F04640-BA33-E9D8-2469-3084AB54E83C}"/>
                </a:ext>
              </a:extLst>
            </p:cNvPr>
            <p:cNvCxnSpPr>
              <a:cxnSpLocks/>
            </p:cNvCxnSpPr>
            <p:nvPr/>
          </p:nvCxnSpPr>
          <p:spPr>
            <a:xfrm>
              <a:off x="7644384" y="3959489"/>
              <a:ext cx="1849531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B6C8E5E-D842-372F-6557-0714C5EB6AE6}"/>
              </a:ext>
            </a:extLst>
          </p:cNvPr>
          <p:cNvSpPr txBox="1"/>
          <p:nvPr/>
        </p:nvSpPr>
        <p:spPr>
          <a:xfrm>
            <a:off x="3694548" y="295860"/>
            <a:ext cx="4802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691"/>
                </a:solidFill>
                <a:latin typeface="Quicksand" pitchFamily="2" charset="77"/>
              </a:rPr>
              <a:t>Open Science</a:t>
            </a:r>
            <a:endParaRPr lang="en-GB" sz="4400" b="1" dirty="0">
              <a:solidFill>
                <a:srgbClr val="008691"/>
              </a:solidFill>
              <a:latin typeface="Quicksand" pitchFamily="2" charset="77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C200BBEB-ADD6-ADE7-1E08-0308241C48E5}"/>
              </a:ext>
            </a:extLst>
          </p:cNvPr>
          <p:cNvSpPr/>
          <p:nvPr/>
        </p:nvSpPr>
        <p:spPr>
          <a:xfrm>
            <a:off x="722376" y="5897447"/>
            <a:ext cx="10917936" cy="54410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rgbClr val="0070C0"/>
              </a:gs>
            </a:gsLst>
            <a:lin ang="0" scaled="1"/>
            <a:tileRect/>
          </a:gradFill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50800" dir="480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ENGAGEMENT, COORDINATION AND SUPPORT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E7582-B048-9AD0-7CF3-3FDE5D65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522B29-F77A-1697-E0A2-E55BEE4E6DDA}"/>
              </a:ext>
            </a:extLst>
          </p:cNvPr>
          <p:cNvSpPr txBox="1">
            <a:spLocks/>
          </p:cNvSpPr>
          <p:nvPr/>
        </p:nvSpPr>
        <p:spPr>
          <a:xfrm>
            <a:off x="0" y="50828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4000" b="1" dirty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  <a:cs typeface="Tahoma" panose="020B0604030504040204" pitchFamily="34" charset="0"/>
              </a:rPr>
              <a:t>“A web of scientific insight”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8DBBC9-91AC-D330-7BD2-1997BFAE1258}"/>
              </a:ext>
            </a:extLst>
          </p:cNvPr>
          <p:cNvSpPr txBox="1">
            <a:spLocks/>
          </p:cNvSpPr>
          <p:nvPr/>
        </p:nvSpPr>
        <p:spPr>
          <a:xfrm>
            <a:off x="947784" y="1662590"/>
            <a:ext cx="11122708" cy="427809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8775" indent="-358775">
              <a:spcBef>
                <a:spcPts val="1200"/>
              </a:spcBef>
              <a:spcAft>
                <a:spcPts val="600"/>
              </a:spcAft>
              <a:buClr>
                <a:srgbClr val="00869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 of FAIR Data and related Services</a:t>
            </a:r>
          </a:p>
          <a:p>
            <a:pPr marL="358775" indent="-358775">
              <a:spcBef>
                <a:spcPts val="1200"/>
              </a:spcBef>
              <a:spcAft>
                <a:spcPts val="600"/>
              </a:spcAft>
              <a:buClr>
                <a:srgbClr val="00869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Federation of relevant existing and future data sources</a:t>
            </a:r>
          </a:p>
          <a:p>
            <a:pPr marL="358775" indent="-358775">
              <a:spcBef>
                <a:spcPts val="1200"/>
              </a:spcBef>
              <a:spcAft>
                <a:spcPts val="600"/>
              </a:spcAft>
              <a:buClr>
                <a:srgbClr val="00869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Virtual space where science producers and consumers come together</a:t>
            </a:r>
          </a:p>
          <a:p>
            <a:pPr marL="358775" indent="-358775">
              <a:spcBef>
                <a:spcPts val="1200"/>
              </a:spcBef>
              <a:spcAft>
                <a:spcPts val="600"/>
              </a:spcAft>
              <a:buClr>
                <a:srgbClr val="00869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open-ended range of content and services</a:t>
            </a:r>
          </a:p>
          <a:p>
            <a:pPr marL="358775" indent="-358775">
              <a:spcBef>
                <a:spcPts val="1200"/>
              </a:spcBef>
              <a:spcAft>
                <a:spcPts val="600"/>
              </a:spcAft>
              <a:buClr>
                <a:srgbClr val="00869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Based on the FAIR principles</a:t>
            </a:r>
          </a:p>
          <a:p>
            <a:pPr marL="358775" indent="-358775">
              <a:spcBef>
                <a:spcPts val="1200"/>
              </a:spcBef>
              <a:spcAft>
                <a:spcPts val="600"/>
              </a:spcAft>
              <a:buClr>
                <a:srgbClr val="00869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all European data requirements</a:t>
            </a:r>
          </a:p>
          <a:p>
            <a:pPr marL="358775" indent="-358775">
              <a:spcBef>
                <a:spcPts val="1200"/>
              </a:spcBef>
              <a:spcAft>
                <a:spcPts val="600"/>
              </a:spcAft>
              <a:buClr>
                <a:srgbClr val="00869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interaction with other regions of the world</a:t>
            </a:r>
          </a:p>
        </p:txBody>
      </p:sp>
      <p:pic>
        <p:nvPicPr>
          <p:cNvPr id="11" name="Picture 10" descr="Image result for icon for stage singer">
            <a:extLst>
              <a:ext uri="{FF2B5EF4-FFF2-40B4-BE49-F238E27FC236}">
                <a16:creationId xmlns:a16="http://schemas.microsoft.com/office/drawing/2014/main" id="{922E6860-1556-977D-F5B3-EDEAA265F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9882" y="3414559"/>
            <a:ext cx="3047831" cy="26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data icon">
            <a:extLst>
              <a:ext uri="{FF2B5EF4-FFF2-40B4-BE49-F238E27FC236}">
                <a16:creationId xmlns:a16="http://schemas.microsoft.com/office/drawing/2014/main" id="{D2A40CE5-3F6E-4017-B42D-32FAC85F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8773" y="4667804"/>
            <a:ext cx="527606" cy="5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A404C1-336D-9A26-C8DC-62F64694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8" y="278664"/>
            <a:ext cx="10255997" cy="603887"/>
          </a:xfrm>
        </p:spPr>
        <p:txBody>
          <a:bodyPr>
            <a:normAutofit/>
          </a:bodyPr>
          <a:lstStyle/>
          <a:p>
            <a:r>
              <a:rPr lang="en-US" b="1" dirty="0">
                <a:ea typeface="Roboto Light" panose="02000000000000000000" pitchFamily="2" charset="0"/>
              </a:rPr>
              <a:t>EOSC – additionality to the web of FAIR data</a:t>
            </a:r>
            <a:endParaRPr lang="en-BE" b="1" dirty="0">
              <a:ea typeface="Roboto Ligh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9AD9F3-A0B5-3A11-D07A-B26FDE690EC2}"/>
              </a:ext>
            </a:extLst>
          </p:cNvPr>
          <p:cNvSpPr/>
          <p:nvPr/>
        </p:nvSpPr>
        <p:spPr>
          <a:xfrm>
            <a:off x="311426" y="2504971"/>
            <a:ext cx="11521985" cy="748714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WIDE WEB</a:t>
            </a:r>
            <a:endParaRPr lang="en-GB" sz="30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AEA4E-E7E7-F522-5280-0756769F515D}"/>
              </a:ext>
            </a:extLst>
          </p:cNvPr>
          <p:cNvSpPr/>
          <p:nvPr/>
        </p:nvSpPr>
        <p:spPr>
          <a:xfrm>
            <a:off x="311426" y="3458332"/>
            <a:ext cx="11521985" cy="648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INTERNET</a:t>
            </a:r>
            <a:endParaRPr lang="en-GB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1E83-F035-F55F-4720-525215456C23}"/>
              </a:ext>
            </a:extLst>
          </p:cNvPr>
          <p:cNvSpPr/>
          <p:nvPr/>
        </p:nvSpPr>
        <p:spPr>
          <a:xfrm>
            <a:off x="311426" y="4310979"/>
            <a:ext cx="11521985" cy="64800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en-GB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6A727B-F0D8-3BC5-1E4A-571E4F8F9523}"/>
              </a:ext>
            </a:extLst>
          </p:cNvPr>
          <p:cNvSpPr/>
          <p:nvPr/>
        </p:nvSpPr>
        <p:spPr>
          <a:xfrm>
            <a:off x="311426" y="5163625"/>
            <a:ext cx="11521985" cy="64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COMPUTERS</a:t>
            </a:r>
            <a:endParaRPr lang="en-GB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FC1D4-2FD8-4228-1A54-B4AA6535DDD2}"/>
              </a:ext>
            </a:extLst>
          </p:cNvPr>
          <p:cNvSpPr/>
          <p:nvPr/>
        </p:nvSpPr>
        <p:spPr>
          <a:xfrm>
            <a:off x="311426" y="1753038"/>
            <a:ext cx="11521985" cy="74871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 OF FAIR DATA</a:t>
            </a:r>
            <a:endParaRPr lang="en-GB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5FC31-AE7C-A413-D03E-EF5E60C95069}"/>
              </a:ext>
            </a:extLst>
          </p:cNvPr>
          <p:cNvSpPr/>
          <p:nvPr/>
        </p:nvSpPr>
        <p:spPr>
          <a:xfrm>
            <a:off x="2517289" y="1621158"/>
            <a:ext cx="7157422" cy="648000"/>
          </a:xfrm>
          <a:prstGeom prst="rect">
            <a:avLst/>
          </a:prstGeom>
          <a:solidFill>
            <a:srgbClr val="008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OPEN SCIENCE CLOUD</a:t>
            </a:r>
            <a:endParaRPr lang="en-GB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B5D85-93DE-BF0C-2220-B511E23ABE29}"/>
              </a:ext>
            </a:extLst>
          </p:cNvPr>
          <p:cNvSpPr txBox="1"/>
          <p:nvPr/>
        </p:nvSpPr>
        <p:spPr>
          <a:xfrm>
            <a:off x="7130200" y="6210004"/>
            <a:ext cx="470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Modelled after: World Wide Web - Wikipedia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0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0363-02C4-37BC-A080-13C2D012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70171-DD43-1FCE-8E6F-C36BC6BDEC41}"/>
              </a:ext>
            </a:extLst>
          </p:cNvPr>
          <p:cNvSpPr txBox="1">
            <a:spLocks/>
          </p:cNvSpPr>
          <p:nvPr/>
        </p:nvSpPr>
        <p:spPr>
          <a:xfrm>
            <a:off x="0" y="1925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  <a:cs typeface="Tahoma" panose="020B0604030504040204" pitchFamily="34" charset="0"/>
              </a:rPr>
              <a:t>Guiding principles for EOSC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33532-EE53-9B18-2B72-E491DB917FC7}"/>
              </a:ext>
            </a:extLst>
          </p:cNvPr>
          <p:cNvSpPr txBox="1"/>
          <p:nvPr/>
        </p:nvSpPr>
        <p:spPr>
          <a:xfrm>
            <a:off x="605118" y="2183759"/>
            <a:ext cx="10981765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buClr>
                <a:srgbClr val="008691"/>
              </a:buClr>
              <a:buSzPct val="125000"/>
              <a:buFont typeface="Wingdings" panose="05000000000000000000" pitchFamily="2" charset="2"/>
              <a:buChar char="§"/>
              <a:tabLst>
                <a:tab pos="609600" algn="l"/>
                <a:tab pos="5966460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Multi-</a:t>
            </a:r>
            <a:r>
              <a:rPr lang="en-US" sz="2400" b="1" u="none" strike="noStrike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stakeholderism</a:t>
            </a:r>
            <a:endParaRPr lang="en-US" sz="2400" b="1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7063" lvl="0">
              <a:lnSpc>
                <a:spcPct val="90000"/>
              </a:lnSpc>
              <a:buClr>
                <a:srgbClr val="008691"/>
              </a:buClr>
              <a:buSzPct val="125000"/>
              <a:tabLst>
                <a:tab pos="5965825" algn="r"/>
              </a:tabLst>
            </a:pPr>
            <a:r>
              <a:rPr lang="en-US" sz="240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EOSC will succeed if and only if it follows a multi-stakeholder approach;</a:t>
            </a:r>
          </a:p>
          <a:p>
            <a:pPr marL="342900" lvl="0" indent="-342900">
              <a:lnSpc>
                <a:spcPct val="90000"/>
              </a:lnSpc>
              <a:buClr>
                <a:srgbClr val="008691"/>
              </a:buClr>
              <a:buSzPct val="125000"/>
              <a:buFont typeface="Wingdings" panose="05000000000000000000" pitchFamily="2" charset="2"/>
              <a:buChar char="§"/>
              <a:tabLst>
                <a:tab pos="609600" algn="l"/>
                <a:tab pos="5966460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Openness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7063" lvl="0">
              <a:lnSpc>
                <a:spcPct val="90000"/>
              </a:lnSpc>
              <a:buClr>
                <a:srgbClr val="008691"/>
              </a:buClr>
              <a:buSzPct val="125000"/>
              <a:tabLst>
                <a:tab pos="5965825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40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EOSC will ensure research artefacts be ‘as open as possible, as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restricted</a:t>
            </a:r>
            <a:r>
              <a:rPr lang="en-US" sz="240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as necessary’;</a:t>
            </a:r>
          </a:p>
          <a:p>
            <a:pPr marL="342900" lvl="0" indent="-342900">
              <a:lnSpc>
                <a:spcPct val="90000"/>
              </a:lnSpc>
              <a:buClr>
                <a:srgbClr val="008691"/>
              </a:buClr>
              <a:buSzPct val="125000"/>
              <a:buFont typeface="Wingdings" panose="05000000000000000000" pitchFamily="2" charset="2"/>
              <a:buChar char="§"/>
              <a:tabLst>
                <a:tab pos="609600" algn="l"/>
                <a:tab pos="5966460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FAIR principles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7063" lvl="0">
              <a:lnSpc>
                <a:spcPct val="90000"/>
              </a:lnSpc>
              <a:buClr>
                <a:srgbClr val="008691"/>
              </a:buClr>
              <a:buSzPct val="125000"/>
              <a:tabLst>
                <a:tab pos="5965825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40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EOSC research artefacts need to be findable, accessible, interoperable and reusable;</a:t>
            </a:r>
          </a:p>
          <a:p>
            <a:pPr marL="342900" lvl="0" indent="-342900">
              <a:lnSpc>
                <a:spcPct val="90000"/>
              </a:lnSpc>
              <a:buClr>
                <a:srgbClr val="008691"/>
              </a:buClr>
              <a:buSzPct val="125000"/>
              <a:buFont typeface="Wingdings" panose="05000000000000000000" pitchFamily="2" charset="2"/>
              <a:buChar char="§"/>
              <a:tabLst>
                <a:tab pos="609600" algn="l"/>
                <a:tab pos="5966460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Federation of infrastructures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7063" lvl="0">
              <a:lnSpc>
                <a:spcPct val="90000"/>
              </a:lnSpc>
              <a:buClr>
                <a:srgbClr val="008691"/>
              </a:buClr>
              <a:buSzPct val="125000"/>
              <a:tabLst>
                <a:tab pos="5965825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40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EOSC will federate existing and upcoming data- and e-infrastructures;</a:t>
            </a:r>
          </a:p>
          <a:p>
            <a:pPr marL="342900" lvl="0" indent="-342900">
              <a:lnSpc>
                <a:spcPct val="90000"/>
              </a:lnSpc>
              <a:buClr>
                <a:srgbClr val="008691"/>
              </a:buClr>
              <a:buSzPct val="125000"/>
              <a:buFont typeface="Wingdings" panose="05000000000000000000" pitchFamily="2" charset="2"/>
              <a:buChar char="§"/>
              <a:tabLst>
                <a:tab pos="609600" algn="l"/>
                <a:tab pos="5966460" algn="r"/>
              </a:tabLst>
            </a:pPr>
            <a:r>
              <a:rPr lang="en-US" sz="24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Machine-actionable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27063">
              <a:lnSpc>
                <a:spcPct val="90000"/>
              </a:lnSpc>
              <a:buClr>
                <a:srgbClr val="008691"/>
              </a:buClr>
              <a:buSzPct val="125000"/>
              <a:tabLst>
                <a:tab pos="5965825" algn="r"/>
              </a:tabLst>
            </a:pPr>
            <a:r>
              <a:rPr lang="en-US" sz="240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EOSC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will ensure that machines can find, access and interoperate on data helping people in servicing the needs of European scientists.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B84E6-7B2C-A163-E1FC-8FD9D2CE3387}"/>
              </a:ext>
            </a:extLst>
          </p:cNvPr>
          <p:cNvSpPr txBox="1"/>
          <p:nvPr/>
        </p:nvSpPr>
        <p:spPr>
          <a:xfrm>
            <a:off x="476022" y="1081871"/>
            <a:ext cx="11239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869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overarching </a:t>
            </a:r>
            <a:r>
              <a:rPr lang="en-US" sz="2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principle for developing EOSC is that r</a:t>
            </a:r>
            <a:r>
              <a:rPr lang="en-GB" sz="28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esearch</a:t>
            </a:r>
            <a:r>
              <a:rPr lang="en-GB" sz="2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has to be at the centre of the EOSC initiative.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A42C86E-3A6F-3BB3-8DDD-FCB64FE0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36" y="1636460"/>
            <a:ext cx="5082367" cy="1754326"/>
          </a:xfrm>
        </p:spPr>
        <p:txBody>
          <a:bodyPr>
            <a:spAutoFit/>
          </a:bodyPr>
          <a:lstStyle/>
          <a:p>
            <a:r>
              <a:rPr lang="en-US" sz="4000" b="1" dirty="0">
                <a:ea typeface="Roboto Light" panose="02000000000000000000" pitchFamily="2" charset="0"/>
              </a:rPr>
              <a:t>Horizon Europe </a:t>
            </a:r>
            <a:br>
              <a:rPr lang="en-US" sz="4000" b="1" dirty="0">
                <a:ea typeface="Roboto Light" panose="02000000000000000000" pitchFamily="2" charset="0"/>
              </a:rPr>
            </a:br>
            <a:r>
              <a:rPr lang="en-US" sz="4000" b="1" dirty="0">
                <a:ea typeface="Roboto Light" panose="02000000000000000000" pitchFamily="2" charset="0"/>
              </a:rPr>
              <a:t>co-programmed </a:t>
            </a:r>
            <a:br>
              <a:rPr lang="en-US" sz="4000" b="1" dirty="0">
                <a:ea typeface="Roboto Light" panose="02000000000000000000" pitchFamily="2" charset="0"/>
              </a:rPr>
            </a:br>
            <a:r>
              <a:rPr lang="en-US" sz="4000" b="1" dirty="0">
                <a:ea typeface="Roboto Light" panose="02000000000000000000" pitchFamily="2" charset="0"/>
              </a:rPr>
              <a:t>EOSC Partnership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E3FE100-9077-651E-6E60-BDC7B1CB993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7236" y="3738866"/>
            <a:ext cx="5082367" cy="2098010"/>
          </a:xfr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Launched June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billion euros commitment by the European Union and the EOSC Association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413D-2F52-D2BC-422B-F94593EC64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/>
              <a:t>08 March 2023 by EOSC-A</a:t>
            </a:r>
          </a:p>
        </p:txBody>
      </p:sp>
      <p:pic>
        <p:nvPicPr>
          <p:cNvPr id="7" name="Picture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471299-9C72-C771-5C9A-2675EF5443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1259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2196</Words>
  <Application>Microsoft Macintosh PowerPoint</Application>
  <PresentationFormat>Widescreen</PresentationFormat>
  <Paragraphs>342</Paragraphs>
  <Slides>32</Slides>
  <Notes>3</Notes>
  <HiddenSlides>13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Roboto Light</vt:lpstr>
      <vt:lpstr>Wingdings</vt:lpstr>
      <vt:lpstr>Quicksand</vt:lpstr>
      <vt:lpstr>Tahoma</vt:lpstr>
      <vt:lpstr>Arial</vt:lpstr>
      <vt:lpstr>Roboto Black</vt:lpstr>
      <vt:lpstr>Roboto</vt:lpstr>
      <vt:lpstr>Roboto Medium</vt:lpstr>
      <vt:lpstr>Kantoorthema</vt:lpstr>
      <vt:lpstr>PowerPoint Presentation</vt:lpstr>
      <vt:lpstr>EOSC - advancing Open Science to the next level</vt:lpstr>
      <vt:lpstr>PowerPoint Presentation</vt:lpstr>
      <vt:lpstr>Science in transition</vt:lpstr>
      <vt:lpstr>PowerPoint Presentation</vt:lpstr>
      <vt:lpstr>PowerPoint Presentation</vt:lpstr>
      <vt:lpstr>EOSC – additionality to the web of FAIR data</vt:lpstr>
      <vt:lpstr>PowerPoint Presentation</vt:lpstr>
      <vt:lpstr>Horizon Europe  co-programmed  EOSC Partnership</vt:lpstr>
      <vt:lpstr>PowerPoint Presentation</vt:lpstr>
      <vt:lpstr>SRIA and MAR</vt:lpstr>
      <vt:lpstr>What do we concretely aim for?</vt:lpstr>
      <vt:lpstr>Where do we stand?</vt:lpstr>
      <vt:lpstr>PowerPoint Presentation</vt:lpstr>
      <vt:lpstr>PowerPoint Presentation</vt:lpstr>
      <vt:lpstr>Outlook to the future</vt:lpstr>
      <vt:lpstr>PowerPoint Presentation</vt:lpstr>
      <vt:lpstr>PowerPoint Presentation</vt:lpstr>
      <vt:lpstr>Getting ahead of the curve and advancing to the next level, means:</vt:lpstr>
      <vt:lpstr>PowerPoint Presentation</vt:lpstr>
      <vt:lpstr>Ten things EOSC is not …</vt:lpstr>
      <vt:lpstr>EOSC vision in a nutshell</vt:lpstr>
      <vt:lpstr>PowerPoint Presentation</vt:lpstr>
      <vt:lpstr>PowerPoint Presentation</vt:lpstr>
      <vt:lpstr>Tasks on the way to create EOSC</vt:lpstr>
      <vt:lpstr>PowerPoint Presentation</vt:lpstr>
      <vt:lpstr>PowerPoint Presentation</vt:lpstr>
      <vt:lpstr>PowerPoint Presentation</vt:lpstr>
      <vt:lpstr>PowerPoint Presentation</vt:lpstr>
      <vt:lpstr>EOSC ‘helicopter view’</vt:lpstr>
      <vt:lpstr>Horizon Europe Work Programme</vt:lpstr>
      <vt:lpstr>Horizon Europe Work Programme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Bronzetto01</dc:creator>
  <cp:lastModifiedBy>Microsoft Office User</cp:lastModifiedBy>
  <cp:revision>135</cp:revision>
  <dcterms:created xsi:type="dcterms:W3CDTF">2022-07-08T11:33:37Z</dcterms:created>
  <dcterms:modified xsi:type="dcterms:W3CDTF">2023-06-12T11:57:25Z</dcterms:modified>
</cp:coreProperties>
</file>