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60" r:id="rId3"/>
    <p:sldId id="258" r:id="rId4"/>
    <p:sldId id="257" r:id="rId5"/>
    <p:sldId id="259" r:id="rId6"/>
    <p:sldId id="988" r:id="rId7"/>
    <p:sldId id="989" r:id="rId8"/>
    <p:sldId id="990" r:id="rId9"/>
    <p:sldId id="991" r:id="rId10"/>
    <p:sldId id="993" r:id="rId11"/>
    <p:sldId id="992"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Roboto Light" panose="02000000000000000000" pitchFamily="2" charset="0"/>
      <p:regular r:id="rId22"/>
      <p:bold r:id="rId23"/>
      <p:italic r:id="rId24"/>
      <p:boldItalic r:id="rId25"/>
    </p:embeddedFont>
    <p:embeddedFont>
      <p:font typeface="TFACAC+11"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3iCmsUAg6bSJ/HFJ9qip3Li3+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79"/>
    <p:restoredTop sz="75952" autoAdjust="0"/>
  </p:normalViewPr>
  <p:slideViewPr>
    <p:cSldViewPr snapToGrid="0">
      <p:cViewPr varScale="1">
        <p:scale>
          <a:sx n="99" d="100"/>
          <a:sy n="99" d="100"/>
        </p:scale>
        <p:origin x="5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European Open Science Cloud (EOSC) is an environment for hosting and processing research data to support EU science.</a:t>
            </a:r>
          </a:p>
          <a:p>
            <a:r>
              <a:rPr lang="en-US" dirty="0"/>
              <a:t>The ambition of the European Open Science Cloud (EOSC) is to provide European researchers, innovators, companies and citizens with a federated and open multi-disciplinary environment where they can publish, find and re-use data, tools and services for research, innovation and educational purposes.</a:t>
            </a:r>
          </a:p>
          <a:p>
            <a:endParaRPr lang="en-US" dirty="0"/>
          </a:p>
          <a:p>
            <a:r>
              <a:rPr lang="en-US" dirty="0"/>
              <a:t>This environment will operate under well-defined conditions to ensure trust and safeguard the public interest.</a:t>
            </a:r>
          </a:p>
          <a:p>
            <a:endParaRPr lang="en-US" dirty="0"/>
          </a:p>
          <a:p>
            <a:r>
              <a:rPr lang="en-US" dirty="0"/>
              <a:t>The EOSC enables a step change across scientific communities and research infrastructures towards</a:t>
            </a:r>
          </a:p>
          <a:p>
            <a:endParaRPr lang="en-US" dirty="0"/>
          </a:p>
          <a:p>
            <a:r>
              <a:rPr lang="en-US" dirty="0"/>
              <a:t>seamless access</a:t>
            </a:r>
          </a:p>
          <a:p>
            <a:r>
              <a:rPr lang="en-US" dirty="0"/>
              <a:t>FAIR (Findability, Accessibility, Interoperability and Reusability) management</a:t>
            </a:r>
          </a:p>
          <a:p>
            <a:r>
              <a:rPr lang="en-US" dirty="0"/>
              <a:t>reliable reuse of research data and all other digital objects produced along the research life cycle (e.g. methods, software and publications)</a:t>
            </a:r>
          </a:p>
          <a:p>
            <a:endParaRPr lang="en-US" dirty="0"/>
          </a:p>
          <a:p>
            <a:endParaRPr lang="en-US" dirty="0"/>
          </a:p>
          <a:p>
            <a:r>
              <a:rPr lang="en-US" dirty="0"/>
              <a:t>This includes joint activities to enable and monitor the uptake of open science practices in Europe and to align relevant national and EU policies and investments to improve the production of FAIR research output that are “as open as possible, as closed as necessary”. </a:t>
            </a:r>
            <a:endParaRPr lang="bg-BG"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265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EOSC Steering </a:t>
            </a:r>
            <a:r>
              <a:rPr lang="en-US" dirty="0" err="1"/>
              <a:t>BoardEN</a:t>
            </a:r>
            <a:r>
              <a:rPr lang="en-US" dirty="0"/>
              <a:t>••• (EOSC-SB) was established as an expert group of the European Commission to strategically advise on EU policy for research data infrastructures and services and the alignment of EU and national policy developments and investments with the EOSC objectives.</a:t>
            </a:r>
          </a:p>
          <a:p>
            <a:endParaRPr lang="en-US" dirty="0"/>
          </a:p>
          <a:p>
            <a:r>
              <a:rPr lang="en-US" dirty="0"/>
              <a:t>The expert group also supports the Commission in coordinating and implementing the EOSC as part of the ERA Policy Agenda, in line with the Council conclusions of 26 November 2021EN••• on the new ERA Governance. </a:t>
            </a:r>
            <a:endParaRPr lang="bg-BG"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602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EOSC, a large number of stakeholders work together to create the European web of research data and services. This requires a significant investment of money, resources, and work from all partners involved. The EOSC Association, the European Commission, and the EU member states and associated countries each have to provide their share to make the EOSC a success story. </a:t>
            </a:r>
            <a:endParaRPr lang="bg-BG"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566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968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spTree>
      <p:nvGrpSpPr>
        <p:cNvPr id="1" name="Shape 14"/>
        <p:cNvGrpSpPr/>
        <p:nvPr/>
      </p:nvGrpSpPr>
      <p:grpSpPr>
        <a:xfrm>
          <a:off x="0" y="0"/>
          <a:ext cx="0" cy="0"/>
          <a:chOff x="0" y="0"/>
          <a:chExt cx="0" cy="0"/>
        </a:xfrm>
      </p:grpSpPr>
      <p:sp>
        <p:nvSpPr>
          <p:cNvPr id="15" name="Google Shape;15;p3"/>
          <p:cNvSpPr/>
          <p:nvPr/>
        </p:nvSpPr>
        <p:spPr>
          <a:xfrm>
            <a:off x="-128789" y="0"/>
            <a:ext cx="12320789" cy="7006107"/>
          </a:xfrm>
          <a:prstGeom prst="rect">
            <a:avLst/>
          </a:prstGeom>
          <a:solidFill>
            <a:srgbClr val="0086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
          <p:cNvSpPr txBox="1">
            <a:spLocks noGrp="1"/>
          </p:cNvSpPr>
          <p:nvPr>
            <p:ph type="ctrTitle"/>
          </p:nvPr>
        </p:nvSpPr>
        <p:spPr>
          <a:xfrm>
            <a:off x="423013" y="1600200"/>
            <a:ext cx="9144000" cy="1006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500"/>
              <a:buFont typeface="Roboto"/>
              <a:buNone/>
              <a:defRPr sz="6500" b="0" i="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423013" y="2825750"/>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000"/>
              <a:buNone/>
              <a:defRPr sz="3000" b="0" i="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ftr" idx="11"/>
          </p:nvPr>
        </p:nvSpPr>
        <p:spPr>
          <a:xfrm>
            <a:off x="423013" y="6173787"/>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9" name="Google Shape;19;p3" descr="A picture containing clipart&#10;&#10;Description automatically generated"/>
          <p:cNvPicPr preferRelativeResize="0"/>
          <p:nvPr/>
        </p:nvPicPr>
        <p:blipFill rotWithShape="1">
          <a:blip r:embed="rId2">
            <a:alphaModFix/>
          </a:blip>
          <a:srcRect/>
          <a:stretch/>
        </p:blipFill>
        <p:spPr>
          <a:xfrm>
            <a:off x="4993394" y="6122751"/>
            <a:ext cx="2076422" cy="4671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Page 2">
  <p:cSld name="Image Page 2">
    <p:spTree>
      <p:nvGrpSpPr>
        <p:cNvPr id="1" name="Shape 43"/>
        <p:cNvGrpSpPr/>
        <p:nvPr/>
      </p:nvGrpSpPr>
      <p:grpSpPr>
        <a:xfrm>
          <a:off x="0" y="0"/>
          <a:ext cx="0" cy="0"/>
          <a:chOff x="0" y="0"/>
          <a:chExt cx="0" cy="0"/>
        </a:xfrm>
      </p:grpSpPr>
      <p:sp>
        <p:nvSpPr>
          <p:cNvPr id="44" name="Google Shape;44;p7"/>
          <p:cNvSpPr/>
          <p:nvPr/>
        </p:nvSpPr>
        <p:spPr>
          <a:xfrm>
            <a:off x="-128789" y="-141668"/>
            <a:ext cx="12492507" cy="7212169"/>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7"/>
          <p:cNvSpPr>
            <a:spLocks noGrp="1"/>
          </p:cNvSpPr>
          <p:nvPr>
            <p:ph type="pic" idx="2"/>
          </p:nvPr>
        </p:nvSpPr>
        <p:spPr>
          <a:xfrm>
            <a:off x="1721736" y="1570354"/>
            <a:ext cx="9830180" cy="4382570"/>
          </a:xfrm>
          <a:prstGeom prst="rect">
            <a:avLst/>
          </a:prstGeom>
          <a:noFill/>
          <a:ln>
            <a:noFill/>
          </a:ln>
        </p:spPr>
      </p:sp>
      <p:sp>
        <p:nvSpPr>
          <p:cNvPr id="46" name="Google Shape;46;p7"/>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51"/>
        <p:cNvGrpSpPr/>
        <p:nvPr/>
      </p:nvGrpSpPr>
      <p:grpSpPr>
        <a:xfrm>
          <a:off x="0" y="0"/>
          <a:ext cx="0" cy="0"/>
          <a:chOff x="0" y="0"/>
          <a:chExt cx="0" cy="0"/>
        </a:xfrm>
      </p:grpSpPr>
      <p:sp>
        <p:nvSpPr>
          <p:cNvPr id="52" name="Google Shape;52;p8"/>
          <p:cNvSpPr>
            <a:spLocks noGrp="1"/>
          </p:cNvSpPr>
          <p:nvPr>
            <p:ph type="pic" idx="2"/>
          </p:nvPr>
        </p:nvSpPr>
        <p:spPr>
          <a:xfrm>
            <a:off x="0" y="0"/>
            <a:ext cx="12192000" cy="6857999"/>
          </a:xfrm>
          <a:prstGeom prst="rect">
            <a:avLst/>
          </a:prstGeom>
          <a:noFill/>
          <a:ln>
            <a:noFill/>
          </a:ln>
        </p:spPr>
      </p:sp>
      <p:pic>
        <p:nvPicPr>
          <p:cNvPr id="53" name="Google Shape;53;p8"/>
          <p:cNvPicPr preferRelativeResize="0"/>
          <p:nvPr/>
        </p:nvPicPr>
        <p:blipFill rotWithShape="1">
          <a:blip r:embed="rId2">
            <a:alphaModFix/>
          </a:blip>
          <a:srcRect/>
          <a:stretch/>
        </p:blipFill>
        <p:spPr>
          <a:xfrm>
            <a:off x="358140" y="360654"/>
            <a:ext cx="1196340" cy="340893"/>
          </a:xfrm>
          <a:prstGeom prst="rect">
            <a:avLst/>
          </a:prstGeom>
          <a:noFill/>
          <a:ln>
            <a:noFill/>
          </a:ln>
        </p:spPr>
      </p:pic>
      <p:sp>
        <p:nvSpPr>
          <p:cNvPr id="54" name="Google Shape;54;p8"/>
          <p:cNvSpPr txBox="1">
            <a:spLocks noGrp="1"/>
          </p:cNvSpPr>
          <p:nvPr>
            <p:ph type="body" idx="1"/>
          </p:nvPr>
        </p:nvSpPr>
        <p:spPr>
          <a:xfrm>
            <a:off x="311150" y="418955"/>
            <a:ext cx="1289043" cy="290035"/>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00"/>
              <a:buFont typeface="Roboto Light"/>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Page 1">
  <p:cSld name="Divider Page 1">
    <p:spTree>
      <p:nvGrpSpPr>
        <p:cNvPr id="1" name="Shape 57"/>
        <p:cNvGrpSpPr/>
        <p:nvPr/>
      </p:nvGrpSpPr>
      <p:grpSpPr>
        <a:xfrm>
          <a:off x="0" y="0"/>
          <a:ext cx="0" cy="0"/>
          <a:chOff x="0" y="0"/>
          <a:chExt cx="0" cy="0"/>
        </a:xfrm>
      </p:grpSpPr>
      <p:sp>
        <p:nvSpPr>
          <p:cNvPr id="58" name="Google Shape;58;p9"/>
          <p:cNvSpPr/>
          <p:nvPr/>
        </p:nvSpPr>
        <p:spPr>
          <a:xfrm>
            <a:off x="-103031" y="-103031"/>
            <a:ext cx="6199031" cy="6961031"/>
          </a:xfrm>
          <a:prstGeom prst="rect">
            <a:avLst/>
          </a:prstGeom>
          <a:solidFill>
            <a:srgbClr val="0086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9"/>
          <p:cNvSpPr>
            <a:spLocks noGrp="1"/>
          </p:cNvSpPr>
          <p:nvPr>
            <p:ph type="pic" idx="2"/>
          </p:nvPr>
        </p:nvSpPr>
        <p:spPr>
          <a:xfrm>
            <a:off x="6096000" y="0"/>
            <a:ext cx="6096000" cy="6857999"/>
          </a:xfrm>
          <a:prstGeom prst="rect">
            <a:avLst/>
          </a:prstGeom>
          <a:noFill/>
          <a:ln>
            <a:noFill/>
          </a:ln>
        </p:spPr>
      </p:sp>
      <p:sp>
        <p:nvSpPr>
          <p:cNvPr id="60" name="Google Shape;60;p9"/>
          <p:cNvSpPr txBox="1">
            <a:spLocks noGrp="1"/>
          </p:cNvSpPr>
          <p:nvPr>
            <p:ph type="title"/>
          </p:nvPr>
        </p:nvSpPr>
        <p:spPr>
          <a:xfrm>
            <a:off x="668192" y="940672"/>
            <a:ext cx="5082367"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Roboto"/>
              <a:buNone/>
              <a:defRPr sz="3500" b="0" i="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68192" y="1650367"/>
            <a:ext cx="5082368"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body" idx="3"/>
          </p:nvPr>
        </p:nvSpPr>
        <p:spPr>
          <a:xfrm>
            <a:off x="668192" y="2270760"/>
            <a:ext cx="5082367" cy="368216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4737652" y="6439477"/>
            <a:ext cx="1289222" cy="19887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Page 2">
  <p:cSld name="Divider Page 2">
    <p:spTree>
      <p:nvGrpSpPr>
        <p:cNvPr id="1"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a:stretch/>
        </p:blipFill>
        <p:spPr>
          <a:xfrm>
            <a:off x="6096000" y="-1"/>
            <a:ext cx="6096000" cy="6858000"/>
          </a:xfrm>
          <a:prstGeom prst="rect">
            <a:avLst/>
          </a:prstGeom>
          <a:noFill/>
          <a:ln>
            <a:noFill/>
          </a:ln>
        </p:spPr>
      </p:pic>
      <p:sp>
        <p:nvSpPr>
          <p:cNvPr id="68" name="Google Shape;68;p10"/>
          <p:cNvSpPr>
            <a:spLocks noGrp="1"/>
          </p:cNvSpPr>
          <p:nvPr>
            <p:ph type="pic" idx="2"/>
          </p:nvPr>
        </p:nvSpPr>
        <p:spPr>
          <a:xfrm>
            <a:off x="0" y="1"/>
            <a:ext cx="6096000" cy="6857999"/>
          </a:xfrm>
          <a:prstGeom prst="rect">
            <a:avLst/>
          </a:prstGeom>
          <a:noFill/>
          <a:ln>
            <a:noFill/>
          </a:ln>
        </p:spPr>
      </p:sp>
      <p:sp>
        <p:nvSpPr>
          <p:cNvPr id="69" name="Google Shape;69;p10"/>
          <p:cNvSpPr txBox="1">
            <a:spLocks noGrp="1"/>
          </p:cNvSpPr>
          <p:nvPr>
            <p:ph type="title"/>
          </p:nvPr>
        </p:nvSpPr>
        <p:spPr>
          <a:xfrm>
            <a:off x="6787052" y="940672"/>
            <a:ext cx="5082367"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Roboto"/>
              <a:buNone/>
              <a:defRPr sz="3500" b="0" i="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6787052" y="1650367"/>
            <a:ext cx="5082368"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body" idx="3"/>
          </p:nvPr>
        </p:nvSpPr>
        <p:spPr>
          <a:xfrm>
            <a:off x="6787052" y="2270760"/>
            <a:ext cx="5082367" cy="368216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4"/>
          </p:nvPr>
        </p:nvSpPr>
        <p:spPr>
          <a:xfrm>
            <a:off x="311150" y="418955"/>
            <a:ext cx="1289043" cy="290035"/>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00"/>
              <a:buFont typeface="Roboto Light"/>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ftr" idx="11"/>
          </p:nvPr>
        </p:nvSpPr>
        <p:spPr>
          <a:xfrm>
            <a:off x="6225209" y="6363216"/>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8691"/>
                </a:solidFill>
                <a:latin typeface="Roboto Light"/>
                <a:ea typeface="Roboto Light"/>
                <a:cs typeface="Roboto Light"/>
                <a:sym typeface="Roboto Light"/>
              </a:defRPr>
            </a:lvl1pPr>
            <a:lvl2pPr marL="0" lvl="1" indent="0" algn="r">
              <a:spcBef>
                <a:spcPts val="0"/>
              </a:spcBef>
              <a:buNone/>
              <a:defRPr sz="900" b="0" i="0" u="none" strike="noStrike" cap="none">
                <a:solidFill>
                  <a:srgbClr val="008691"/>
                </a:solidFill>
                <a:latin typeface="Roboto Light"/>
                <a:ea typeface="Roboto Light"/>
                <a:cs typeface="Roboto Light"/>
                <a:sym typeface="Roboto Light"/>
              </a:defRPr>
            </a:lvl2pPr>
            <a:lvl3pPr marL="0" lvl="2" indent="0" algn="r">
              <a:spcBef>
                <a:spcPts val="0"/>
              </a:spcBef>
              <a:buNone/>
              <a:defRPr sz="900" b="0" i="0" u="none" strike="noStrike" cap="none">
                <a:solidFill>
                  <a:srgbClr val="008691"/>
                </a:solidFill>
                <a:latin typeface="Roboto Light"/>
                <a:ea typeface="Roboto Light"/>
                <a:cs typeface="Roboto Light"/>
                <a:sym typeface="Roboto Light"/>
              </a:defRPr>
            </a:lvl3pPr>
            <a:lvl4pPr marL="0" lvl="3" indent="0" algn="r">
              <a:spcBef>
                <a:spcPts val="0"/>
              </a:spcBef>
              <a:buNone/>
              <a:defRPr sz="900" b="0" i="0" u="none" strike="noStrike" cap="none">
                <a:solidFill>
                  <a:srgbClr val="008691"/>
                </a:solidFill>
                <a:latin typeface="Roboto Light"/>
                <a:ea typeface="Roboto Light"/>
                <a:cs typeface="Roboto Light"/>
                <a:sym typeface="Roboto Light"/>
              </a:defRPr>
            </a:lvl4pPr>
            <a:lvl5pPr marL="0" lvl="4" indent="0" algn="r">
              <a:spcBef>
                <a:spcPts val="0"/>
              </a:spcBef>
              <a:buNone/>
              <a:defRPr sz="900" b="0" i="0" u="none" strike="noStrike" cap="none">
                <a:solidFill>
                  <a:srgbClr val="008691"/>
                </a:solidFill>
                <a:latin typeface="Roboto Light"/>
                <a:ea typeface="Roboto Light"/>
                <a:cs typeface="Roboto Light"/>
                <a:sym typeface="Roboto Light"/>
              </a:defRPr>
            </a:lvl5pPr>
            <a:lvl6pPr marL="0" lvl="5" indent="0" algn="r">
              <a:spcBef>
                <a:spcPts val="0"/>
              </a:spcBef>
              <a:buNone/>
              <a:defRPr sz="900" b="0" i="0" u="none" strike="noStrike" cap="none">
                <a:solidFill>
                  <a:srgbClr val="008691"/>
                </a:solidFill>
                <a:latin typeface="Roboto Light"/>
                <a:ea typeface="Roboto Light"/>
                <a:cs typeface="Roboto Light"/>
                <a:sym typeface="Roboto Light"/>
              </a:defRPr>
            </a:lvl6pPr>
            <a:lvl7pPr marL="0" lvl="6" indent="0" algn="r">
              <a:spcBef>
                <a:spcPts val="0"/>
              </a:spcBef>
              <a:buNone/>
              <a:defRPr sz="900" b="0" i="0" u="none" strike="noStrike" cap="none">
                <a:solidFill>
                  <a:srgbClr val="008691"/>
                </a:solidFill>
                <a:latin typeface="Roboto Light"/>
                <a:ea typeface="Roboto Light"/>
                <a:cs typeface="Roboto Light"/>
                <a:sym typeface="Roboto Light"/>
              </a:defRPr>
            </a:lvl7pPr>
            <a:lvl8pPr marL="0" lvl="7" indent="0" algn="r">
              <a:spcBef>
                <a:spcPts val="0"/>
              </a:spcBef>
              <a:buNone/>
              <a:defRPr sz="900" b="0" i="0" u="none" strike="noStrike" cap="none">
                <a:solidFill>
                  <a:srgbClr val="008691"/>
                </a:solidFill>
                <a:latin typeface="Roboto Light"/>
                <a:ea typeface="Roboto Light"/>
                <a:cs typeface="Roboto Light"/>
                <a:sym typeface="Roboto Light"/>
              </a:defRPr>
            </a:lvl8pPr>
            <a:lvl9pPr marL="0" lvl="8" indent="0" algn="r">
              <a:spcBef>
                <a:spcPts val="0"/>
              </a:spcBef>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76"/>
        <p:cNvGrpSpPr/>
        <p:nvPr/>
      </p:nvGrpSpPr>
      <p:grpSpPr>
        <a:xfrm>
          <a:off x="0" y="0"/>
          <a:ext cx="0" cy="0"/>
          <a:chOff x="0" y="0"/>
          <a:chExt cx="0" cy="0"/>
        </a:xfrm>
      </p:grpSpPr>
      <p:sp>
        <p:nvSpPr>
          <p:cNvPr id="77" name="Google Shape;77;p11"/>
          <p:cNvSpPr/>
          <p:nvPr/>
        </p:nvSpPr>
        <p:spPr>
          <a:xfrm>
            <a:off x="0" y="0"/>
            <a:ext cx="12192000" cy="6858000"/>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03AB533-0E96-4C81-A256-D762A439ACDA}" type="datetimeFigureOut">
              <a:rPr lang="it-IT" smtClean="0"/>
              <a:t>28/03/2023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7803728" y="6217851"/>
            <a:ext cx="273473" cy="276998"/>
          </a:xfrm>
        </p:spPr>
        <p:txBody>
          <a:bodyPr/>
          <a:lstStyle/>
          <a:p>
            <a:fld id="{FAE7B53A-7591-4FFB-814B-6B91E9396089}" type="slidenum">
              <a:rPr lang="it-IT" smtClean="0"/>
              <a:t>‹#›</a:t>
            </a:fld>
            <a:endParaRPr lang="it-IT"/>
          </a:p>
        </p:txBody>
      </p:sp>
    </p:spTree>
    <p:extLst>
      <p:ext uri="{BB962C8B-B14F-4D97-AF65-F5344CB8AC3E}">
        <p14:creationId xmlns:p14="http://schemas.microsoft.com/office/powerpoint/2010/main" val="187710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Light"/>
              <a:buNone/>
              <a:defRPr sz="4400" b="0" i="0" u="none" strike="noStrike" cap="none">
                <a:solidFill>
                  <a:schemeClr val="dk1"/>
                </a:solidFill>
                <a:latin typeface="Roboto Light"/>
                <a:ea typeface="Roboto Light"/>
                <a:cs typeface="Roboto Light"/>
                <a:sym typeface="Robo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ftr" idx="11"/>
          </p:nvPr>
        </p:nvSpPr>
        <p:spPr>
          <a:xfrm>
            <a:off x="838200" y="6361596"/>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5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Light"/>
                <a:ea typeface="Roboto Light"/>
                <a:cs typeface="Roboto Light"/>
                <a:sym typeface="Roboto Light"/>
              </a:defRPr>
            </a:lvl1pPr>
            <a:lvl2pPr marL="0" marR="0" lvl="1" indent="0" algn="r" rtl="0">
              <a:spcBef>
                <a:spcPts val="0"/>
              </a:spcBef>
              <a:buNone/>
              <a:defRPr sz="1200" b="0" i="0" u="none" strike="noStrike" cap="none">
                <a:solidFill>
                  <a:srgbClr val="888888"/>
                </a:solidFill>
                <a:latin typeface="Roboto Light"/>
                <a:ea typeface="Roboto Light"/>
                <a:cs typeface="Roboto Light"/>
                <a:sym typeface="Roboto Light"/>
              </a:defRPr>
            </a:lvl2pPr>
            <a:lvl3pPr marL="0" marR="0" lvl="2" indent="0" algn="r" rtl="0">
              <a:spcBef>
                <a:spcPts val="0"/>
              </a:spcBef>
              <a:buNone/>
              <a:defRPr sz="1200" b="0" i="0" u="none" strike="noStrike" cap="none">
                <a:solidFill>
                  <a:srgbClr val="888888"/>
                </a:solidFill>
                <a:latin typeface="Roboto Light"/>
                <a:ea typeface="Roboto Light"/>
                <a:cs typeface="Roboto Light"/>
                <a:sym typeface="Roboto Light"/>
              </a:defRPr>
            </a:lvl3pPr>
            <a:lvl4pPr marL="0" marR="0" lvl="3" indent="0" algn="r" rtl="0">
              <a:spcBef>
                <a:spcPts val="0"/>
              </a:spcBef>
              <a:buNone/>
              <a:defRPr sz="1200" b="0" i="0" u="none" strike="noStrike" cap="none">
                <a:solidFill>
                  <a:srgbClr val="888888"/>
                </a:solidFill>
                <a:latin typeface="Roboto Light"/>
                <a:ea typeface="Roboto Light"/>
                <a:cs typeface="Roboto Light"/>
                <a:sym typeface="Roboto Light"/>
              </a:defRPr>
            </a:lvl4pPr>
            <a:lvl5pPr marL="0" marR="0" lvl="4" indent="0" algn="r" rtl="0">
              <a:spcBef>
                <a:spcPts val="0"/>
              </a:spcBef>
              <a:buNone/>
              <a:defRPr sz="1200" b="0" i="0" u="none" strike="noStrike" cap="none">
                <a:solidFill>
                  <a:srgbClr val="888888"/>
                </a:solidFill>
                <a:latin typeface="Roboto Light"/>
                <a:ea typeface="Roboto Light"/>
                <a:cs typeface="Roboto Light"/>
                <a:sym typeface="Roboto Light"/>
              </a:defRPr>
            </a:lvl5pPr>
            <a:lvl6pPr marL="0" marR="0" lvl="5" indent="0" algn="r" rtl="0">
              <a:spcBef>
                <a:spcPts val="0"/>
              </a:spcBef>
              <a:buNone/>
              <a:defRPr sz="1200" b="0" i="0" u="none" strike="noStrike" cap="none">
                <a:solidFill>
                  <a:srgbClr val="888888"/>
                </a:solidFill>
                <a:latin typeface="Roboto Light"/>
                <a:ea typeface="Roboto Light"/>
                <a:cs typeface="Roboto Light"/>
                <a:sym typeface="Roboto Light"/>
              </a:defRPr>
            </a:lvl6pPr>
            <a:lvl7pPr marL="0" marR="0" lvl="6" indent="0" algn="r" rtl="0">
              <a:spcBef>
                <a:spcPts val="0"/>
              </a:spcBef>
              <a:buNone/>
              <a:defRPr sz="1200" b="0" i="0" u="none" strike="noStrike" cap="none">
                <a:solidFill>
                  <a:srgbClr val="888888"/>
                </a:solidFill>
                <a:latin typeface="Roboto Light"/>
                <a:ea typeface="Roboto Light"/>
                <a:cs typeface="Roboto Light"/>
                <a:sym typeface="Roboto Light"/>
              </a:defRPr>
            </a:lvl7pPr>
            <a:lvl8pPr marL="0" marR="0" lvl="7" indent="0" algn="r" rtl="0">
              <a:spcBef>
                <a:spcPts val="0"/>
              </a:spcBef>
              <a:buNone/>
              <a:defRPr sz="1200" b="0" i="0" u="none" strike="noStrike" cap="none">
                <a:solidFill>
                  <a:srgbClr val="888888"/>
                </a:solidFill>
                <a:latin typeface="Roboto Light"/>
                <a:ea typeface="Roboto Light"/>
                <a:cs typeface="Roboto Light"/>
                <a:sym typeface="Roboto Light"/>
              </a:defRPr>
            </a:lvl8pPr>
            <a:lvl9pPr marL="0" marR="0" lvl="8" indent="0" algn="r" rtl="0">
              <a:spcBef>
                <a:spcPts val="0"/>
              </a:spcBef>
              <a:buNone/>
              <a:defRPr sz="12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4" name="Google Shape;58;p9">
            <a:extLst>
              <a:ext uri="{FF2B5EF4-FFF2-40B4-BE49-F238E27FC236}">
                <a16:creationId xmlns:a16="http://schemas.microsoft.com/office/drawing/2014/main" id="{886F486C-2828-B4AC-4146-BBF8FFCAED7F}"/>
              </a:ext>
            </a:extLst>
          </p:cNvPr>
          <p:cNvSpPr/>
          <p:nvPr/>
        </p:nvSpPr>
        <p:spPr>
          <a:xfrm>
            <a:off x="-103031" y="-71437"/>
            <a:ext cx="12295031" cy="6100762"/>
          </a:xfrm>
          <a:prstGeom prst="rect">
            <a:avLst/>
          </a:prstGeom>
          <a:solidFill>
            <a:srgbClr val="00869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1"/>
          <p:cNvSpPr txBox="1">
            <a:spLocks noGrp="1"/>
          </p:cNvSpPr>
          <p:nvPr>
            <p:ph type="subTitle" idx="1"/>
          </p:nvPr>
        </p:nvSpPr>
        <p:spPr>
          <a:xfrm>
            <a:off x="560173" y="1511541"/>
            <a:ext cx="9144000" cy="216876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ts val="3000"/>
              <a:buNone/>
            </a:pPr>
            <a:r>
              <a:rPr lang="pt-PT" sz="4800" b="1" dirty="0">
                <a:latin typeface="Roboto" panose="02000000000000000000" pitchFamily="2" charset="0"/>
                <a:ea typeface="Roboto" panose="02000000000000000000" pitchFamily="2" charset="0"/>
              </a:rPr>
              <a:t>EOSC Steering Board</a:t>
            </a:r>
          </a:p>
          <a:p>
            <a:pPr marL="0" lvl="0" indent="0" algn="l" rtl="0">
              <a:lnSpc>
                <a:spcPct val="90000"/>
              </a:lnSpc>
              <a:spcBef>
                <a:spcPts val="0"/>
              </a:spcBef>
              <a:spcAft>
                <a:spcPts val="0"/>
              </a:spcAft>
              <a:buClr>
                <a:schemeClr val="lt1"/>
              </a:buClr>
              <a:buSzPts val="3000"/>
              <a:buNone/>
            </a:pPr>
            <a:endParaRPr lang="pt-PT" sz="4800" b="1" dirty="0">
              <a:latin typeface="Roboto" panose="02000000000000000000" pitchFamily="2" charset="0"/>
              <a:ea typeface="Roboto" panose="02000000000000000000" pitchFamily="2" charset="0"/>
            </a:endParaRPr>
          </a:p>
          <a:p>
            <a:pPr marL="0" lvl="0" indent="0" algn="l" rtl="0">
              <a:lnSpc>
                <a:spcPct val="90000"/>
              </a:lnSpc>
              <a:spcBef>
                <a:spcPts val="0"/>
              </a:spcBef>
              <a:spcAft>
                <a:spcPts val="0"/>
              </a:spcAft>
              <a:buClr>
                <a:schemeClr val="lt1"/>
              </a:buClr>
              <a:buSzPts val="3000"/>
              <a:buNone/>
            </a:pPr>
            <a:r>
              <a:rPr lang="pt-PT" sz="4800" b="1" dirty="0">
                <a:latin typeface="Roboto" panose="02000000000000000000" pitchFamily="2" charset="0"/>
                <a:ea typeface="Roboto" panose="02000000000000000000" pitchFamily="2" charset="0"/>
              </a:rPr>
              <a:t>National Tripartite Event</a:t>
            </a:r>
          </a:p>
          <a:p>
            <a:pPr marL="0" lvl="0" indent="0" algn="l" rtl="0">
              <a:lnSpc>
                <a:spcPct val="150000"/>
              </a:lnSpc>
              <a:spcBef>
                <a:spcPts val="0"/>
              </a:spcBef>
              <a:spcAft>
                <a:spcPts val="0"/>
              </a:spcAft>
              <a:buClr>
                <a:schemeClr val="lt1"/>
              </a:buClr>
              <a:buSzPts val="3000"/>
              <a:buNone/>
            </a:pPr>
            <a:r>
              <a:rPr lang="pt-PT" dirty="0"/>
              <a:t>Sofia, 28 March 2023</a:t>
            </a:r>
            <a:endParaRPr dirty="0"/>
          </a:p>
        </p:txBody>
      </p:sp>
      <p:sp>
        <p:nvSpPr>
          <p:cNvPr id="84" name="Google Shape;84;p1"/>
          <p:cNvSpPr txBox="1">
            <a:spLocks noGrp="1"/>
          </p:cNvSpPr>
          <p:nvPr>
            <p:ph type="ftr" idx="11"/>
          </p:nvPr>
        </p:nvSpPr>
        <p:spPr>
          <a:xfrm>
            <a:off x="109330" y="6029325"/>
            <a:ext cx="4969566" cy="8024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l-NL" dirty="0">
                <a:solidFill>
                  <a:srgbClr val="008691"/>
                </a:solidFill>
              </a:rPr>
              <a:t>28 | 03 | 2023 by Yanita Zherkova and prof. Giorgio Rossi</a:t>
            </a:r>
            <a:endParaRPr dirty="0">
              <a:solidFill>
                <a:srgbClr val="008691"/>
              </a:solidFill>
            </a:endParaRPr>
          </a:p>
        </p:txBody>
      </p:sp>
      <p:pic>
        <p:nvPicPr>
          <p:cNvPr id="6" name="Picture 5">
            <a:extLst>
              <a:ext uri="{FF2B5EF4-FFF2-40B4-BE49-F238E27FC236}">
                <a16:creationId xmlns:a16="http://schemas.microsoft.com/office/drawing/2014/main" id="{CB545C8A-1B56-416A-A48F-10D6D561A771}"/>
              </a:ext>
            </a:extLst>
          </p:cNvPr>
          <p:cNvPicPr>
            <a:picLocks noChangeAspect="1"/>
          </p:cNvPicPr>
          <p:nvPr/>
        </p:nvPicPr>
        <p:blipFill>
          <a:blip r:embed="rId3"/>
          <a:stretch>
            <a:fillRect/>
          </a:stretch>
        </p:blipFill>
        <p:spPr>
          <a:xfrm>
            <a:off x="6035438" y="6266332"/>
            <a:ext cx="6047232" cy="5654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C550-470C-49C0-875F-EA49CA87CC8E}"/>
              </a:ext>
            </a:extLst>
          </p:cNvPr>
          <p:cNvSpPr>
            <a:spLocks noGrp="1"/>
          </p:cNvSpPr>
          <p:nvPr>
            <p:ph type="title"/>
          </p:nvPr>
        </p:nvSpPr>
        <p:spPr/>
        <p:txBody>
          <a:bodyPr/>
          <a:lstStyle/>
          <a:p>
            <a:endParaRPr lang="bg-BG"/>
          </a:p>
        </p:txBody>
      </p:sp>
      <p:sp>
        <p:nvSpPr>
          <p:cNvPr id="3" name="Content Placeholder 2">
            <a:extLst>
              <a:ext uri="{FF2B5EF4-FFF2-40B4-BE49-F238E27FC236}">
                <a16:creationId xmlns:a16="http://schemas.microsoft.com/office/drawing/2014/main" id="{23DF033E-F8BE-4458-9C1E-B9D282091616}"/>
              </a:ext>
            </a:extLst>
          </p:cNvPr>
          <p:cNvSpPr>
            <a:spLocks noGrp="1"/>
          </p:cNvSpPr>
          <p:nvPr>
            <p:ph idx="1"/>
          </p:nvPr>
        </p:nvSpPr>
        <p:spPr/>
        <p:txBody>
          <a:bodyPr/>
          <a:lstStyle/>
          <a:p>
            <a:endParaRPr lang="bg-BG"/>
          </a:p>
        </p:txBody>
      </p:sp>
      <p:sp>
        <p:nvSpPr>
          <p:cNvPr id="4" name="Slide Number Placeholder 3">
            <a:extLst>
              <a:ext uri="{FF2B5EF4-FFF2-40B4-BE49-F238E27FC236}">
                <a16:creationId xmlns:a16="http://schemas.microsoft.com/office/drawing/2014/main" id="{A8C92477-27FB-481E-9D3A-EDC1E3CCD2C0}"/>
              </a:ext>
            </a:extLst>
          </p:cNvPr>
          <p:cNvSpPr>
            <a:spLocks noGrp="1"/>
          </p:cNvSpPr>
          <p:nvPr>
            <p:ph type="sldNum" sz="quarter" idx="12"/>
          </p:nvPr>
        </p:nvSpPr>
        <p:spPr/>
        <p:txBody>
          <a:bodyPr/>
          <a:lstStyle/>
          <a:p>
            <a:fld id="{FAE7B53A-7591-4FFB-814B-6B91E9396089}" type="slidenum">
              <a:rPr lang="it-IT" smtClean="0"/>
              <a:t>10</a:t>
            </a:fld>
            <a:endParaRPr lang="it-IT"/>
          </a:p>
        </p:txBody>
      </p:sp>
      <p:pic>
        <p:nvPicPr>
          <p:cNvPr id="5" name="Picture 4">
            <a:extLst>
              <a:ext uri="{FF2B5EF4-FFF2-40B4-BE49-F238E27FC236}">
                <a16:creationId xmlns:a16="http://schemas.microsoft.com/office/drawing/2014/main" id="{ECB700EA-9F4F-4405-9A3E-F23913EE88E2}"/>
              </a:ext>
            </a:extLst>
          </p:cNvPr>
          <p:cNvPicPr>
            <a:picLocks noChangeAspect="1"/>
          </p:cNvPicPr>
          <p:nvPr/>
        </p:nvPicPr>
        <p:blipFill>
          <a:blip r:embed="rId2"/>
          <a:stretch>
            <a:fillRect/>
          </a:stretch>
        </p:blipFill>
        <p:spPr>
          <a:xfrm>
            <a:off x="0" y="0"/>
            <a:ext cx="12192000" cy="6857999"/>
          </a:xfrm>
          <a:prstGeom prst="rect">
            <a:avLst/>
          </a:prstGeom>
        </p:spPr>
      </p:pic>
      <p:pic>
        <p:nvPicPr>
          <p:cNvPr id="6" name="Picture 5">
            <a:extLst>
              <a:ext uri="{FF2B5EF4-FFF2-40B4-BE49-F238E27FC236}">
                <a16:creationId xmlns:a16="http://schemas.microsoft.com/office/drawing/2014/main" id="{4D913118-749F-4548-8024-34CB3E12A50E}"/>
              </a:ext>
            </a:extLst>
          </p:cNvPr>
          <p:cNvPicPr>
            <a:picLocks noChangeAspect="1"/>
          </p:cNvPicPr>
          <p:nvPr/>
        </p:nvPicPr>
        <p:blipFill>
          <a:blip r:embed="rId3"/>
          <a:stretch>
            <a:fillRect/>
          </a:stretch>
        </p:blipFill>
        <p:spPr>
          <a:xfrm>
            <a:off x="665051" y="6317562"/>
            <a:ext cx="6047756" cy="560881"/>
          </a:xfrm>
          <a:prstGeom prst="rect">
            <a:avLst/>
          </a:prstGeom>
        </p:spPr>
      </p:pic>
    </p:spTree>
    <p:extLst>
      <p:ext uri="{BB962C8B-B14F-4D97-AF65-F5344CB8AC3E}">
        <p14:creationId xmlns:p14="http://schemas.microsoft.com/office/powerpoint/2010/main" val="229202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D9D367-40FA-5684-8B0A-F5543B9FF9F8}"/>
              </a:ext>
            </a:extLst>
          </p:cNvPr>
          <p:cNvPicPr>
            <a:picLocks noChangeAspect="1"/>
          </p:cNvPicPr>
          <p:nvPr/>
        </p:nvPicPr>
        <p:blipFill>
          <a:blip r:embed="rId2"/>
          <a:stretch>
            <a:fillRect/>
          </a:stretch>
        </p:blipFill>
        <p:spPr>
          <a:xfrm>
            <a:off x="0" y="6431348"/>
            <a:ext cx="2798595" cy="426652"/>
          </a:xfrm>
          <a:prstGeom prst="rect">
            <a:avLst/>
          </a:prstGeom>
        </p:spPr>
      </p:pic>
      <p:pic>
        <p:nvPicPr>
          <p:cNvPr id="10" name="Picture 9">
            <a:extLst>
              <a:ext uri="{FF2B5EF4-FFF2-40B4-BE49-F238E27FC236}">
                <a16:creationId xmlns:a16="http://schemas.microsoft.com/office/drawing/2014/main" id="{EA97C819-5335-C4E9-66F2-9A0F48B9C16F}"/>
              </a:ext>
            </a:extLst>
          </p:cNvPr>
          <p:cNvPicPr>
            <a:picLocks noChangeAspect="1"/>
          </p:cNvPicPr>
          <p:nvPr/>
        </p:nvPicPr>
        <p:blipFill>
          <a:blip r:embed="rId2"/>
          <a:stretch>
            <a:fillRect/>
          </a:stretch>
        </p:blipFill>
        <p:spPr>
          <a:xfrm>
            <a:off x="10720137" y="84221"/>
            <a:ext cx="1380288" cy="469232"/>
          </a:xfrm>
          <a:prstGeom prst="rect">
            <a:avLst/>
          </a:prstGeom>
        </p:spPr>
      </p:pic>
      <p:pic>
        <p:nvPicPr>
          <p:cNvPr id="11" name="Picture 10">
            <a:extLst>
              <a:ext uri="{FF2B5EF4-FFF2-40B4-BE49-F238E27FC236}">
                <a16:creationId xmlns:a16="http://schemas.microsoft.com/office/drawing/2014/main" id="{0F03DF2A-D12A-A125-1FFE-3FEAF163E4A8}"/>
              </a:ext>
            </a:extLst>
          </p:cNvPr>
          <p:cNvPicPr>
            <a:picLocks noChangeAspect="1"/>
          </p:cNvPicPr>
          <p:nvPr/>
        </p:nvPicPr>
        <p:blipFill>
          <a:blip r:embed="rId2"/>
          <a:stretch>
            <a:fillRect/>
          </a:stretch>
        </p:blipFill>
        <p:spPr>
          <a:xfrm>
            <a:off x="1371010" y="84222"/>
            <a:ext cx="1685841" cy="547076"/>
          </a:xfrm>
          <a:prstGeom prst="rect">
            <a:avLst/>
          </a:prstGeom>
        </p:spPr>
      </p:pic>
      <p:sp>
        <p:nvSpPr>
          <p:cNvPr id="9" name="Titolo 1">
            <a:extLst>
              <a:ext uri="{FF2B5EF4-FFF2-40B4-BE49-F238E27FC236}">
                <a16:creationId xmlns:a16="http://schemas.microsoft.com/office/drawing/2014/main" id="{01FFC5F8-5E15-C023-4FEA-3E882C089281}"/>
              </a:ext>
            </a:extLst>
          </p:cNvPr>
          <p:cNvSpPr>
            <a:spLocks noGrp="1"/>
          </p:cNvSpPr>
          <p:nvPr>
            <p:ph type="title"/>
          </p:nvPr>
        </p:nvSpPr>
        <p:spPr>
          <a:xfrm>
            <a:off x="195878" y="-13683"/>
            <a:ext cx="11800245" cy="516730"/>
          </a:xfrm>
        </p:spPr>
        <p:txBody>
          <a:bodyPr spcFirstLastPara="1" vert="horz" wrap="square" lIns="91440" tIns="45720" rIns="91440" bIns="45720" rtlCol="0" anchor="b" anchorCtr="0">
            <a:normAutofit fontScale="90000"/>
          </a:bodyPr>
          <a:lstStyle/>
          <a:p>
            <a:pPr algn="ctr"/>
            <a:br>
              <a:rPr lang="en-GB" sz="2700" b="1" dirty="0"/>
            </a:br>
            <a:r>
              <a:rPr lang="en-GB" sz="2700" dirty="0"/>
              <a:t>EOSC Steering Board Statement</a:t>
            </a:r>
            <a:endParaRPr lang="it-IT" sz="2700" dirty="0"/>
          </a:p>
        </p:txBody>
      </p:sp>
      <p:sp>
        <p:nvSpPr>
          <p:cNvPr id="3" name="We, the EOSC Steering Board collectively:…">
            <a:extLst>
              <a:ext uri="{FF2B5EF4-FFF2-40B4-BE49-F238E27FC236}">
                <a16:creationId xmlns:a16="http://schemas.microsoft.com/office/drawing/2014/main" id="{FDE6137A-6C0A-229A-0B3A-B0BBBC90D900}"/>
              </a:ext>
            </a:extLst>
          </p:cNvPr>
          <p:cNvSpPr txBox="1">
            <a:spLocks/>
          </p:cNvSpPr>
          <p:nvPr/>
        </p:nvSpPr>
        <p:spPr>
          <a:xfrm>
            <a:off x="96982" y="729202"/>
            <a:ext cx="12003443" cy="557389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marL="457200" marR="0" indent="-457200"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04040"/>
                </a:solidFill>
                <a:uFillTx/>
                <a:latin typeface="Tahoma"/>
                <a:ea typeface="Tahoma"/>
                <a:cs typeface="Tahoma"/>
                <a:sym typeface="Tahoma"/>
              </a:defRPr>
            </a:lvl1pPr>
            <a:lvl2pPr marL="1005839" marR="0" indent="-548639"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04040"/>
                </a:solidFill>
                <a:uFillTx/>
                <a:latin typeface="Tahoma"/>
                <a:ea typeface="Tahoma"/>
                <a:cs typeface="Tahoma"/>
                <a:sym typeface="Tahoma"/>
              </a:defRPr>
            </a:lvl2pPr>
            <a:lvl3pPr marL="1524000" marR="0" indent="-609600"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04040"/>
                </a:solidFill>
                <a:uFillTx/>
                <a:latin typeface="Tahoma"/>
                <a:ea typeface="Tahoma"/>
                <a:cs typeface="Tahoma"/>
                <a:sym typeface="Tahoma"/>
              </a:defRPr>
            </a:lvl3pPr>
            <a:lvl4pPr marL="2057400" marR="0" indent="-685800"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04040"/>
                </a:solidFill>
                <a:uFillTx/>
                <a:latin typeface="Tahoma"/>
                <a:ea typeface="Tahoma"/>
                <a:cs typeface="Tahoma"/>
                <a:sym typeface="Tahoma"/>
              </a:defRPr>
            </a:lvl4pPr>
            <a:lvl5pPr marL="2514600" marR="0" indent="-685800"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34342"/>
                </a:solidFill>
                <a:uFillTx/>
                <a:latin typeface="Tahoma"/>
                <a:ea typeface="Tahoma"/>
                <a:cs typeface="Tahoma"/>
                <a:sym typeface="Tahoma"/>
              </a:defRPr>
            </a:lvl5pPr>
            <a:lvl6pPr marL="2895600" marR="0" indent="-609600"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04040"/>
                </a:solidFill>
                <a:uFillTx/>
                <a:latin typeface="Tahoma"/>
                <a:ea typeface="Tahoma"/>
                <a:cs typeface="Tahoma"/>
                <a:sym typeface="Tahoma"/>
              </a:defRPr>
            </a:lvl6pPr>
            <a:lvl7pPr marL="3352800" marR="0" indent="-609600"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04040"/>
                </a:solidFill>
                <a:uFillTx/>
                <a:latin typeface="Tahoma"/>
                <a:ea typeface="Tahoma"/>
                <a:cs typeface="Tahoma"/>
                <a:sym typeface="Tahoma"/>
              </a:defRPr>
            </a:lvl7pPr>
            <a:lvl8pPr marL="3810000" marR="0" indent="-609600"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04040"/>
                </a:solidFill>
                <a:uFillTx/>
                <a:latin typeface="Tahoma"/>
                <a:ea typeface="Tahoma"/>
                <a:cs typeface="Tahoma"/>
                <a:sym typeface="Tahoma"/>
              </a:defRPr>
            </a:lvl8pPr>
            <a:lvl9pPr marL="4267200" marR="0" indent="-609600" algn="l" defTabSz="1828800" rtl="0" latinLnBrk="0">
              <a:lnSpc>
                <a:spcPct val="90000"/>
              </a:lnSpc>
              <a:spcBef>
                <a:spcPts val="2000"/>
              </a:spcBef>
              <a:spcAft>
                <a:spcPts val="0"/>
              </a:spcAft>
              <a:buClr>
                <a:srgbClr val="2196BA"/>
              </a:buClr>
              <a:buSzPct val="100000"/>
              <a:buFont typeface="Arial"/>
              <a:buChar char="•"/>
              <a:tabLst/>
              <a:defRPr sz="4800" b="0" i="0" u="none" strike="noStrike" cap="none" spc="0" baseline="0">
                <a:solidFill>
                  <a:srgbClr val="404040"/>
                </a:solidFill>
                <a:uFillTx/>
                <a:latin typeface="Tahoma"/>
                <a:ea typeface="Tahoma"/>
                <a:cs typeface="Tahoma"/>
                <a:sym typeface="Tahoma"/>
              </a:defRPr>
            </a:lvl9pPr>
          </a:lstStyle>
          <a:p>
            <a:pPr marL="0" indent="0" defTabSz="495536">
              <a:lnSpc>
                <a:spcPct val="120000"/>
              </a:lnSpc>
              <a:spcBef>
                <a:spcPts val="422"/>
              </a:spcBef>
              <a:spcAft>
                <a:spcPts val="422"/>
              </a:spcAft>
              <a:buNone/>
              <a:defRPr sz="1129">
                <a:solidFill>
                  <a:srgbClr val="000000"/>
                </a:solidFill>
                <a:latin typeface="+mj-lt"/>
                <a:ea typeface="+mj-ea"/>
                <a:cs typeface="+mj-cs"/>
                <a:sym typeface="Calibri"/>
              </a:defRPr>
            </a:pPr>
            <a:r>
              <a:rPr lang="en-GB" sz="1800" dirty="0">
                <a:solidFill>
                  <a:srgbClr val="000000"/>
                </a:solidFill>
                <a:latin typeface="+mj-lt"/>
                <a:ea typeface="+mj-ea"/>
                <a:cs typeface="+mj-cs"/>
                <a:sym typeface="Calibri"/>
              </a:rPr>
              <a:t>We, the EOSC Steering Board collectively: </a:t>
            </a:r>
          </a:p>
          <a:p>
            <a:pPr marL="495180" algn="just" defTabSz="495536">
              <a:lnSpc>
                <a:spcPct val="120000"/>
              </a:lnSpc>
              <a:spcBef>
                <a:spcPts val="422"/>
              </a:spcBef>
              <a:spcAft>
                <a:spcPts val="422"/>
              </a:spcAft>
              <a:buClr>
                <a:srgbClr val="000000">
                  <a:alpha val="84705"/>
                </a:srgbClr>
              </a:buClr>
              <a:buFont typeface="Calibri"/>
              <a:buChar char="•"/>
              <a:defRPr sz="1129">
                <a:solidFill>
                  <a:srgbClr val="000000">
                    <a:alpha val="84705"/>
                  </a:srgbClr>
                </a:solidFill>
                <a:latin typeface="+mj-lt"/>
                <a:ea typeface="+mj-ea"/>
                <a:cs typeface="+mj-cs"/>
                <a:sym typeface="Calibri"/>
              </a:defRPr>
            </a:pPr>
            <a:r>
              <a:rPr lang="en-GB" sz="1800" b="1" dirty="0">
                <a:solidFill>
                  <a:srgbClr val="000000">
                    <a:alpha val="84705"/>
                  </a:srgbClr>
                </a:solidFill>
                <a:latin typeface="+mj-lt"/>
                <a:ea typeface="+mj-ea"/>
                <a:cs typeface="+mj-cs"/>
                <a:sym typeface="Calibri"/>
              </a:rPr>
              <a:t>Recognise</a:t>
            </a:r>
            <a:r>
              <a:rPr lang="en-GB" sz="1800" dirty="0">
                <a:solidFill>
                  <a:srgbClr val="000000">
                    <a:alpha val="84705"/>
                  </a:srgbClr>
                </a:solidFill>
                <a:latin typeface="+mj-lt"/>
                <a:ea typeface="+mj-ea"/>
                <a:cs typeface="+mj-cs"/>
                <a:sym typeface="Calibri"/>
              </a:rPr>
              <a:t> EOSC as the overarching transverse European Data Space for research. EOSC shall be implemented as orthogonal and supplementary to the thematic European Data Spaces, which in turn should capitalise on expertise and solutions developed in the context of EOSC. </a:t>
            </a:r>
          </a:p>
          <a:p>
            <a:pPr marL="495180" algn="just" defTabSz="495536">
              <a:lnSpc>
                <a:spcPct val="120000"/>
              </a:lnSpc>
              <a:spcBef>
                <a:spcPts val="422"/>
              </a:spcBef>
              <a:spcAft>
                <a:spcPts val="422"/>
              </a:spcAft>
              <a:buClr>
                <a:srgbClr val="000000">
                  <a:alpha val="84705"/>
                </a:srgbClr>
              </a:buClr>
              <a:buFont typeface="Calibri"/>
              <a:buChar char="•"/>
              <a:defRPr sz="1129">
                <a:solidFill>
                  <a:srgbClr val="000000">
                    <a:alpha val="84705"/>
                  </a:srgbClr>
                </a:solidFill>
                <a:latin typeface="+mj-lt"/>
                <a:ea typeface="+mj-ea"/>
                <a:cs typeface="+mj-cs"/>
                <a:sym typeface="Calibri"/>
              </a:defRPr>
            </a:pPr>
            <a:r>
              <a:rPr lang="en-GB" sz="1800" b="1" dirty="0">
                <a:solidFill>
                  <a:srgbClr val="000000">
                    <a:alpha val="84705"/>
                  </a:srgbClr>
                </a:solidFill>
                <a:latin typeface="+mj-lt"/>
                <a:ea typeface="+mj-ea"/>
                <a:cs typeface="+mj-cs"/>
                <a:sym typeface="Calibri"/>
              </a:rPr>
              <a:t>Recognise</a:t>
            </a:r>
            <a:r>
              <a:rPr lang="en-GB" sz="1800" dirty="0">
                <a:solidFill>
                  <a:srgbClr val="000000">
                    <a:alpha val="84705"/>
                  </a:srgbClr>
                </a:solidFill>
                <a:latin typeface="+mj-lt"/>
                <a:ea typeface="+mj-ea"/>
                <a:cs typeface="+mj-cs"/>
                <a:sym typeface="Calibri"/>
              </a:rPr>
              <a:t> EOSC to be an accelerator of the digital transition, comprising FAIR digital objects as well as people with data science and management competences. </a:t>
            </a:r>
          </a:p>
          <a:p>
            <a:pPr marL="495180" algn="just" defTabSz="495536">
              <a:lnSpc>
                <a:spcPct val="120000"/>
              </a:lnSpc>
              <a:spcBef>
                <a:spcPts val="422"/>
              </a:spcBef>
              <a:spcAft>
                <a:spcPts val="422"/>
              </a:spcAft>
              <a:buClr>
                <a:srgbClr val="000000">
                  <a:alpha val="84705"/>
                </a:srgbClr>
              </a:buClr>
              <a:buFont typeface="Calibri"/>
              <a:buChar char="•"/>
              <a:defRPr sz="1129">
                <a:solidFill>
                  <a:srgbClr val="000000">
                    <a:alpha val="84705"/>
                  </a:srgbClr>
                </a:solidFill>
                <a:latin typeface="+mj-lt"/>
                <a:ea typeface="+mj-ea"/>
                <a:cs typeface="+mj-cs"/>
                <a:sym typeface="Calibri"/>
              </a:defRPr>
            </a:pPr>
            <a:r>
              <a:rPr lang="en-GB" sz="1800" b="1" dirty="0">
                <a:solidFill>
                  <a:srgbClr val="000000">
                    <a:alpha val="84705"/>
                  </a:srgbClr>
                </a:solidFill>
                <a:latin typeface="+mj-lt"/>
                <a:ea typeface="+mj-ea"/>
                <a:cs typeface="+mj-cs"/>
                <a:sym typeface="Calibri"/>
              </a:rPr>
              <a:t>Reaffirm</a:t>
            </a:r>
            <a:r>
              <a:rPr lang="en-GB" sz="1800" dirty="0">
                <a:solidFill>
                  <a:srgbClr val="000000">
                    <a:alpha val="84705"/>
                  </a:srgbClr>
                </a:solidFill>
                <a:latin typeface="+mj-lt"/>
                <a:ea typeface="+mj-ea"/>
                <a:cs typeface="+mj-cs"/>
                <a:sym typeface="Calibri"/>
              </a:rPr>
              <a:t> the importance of the sovereignty of the research sector as FAIR data provider in EOSC </a:t>
            </a:r>
          </a:p>
          <a:p>
            <a:pPr marL="495180" algn="just" defTabSz="495536">
              <a:lnSpc>
                <a:spcPct val="120000"/>
              </a:lnSpc>
              <a:spcBef>
                <a:spcPts val="422"/>
              </a:spcBef>
              <a:spcAft>
                <a:spcPts val="422"/>
              </a:spcAft>
              <a:buClr>
                <a:srgbClr val="000000">
                  <a:alpha val="84705"/>
                </a:srgbClr>
              </a:buClr>
              <a:buFont typeface="Calibri"/>
              <a:buChar char="•"/>
              <a:defRPr sz="1129">
                <a:solidFill>
                  <a:srgbClr val="000000">
                    <a:alpha val="84705"/>
                  </a:srgbClr>
                </a:solidFill>
                <a:latin typeface="+mj-lt"/>
                <a:ea typeface="+mj-ea"/>
                <a:cs typeface="+mj-cs"/>
                <a:sym typeface="Calibri"/>
              </a:defRPr>
            </a:pPr>
            <a:r>
              <a:rPr lang="en-GB" sz="1800" b="1" dirty="0">
                <a:solidFill>
                  <a:srgbClr val="000000">
                    <a:alpha val="84705"/>
                  </a:srgbClr>
                </a:solidFill>
                <a:latin typeface="+mj-lt"/>
                <a:ea typeface="+mj-ea"/>
                <a:cs typeface="+mj-cs"/>
                <a:sym typeface="Calibri"/>
              </a:rPr>
              <a:t>Invite</a:t>
            </a:r>
            <a:r>
              <a:rPr lang="en-GB" sz="1800" dirty="0">
                <a:solidFill>
                  <a:srgbClr val="000000">
                    <a:alpha val="84705"/>
                  </a:srgbClr>
                </a:solidFill>
                <a:latin typeface="+mj-lt"/>
                <a:ea typeface="+mj-ea"/>
                <a:cs typeface="+mj-cs"/>
                <a:sym typeface="Calibri"/>
              </a:rPr>
              <a:t> to open EOSC to the public sector at large and to partners from the commercial sector that are dedicated to Open Science, considering them as providers and users of the EOSC ecosystem, which is developed to be a public good. </a:t>
            </a:r>
          </a:p>
          <a:p>
            <a:pPr marL="495180" algn="just" defTabSz="495536">
              <a:lnSpc>
                <a:spcPct val="120000"/>
              </a:lnSpc>
              <a:spcBef>
                <a:spcPts val="422"/>
              </a:spcBef>
              <a:spcAft>
                <a:spcPts val="422"/>
              </a:spcAft>
              <a:buClr>
                <a:srgbClr val="000000">
                  <a:alpha val="84705"/>
                </a:srgbClr>
              </a:buClr>
              <a:buFont typeface="Calibri"/>
              <a:buChar char="•"/>
              <a:defRPr sz="1129">
                <a:solidFill>
                  <a:srgbClr val="000000">
                    <a:alpha val="84705"/>
                  </a:srgbClr>
                </a:solidFill>
                <a:latin typeface="+mj-lt"/>
                <a:ea typeface="+mj-ea"/>
                <a:cs typeface="+mj-cs"/>
                <a:sym typeface="Calibri"/>
              </a:defRPr>
            </a:pPr>
            <a:r>
              <a:rPr lang="en-GB" sz="1800" b="1" dirty="0">
                <a:solidFill>
                  <a:srgbClr val="000000">
                    <a:alpha val="84705"/>
                  </a:srgbClr>
                </a:solidFill>
                <a:latin typeface="+mj-lt"/>
                <a:ea typeface="+mj-ea"/>
                <a:cs typeface="+mj-cs"/>
                <a:sym typeface="Calibri"/>
              </a:rPr>
              <a:t>Call</a:t>
            </a:r>
            <a:r>
              <a:rPr lang="en-GB" sz="1800" dirty="0">
                <a:solidFill>
                  <a:srgbClr val="000000">
                    <a:alpha val="84705"/>
                  </a:srgbClr>
                </a:solidFill>
                <a:latin typeface="+mj-lt"/>
                <a:ea typeface="+mj-ea"/>
                <a:cs typeface="+mj-cs"/>
                <a:sym typeface="Calibri"/>
              </a:rPr>
              <a:t> all research and innovation stakeholders to commit to making Open Science the new normal, and to achieve this goal develop and deploy the necessary science policies and supplementary financial investments.  </a:t>
            </a:r>
          </a:p>
          <a:p>
            <a:pPr marL="495180" algn="just" defTabSz="495536">
              <a:lnSpc>
                <a:spcPct val="120000"/>
              </a:lnSpc>
              <a:spcBef>
                <a:spcPts val="422"/>
              </a:spcBef>
              <a:spcAft>
                <a:spcPts val="422"/>
              </a:spcAft>
              <a:buClr>
                <a:srgbClr val="000000">
                  <a:alpha val="84705"/>
                </a:srgbClr>
              </a:buClr>
              <a:buFont typeface="Calibri"/>
              <a:buChar char="•"/>
              <a:defRPr sz="1129">
                <a:solidFill>
                  <a:srgbClr val="000000">
                    <a:alpha val="84705"/>
                  </a:srgbClr>
                </a:solidFill>
                <a:latin typeface="+mj-lt"/>
                <a:ea typeface="+mj-ea"/>
                <a:cs typeface="+mj-cs"/>
                <a:sym typeface="Calibri"/>
              </a:defRPr>
            </a:pPr>
            <a:r>
              <a:rPr lang="en-GB" sz="1800" b="1" dirty="0">
                <a:solidFill>
                  <a:srgbClr val="000000">
                    <a:alpha val="84705"/>
                  </a:srgbClr>
                </a:solidFill>
                <a:latin typeface="+mj-lt"/>
                <a:ea typeface="+mj-ea"/>
                <a:cs typeface="+mj-cs"/>
                <a:sym typeface="Calibri"/>
              </a:rPr>
              <a:t>Commit </a:t>
            </a:r>
            <a:r>
              <a:rPr lang="en-GB" sz="1800" dirty="0">
                <a:solidFill>
                  <a:srgbClr val="000000">
                    <a:alpha val="84705"/>
                  </a:srgbClr>
                </a:solidFill>
                <a:latin typeface="+mj-lt"/>
                <a:ea typeface="+mj-ea"/>
                <a:cs typeface="+mj-cs"/>
                <a:sym typeface="Calibri"/>
              </a:rPr>
              <a:t>to support the progress towards Open Science and the advancement of EOSC implementation by facilitating monitoring, exchanging practices, and promoting mutual learning across countries and communities. </a:t>
            </a:r>
          </a:p>
        </p:txBody>
      </p:sp>
      <p:pic>
        <p:nvPicPr>
          <p:cNvPr id="2" name="Picture 1">
            <a:extLst>
              <a:ext uri="{FF2B5EF4-FFF2-40B4-BE49-F238E27FC236}">
                <a16:creationId xmlns:a16="http://schemas.microsoft.com/office/drawing/2014/main" id="{ADC9A56A-0E77-4D4C-936A-4C8397E05F9F}"/>
              </a:ext>
            </a:extLst>
          </p:cNvPr>
          <p:cNvPicPr>
            <a:picLocks noChangeAspect="1"/>
          </p:cNvPicPr>
          <p:nvPr/>
        </p:nvPicPr>
        <p:blipFill>
          <a:blip r:embed="rId3"/>
          <a:stretch>
            <a:fillRect/>
          </a:stretch>
        </p:blipFill>
        <p:spPr>
          <a:xfrm>
            <a:off x="280795" y="6297119"/>
            <a:ext cx="6047756" cy="560881"/>
          </a:xfrm>
          <a:prstGeom prst="rect">
            <a:avLst/>
          </a:prstGeom>
        </p:spPr>
      </p:pic>
    </p:spTree>
    <p:extLst>
      <p:ext uri="{BB962C8B-B14F-4D97-AF65-F5344CB8AC3E}">
        <p14:creationId xmlns:p14="http://schemas.microsoft.com/office/powerpoint/2010/main" val="309873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C31ACE-ED77-4A54-B9EE-2EEF9494EE27}"/>
              </a:ext>
            </a:extLst>
          </p:cNvPr>
          <p:cNvSpPr>
            <a:spLocks noGrp="1"/>
          </p:cNvSpPr>
          <p:nvPr>
            <p:ph type="title"/>
          </p:nvPr>
        </p:nvSpPr>
        <p:spPr/>
        <p:txBody>
          <a:bodyPr/>
          <a:lstStyle/>
          <a:p>
            <a:r>
              <a:rPr lang="en-US" dirty="0"/>
              <a:t>EOSC is transitioning </a:t>
            </a:r>
            <a:endParaRPr lang="bg-BG" dirty="0"/>
          </a:p>
        </p:txBody>
      </p:sp>
      <p:sp>
        <p:nvSpPr>
          <p:cNvPr id="5" name="Slide Number Placeholder 4">
            <a:extLst>
              <a:ext uri="{FF2B5EF4-FFF2-40B4-BE49-F238E27FC236}">
                <a16:creationId xmlns:a16="http://schemas.microsoft.com/office/drawing/2014/main" id="{A3E597D9-57A7-48E7-ADFF-FD22EA82C5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2</a:t>
            </a:fld>
            <a:endParaRPr lang="nl-NL"/>
          </a:p>
        </p:txBody>
      </p:sp>
      <p:sp>
        <p:nvSpPr>
          <p:cNvPr id="7" name="TextBox 6">
            <a:extLst>
              <a:ext uri="{FF2B5EF4-FFF2-40B4-BE49-F238E27FC236}">
                <a16:creationId xmlns:a16="http://schemas.microsoft.com/office/drawing/2014/main" id="{3563F3F9-4EAF-40C8-B794-0B9D54AFA702}"/>
              </a:ext>
            </a:extLst>
          </p:cNvPr>
          <p:cNvSpPr txBox="1"/>
          <p:nvPr/>
        </p:nvSpPr>
        <p:spPr>
          <a:xfrm>
            <a:off x="1019331" y="1888762"/>
            <a:ext cx="10532586" cy="4154984"/>
          </a:xfrm>
          <a:prstGeom prst="rect">
            <a:avLst/>
          </a:prstGeom>
          <a:noFill/>
        </p:spPr>
        <p:txBody>
          <a:bodyPr wrap="square">
            <a:spAutoFit/>
          </a:bodyPr>
          <a:lstStyle/>
          <a:p>
            <a:r>
              <a:rPr lang="en-US" sz="2400" dirty="0">
                <a:solidFill>
                  <a:srgbClr val="008691"/>
                </a:solidFill>
              </a:rPr>
              <a:t>EOSC is transitioning to a more stakeholder-driven approach with a shared vision, common objectives and complementary contributions at European, national and institutional levels.</a:t>
            </a:r>
          </a:p>
          <a:p>
            <a:endParaRPr lang="en-US" sz="2400" dirty="0">
              <a:solidFill>
                <a:srgbClr val="008691"/>
              </a:solidFill>
            </a:endParaRPr>
          </a:p>
          <a:p>
            <a:r>
              <a:rPr lang="en-US" sz="2400" dirty="0">
                <a:solidFill>
                  <a:srgbClr val="008691"/>
                </a:solidFill>
              </a:rPr>
              <a:t>A co-investment (with in kind and financial contributions) by the EU and non-EU partners of at least €1 billion is foreseen for the next 7 years.</a:t>
            </a:r>
          </a:p>
          <a:p>
            <a:endParaRPr lang="en-US" sz="2400" dirty="0">
              <a:solidFill>
                <a:srgbClr val="008691"/>
              </a:solidFill>
            </a:endParaRPr>
          </a:p>
          <a:p>
            <a:r>
              <a:rPr lang="en-US" sz="2400" dirty="0">
                <a:solidFill>
                  <a:srgbClr val="008691"/>
                </a:solidFill>
              </a:rPr>
              <a:t>Overall progress is steered by a new EOSC tripartite governance involving the EU represented by the European Commission, the participating countries represented in the EOSC Steering Board and the research community represented by the EOSC Association. </a:t>
            </a:r>
            <a:endParaRPr lang="bg-BG" sz="2400" dirty="0">
              <a:solidFill>
                <a:srgbClr val="008691"/>
              </a:solidFill>
            </a:endParaRPr>
          </a:p>
        </p:txBody>
      </p:sp>
      <p:pic>
        <p:nvPicPr>
          <p:cNvPr id="8" name="Picture 7">
            <a:extLst>
              <a:ext uri="{FF2B5EF4-FFF2-40B4-BE49-F238E27FC236}">
                <a16:creationId xmlns:a16="http://schemas.microsoft.com/office/drawing/2014/main" id="{6D8B45E3-D30D-4127-9053-120E4A1F5A19}"/>
              </a:ext>
            </a:extLst>
          </p:cNvPr>
          <p:cNvPicPr>
            <a:picLocks noChangeAspect="1"/>
          </p:cNvPicPr>
          <p:nvPr/>
        </p:nvPicPr>
        <p:blipFill>
          <a:blip r:embed="rId3"/>
          <a:stretch>
            <a:fillRect/>
          </a:stretch>
        </p:blipFill>
        <p:spPr>
          <a:xfrm>
            <a:off x="6345482" y="240620"/>
            <a:ext cx="5206435" cy="841321"/>
          </a:xfrm>
          <a:prstGeom prst="rect">
            <a:avLst/>
          </a:prstGeom>
        </p:spPr>
      </p:pic>
    </p:spTree>
    <p:extLst>
      <p:ext uri="{BB962C8B-B14F-4D97-AF65-F5344CB8AC3E}">
        <p14:creationId xmlns:p14="http://schemas.microsoft.com/office/powerpoint/2010/main" val="306174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D86B2-09AC-4949-84E5-967669B05A7C}"/>
              </a:ext>
            </a:extLst>
          </p:cNvPr>
          <p:cNvSpPr>
            <a:spLocks noGrp="1"/>
          </p:cNvSpPr>
          <p:nvPr>
            <p:ph type="title"/>
          </p:nvPr>
        </p:nvSpPr>
        <p:spPr/>
        <p:txBody>
          <a:bodyPr>
            <a:normAutofit fontScale="90000"/>
          </a:bodyPr>
          <a:lstStyle/>
          <a:p>
            <a:br>
              <a:rPr lang="en-US" dirty="0"/>
            </a:br>
            <a:r>
              <a:rPr lang="en-US" dirty="0"/>
              <a:t>EOSC-SB overview</a:t>
            </a:r>
            <a:br>
              <a:rPr lang="en-US" dirty="0"/>
            </a:br>
            <a:endParaRPr lang="bg-BG" dirty="0"/>
          </a:p>
        </p:txBody>
      </p:sp>
      <p:sp>
        <p:nvSpPr>
          <p:cNvPr id="5" name="Slide Number Placeholder 4">
            <a:extLst>
              <a:ext uri="{FF2B5EF4-FFF2-40B4-BE49-F238E27FC236}">
                <a16:creationId xmlns:a16="http://schemas.microsoft.com/office/drawing/2014/main" id="{091D50C2-D447-4CE8-9CEA-D8D32477C7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3</a:t>
            </a:fld>
            <a:endParaRPr lang="nl-NL"/>
          </a:p>
        </p:txBody>
      </p:sp>
      <p:pic>
        <p:nvPicPr>
          <p:cNvPr id="6" name="Picture 5">
            <a:extLst>
              <a:ext uri="{FF2B5EF4-FFF2-40B4-BE49-F238E27FC236}">
                <a16:creationId xmlns:a16="http://schemas.microsoft.com/office/drawing/2014/main" id="{DA30C354-8D63-4D5A-AF64-8252AE1BF92D}"/>
              </a:ext>
            </a:extLst>
          </p:cNvPr>
          <p:cNvPicPr>
            <a:picLocks noChangeAspect="1"/>
          </p:cNvPicPr>
          <p:nvPr/>
        </p:nvPicPr>
        <p:blipFill>
          <a:blip r:embed="rId3"/>
          <a:stretch>
            <a:fillRect/>
          </a:stretch>
        </p:blipFill>
        <p:spPr>
          <a:xfrm>
            <a:off x="3384639" y="6423497"/>
            <a:ext cx="6047756" cy="560881"/>
          </a:xfrm>
          <a:prstGeom prst="rect">
            <a:avLst/>
          </a:prstGeom>
        </p:spPr>
      </p:pic>
      <p:sp>
        <p:nvSpPr>
          <p:cNvPr id="12" name="TextBox 11">
            <a:extLst>
              <a:ext uri="{FF2B5EF4-FFF2-40B4-BE49-F238E27FC236}">
                <a16:creationId xmlns:a16="http://schemas.microsoft.com/office/drawing/2014/main" id="{96FE8D1A-ACB8-47F2-BBA2-8D9D08F7EFD5}"/>
              </a:ext>
            </a:extLst>
          </p:cNvPr>
          <p:cNvSpPr txBox="1"/>
          <p:nvPr/>
        </p:nvSpPr>
        <p:spPr>
          <a:xfrm>
            <a:off x="375892" y="1001262"/>
            <a:ext cx="5720107" cy="4611455"/>
          </a:xfrm>
          <a:prstGeom prst="rect">
            <a:avLst/>
          </a:prstGeom>
          <a:noFill/>
        </p:spPr>
        <p:txBody>
          <a:bodyPr wrap="square">
            <a:spAutoFit/>
          </a:bodyPr>
          <a:lstStyle/>
          <a:p>
            <a:r>
              <a:rPr lang="en-US" sz="1800" dirty="0">
                <a:solidFill>
                  <a:srgbClr val="008691"/>
                </a:solidFill>
              </a:rPr>
              <a:t>Representatives of MS/AC – usually from relevant</a:t>
            </a:r>
          </a:p>
          <a:p>
            <a:r>
              <a:rPr lang="en-US" sz="1800" dirty="0">
                <a:solidFill>
                  <a:srgbClr val="008691"/>
                </a:solidFill>
              </a:rPr>
              <a:t>Ministries</a:t>
            </a:r>
          </a:p>
          <a:p>
            <a:endParaRPr lang="en-US" sz="1800" dirty="0">
              <a:solidFill>
                <a:srgbClr val="008691"/>
              </a:solidFill>
            </a:endParaRPr>
          </a:p>
          <a:p>
            <a:pPr marL="285750" indent="-285750">
              <a:lnSpc>
                <a:spcPct val="150000"/>
              </a:lnSpc>
              <a:buFont typeface="Arial" panose="020B0604020202020204" pitchFamily="34" charset="0"/>
              <a:buChar char="•"/>
            </a:pPr>
            <a:r>
              <a:rPr lang="en-US" sz="1800" dirty="0">
                <a:solidFill>
                  <a:srgbClr val="008691"/>
                </a:solidFill>
              </a:rPr>
              <a:t>To create a common understanding between the</a:t>
            </a:r>
          </a:p>
          <a:p>
            <a:pPr>
              <a:lnSpc>
                <a:spcPct val="150000"/>
              </a:lnSpc>
            </a:pPr>
            <a:r>
              <a:rPr lang="en-US" sz="1800" dirty="0">
                <a:solidFill>
                  <a:srgbClr val="008691"/>
                </a:solidFill>
              </a:rPr>
              <a:t>Commission, the Member States and the countries</a:t>
            </a:r>
          </a:p>
          <a:p>
            <a:pPr>
              <a:lnSpc>
                <a:spcPct val="150000"/>
              </a:lnSpc>
            </a:pPr>
            <a:r>
              <a:rPr lang="en-US" sz="1800" dirty="0">
                <a:solidFill>
                  <a:srgbClr val="008691"/>
                </a:solidFill>
              </a:rPr>
              <a:t>associated to the Research and Innovation</a:t>
            </a:r>
            <a:r>
              <a:rPr lang="bg-BG" sz="1800" dirty="0">
                <a:solidFill>
                  <a:srgbClr val="008691"/>
                </a:solidFill>
              </a:rPr>
              <a:t> </a:t>
            </a:r>
          </a:p>
          <a:p>
            <a:pPr>
              <a:lnSpc>
                <a:spcPct val="150000"/>
              </a:lnSpc>
            </a:pPr>
            <a:r>
              <a:rPr lang="en-US" sz="1800" dirty="0">
                <a:solidFill>
                  <a:srgbClr val="008691"/>
                </a:solidFill>
              </a:rPr>
              <a:t>Framework </a:t>
            </a:r>
            <a:r>
              <a:rPr lang="en-US" sz="1800" dirty="0" err="1">
                <a:solidFill>
                  <a:srgbClr val="008691"/>
                </a:solidFill>
              </a:rPr>
              <a:t>Programme</a:t>
            </a:r>
            <a:r>
              <a:rPr lang="en-US" sz="1800" dirty="0">
                <a:solidFill>
                  <a:srgbClr val="008691"/>
                </a:solidFill>
              </a:rPr>
              <a:t> on the direction of policy</a:t>
            </a:r>
          </a:p>
          <a:p>
            <a:pPr>
              <a:lnSpc>
                <a:spcPct val="150000"/>
              </a:lnSpc>
            </a:pPr>
            <a:r>
              <a:rPr lang="en-US" sz="1800" dirty="0">
                <a:solidFill>
                  <a:srgbClr val="008691"/>
                </a:solidFill>
              </a:rPr>
              <a:t>developments required for achieving the strategic,</a:t>
            </a:r>
          </a:p>
          <a:p>
            <a:pPr>
              <a:lnSpc>
                <a:spcPct val="150000"/>
              </a:lnSpc>
            </a:pPr>
            <a:r>
              <a:rPr lang="en-US" sz="1800" dirty="0">
                <a:solidFill>
                  <a:srgbClr val="008691"/>
                </a:solidFill>
              </a:rPr>
              <a:t>political and implementation objectives of the EOSC</a:t>
            </a:r>
          </a:p>
          <a:p>
            <a:pPr marL="285750" indent="-285750">
              <a:lnSpc>
                <a:spcPct val="150000"/>
              </a:lnSpc>
              <a:buFont typeface="Arial" panose="020B0604020202020204" pitchFamily="34" charset="0"/>
              <a:buChar char="•"/>
            </a:pPr>
            <a:r>
              <a:rPr lang="en-US" sz="1800" dirty="0">
                <a:solidFill>
                  <a:srgbClr val="008691"/>
                </a:solidFill>
              </a:rPr>
              <a:t>To pursue synergies and alignment of national</a:t>
            </a:r>
          </a:p>
          <a:p>
            <a:pPr>
              <a:lnSpc>
                <a:spcPct val="150000"/>
              </a:lnSpc>
            </a:pPr>
            <a:r>
              <a:rPr lang="en-US" sz="1800" dirty="0">
                <a:solidFill>
                  <a:srgbClr val="008691"/>
                </a:solidFill>
              </a:rPr>
              <a:t>policies and investments relevant to the European</a:t>
            </a:r>
          </a:p>
          <a:p>
            <a:pPr>
              <a:lnSpc>
                <a:spcPct val="150000"/>
              </a:lnSpc>
            </a:pPr>
            <a:r>
              <a:rPr lang="en-US" sz="1800" dirty="0">
                <a:solidFill>
                  <a:srgbClr val="008691"/>
                </a:solidFill>
              </a:rPr>
              <a:t>Open Science Cloud</a:t>
            </a:r>
          </a:p>
        </p:txBody>
      </p:sp>
      <p:sp>
        <p:nvSpPr>
          <p:cNvPr id="14" name="TextBox 13">
            <a:extLst>
              <a:ext uri="{FF2B5EF4-FFF2-40B4-BE49-F238E27FC236}">
                <a16:creationId xmlns:a16="http://schemas.microsoft.com/office/drawing/2014/main" id="{E7A32973-A7B0-426F-84CE-EE245D03CA9C}"/>
              </a:ext>
            </a:extLst>
          </p:cNvPr>
          <p:cNvSpPr txBox="1"/>
          <p:nvPr/>
        </p:nvSpPr>
        <p:spPr>
          <a:xfrm>
            <a:off x="6512814" y="1591931"/>
            <a:ext cx="4662117"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t>93 representatives from Members and Observers</a:t>
            </a:r>
          </a:p>
          <a:p>
            <a:pPr marL="285750" indent="-285750">
              <a:buFont typeface="Arial" panose="020B0604020202020204" pitchFamily="34" charset="0"/>
              <a:buChar char="•"/>
            </a:pPr>
            <a:r>
              <a:rPr lang="en-US" dirty="0"/>
              <a:t>27 Member States</a:t>
            </a:r>
          </a:p>
          <a:p>
            <a:pPr marL="285750" indent="-285750">
              <a:buFont typeface="Arial" panose="020B0604020202020204" pitchFamily="34" charset="0"/>
              <a:buChar char="•"/>
            </a:pPr>
            <a:r>
              <a:rPr lang="en-US" dirty="0"/>
              <a:t>16 Associated countries</a:t>
            </a:r>
          </a:p>
          <a:p>
            <a:pPr marL="285750" indent="-285750">
              <a:buFont typeface="Arial" panose="020B0604020202020204" pitchFamily="34" charset="0"/>
              <a:buChar char="•"/>
            </a:pPr>
            <a:r>
              <a:rPr lang="en-US" dirty="0"/>
              <a:t>2 Observers (incl. EOSC Association)</a:t>
            </a:r>
          </a:p>
          <a:p>
            <a:endParaRPr lang="en-US" dirty="0"/>
          </a:p>
        </p:txBody>
      </p:sp>
      <p:sp>
        <p:nvSpPr>
          <p:cNvPr id="16" name="TextBox 15">
            <a:extLst>
              <a:ext uri="{FF2B5EF4-FFF2-40B4-BE49-F238E27FC236}">
                <a16:creationId xmlns:a16="http://schemas.microsoft.com/office/drawing/2014/main" id="{79F85D68-BD05-40B2-8650-C36492B8B68A}"/>
              </a:ext>
            </a:extLst>
          </p:cNvPr>
          <p:cNvSpPr txBox="1"/>
          <p:nvPr/>
        </p:nvSpPr>
        <p:spPr>
          <a:xfrm>
            <a:off x="6512814" y="3233084"/>
            <a:ext cx="4662117"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16 countries associated to the Horizon Europe</a:t>
            </a:r>
          </a:p>
          <a:p>
            <a:r>
              <a:rPr lang="en-US" dirty="0"/>
              <a:t>Framework </a:t>
            </a:r>
            <a:r>
              <a:rPr lang="en-US" dirty="0" err="1"/>
              <a:t>Programme</a:t>
            </a:r>
            <a:r>
              <a:rPr lang="en-US" dirty="0"/>
              <a:t> (September 2022)</a:t>
            </a:r>
          </a:p>
          <a:p>
            <a:r>
              <a:rPr lang="en-US" dirty="0"/>
              <a:t>invited:</a:t>
            </a:r>
          </a:p>
          <a:p>
            <a:endParaRPr lang="en-US" dirty="0"/>
          </a:p>
          <a:p>
            <a:r>
              <a:rPr lang="en-US" dirty="0"/>
              <a:t>Albania, Armenia, Bosnia and Herzegovina, Faroe</a:t>
            </a:r>
          </a:p>
          <a:p>
            <a:r>
              <a:rPr lang="en-US" dirty="0"/>
              <a:t>Islands, Georgia, Iceland, Israel, Kosovo, Moldova,</a:t>
            </a:r>
          </a:p>
          <a:p>
            <a:r>
              <a:rPr lang="en-US" dirty="0"/>
              <a:t>Montenegro, Norway, North Macedonia, Serbia,</a:t>
            </a:r>
          </a:p>
          <a:p>
            <a:r>
              <a:rPr lang="en-US" dirty="0"/>
              <a:t>Tunisia, Turkey, and Ukraine</a:t>
            </a:r>
          </a:p>
          <a:p>
            <a:endParaRPr lang="en-US" dirty="0"/>
          </a:p>
        </p:txBody>
      </p:sp>
      <p:sp>
        <p:nvSpPr>
          <p:cNvPr id="17" name="TextBox 16">
            <a:extLst>
              <a:ext uri="{FF2B5EF4-FFF2-40B4-BE49-F238E27FC236}">
                <a16:creationId xmlns:a16="http://schemas.microsoft.com/office/drawing/2014/main" id="{774A8520-7826-4C4F-839E-39CE482B6D8E}"/>
              </a:ext>
            </a:extLst>
          </p:cNvPr>
          <p:cNvSpPr txBox="1"/>
          <p:nvPr/>
        </p:nvSpPr>
        <p:spPr>
          <a:xfrm>
            <a:off x="6248920" y="217365"/>
            <a:ext cx="5139891" cy="707886"/>
          </a:xfrm>
          <a:prstGeom prst="rect">
            <a:avLst/>
          </a:prstGeom>
          <a:noFill/>
        </p:spPr>
        <p:txBody>
          <a:bodyPr wrap="square" rtlCol="0">
            <a:spAutoFit/>
          </a:bodyPr>
          <a:lstStyle/>
          <a:p>
            <a:r>
              <a:rPr lang="en-US" sz="2000" dirty="0">
                <a:solidFill>
                  <a:schemeClr val="accent4">
                    <a:lumMod val="75000"/>
                  </a:schemeClr>
                </a:solidFill>
              </a:rPr>
              <a:t>EOSC - European data space for science, research and innovation</a:t>
            </a:r>
            <a:endParaRPr lang="bg-BG" sz="2000" dirty="0">
              <a:solidFill>
                <a:schemeClr val="accent4">
                  <a:lumMod val="75000"/>
                </a:schemeClr>
              </a:solidFill>
            </a:endParaRPr>
          </a:p>
        </p:txBody>
      </p:sp>
    </p:spTree>
    <p:extLst>
      <p:ext uri="{BB962C8B-B14F-4D97-AF65-F5344CB8AC3E}">
        <p14:creationId xmlns:p14="http://schemas.microsoft.com/office/powerpoint/2010/main" val="101317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475EE5-BE69-C8E2-A7C6-68867972B1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4</a:t>
            </a:fld>
            <a:endParaRPr lang="nl-NL"/>
          </a:p>
        </p:txBody>
      </p:sp>
      <p:pic>
        <p:nvPicPr>
          <p:cNvPr id="6" name="Picture 5">
            <a:extLst>
              <a:ext uri="{FF2B5EF4-FFF2-40B4-BE49-F238E27FC236}">
                <a16:creationId xmlns:a16="http://schemas.microsoft.com/office/drawing/2014/main" id="{58EBB66D-6051-458A-826F-8F6E3E864251}"/>
              </a:ext>
            </a:extLst>
          </p:cNvPr>
          <p:cNvPicPr>
            <a:picLocks noChangeAspect="1"/>
          </p:cNvPicPr>
          <p:nvPr/>
        </p:nvPicPr>
        <p:blipFill>
          <a:blip r:embed="rId3"/>
          <a:stretch>
            <a:fillRect/>
          </a:stretch>
        </p:blipFill>
        <p:spPr>
          <a:xfrm>
            <a:off x="3465661" y="6403317"/>
            <a:ext cx="6047756" cy="560881"/>
          </a:xfrm>
          <a:prstGeom prst="rect">
            <a:avLst/>
          </a:prstGeom>
        </p:spPr>
      </p:pic>
      <p:sp>
        <p:nvSpPr>
          <p:cNvPr id="9" name="object 3">
            <a:extLst>
              <a:ext uri="{FF2B5EF4-FFF2-40B4-BE49-F238E27FC236}">
                <a16:creationId xmlns:a16="http://schemas.microsoft.com/office/drawing/2014/main" id="{8D76655D-534A-4BBF-AD65-DF03E4DD62D4}"/>
              </a:ext>
            </a:extLst>
          </p:cNvPr>
          <p:cNvSpPr txBox="1">
            <a:spLocks noGrp="1"/>
          </p:cNvSpPr>
          <p:nvPr>
            <p:ph type="title"/>
          </p:nvPr>
        </p:nvSpPr>
        <p:spPr>
          <a:xfrm>
            <a:off x="508952" y="266279"/>
            <a:ext cx="9830502" cy="551433"/>
          </a:xfrm>
          <a:prstGeom prst="rect">
            <a:avLst/>
          </a:prstGeom>
        </p:spPr>
        <p:txBody>
          <a:bodyPr vert="horz" wrap="square" lIns="0" tIns="0" rIns="0" bIns="0" rtlCol="0">
            <a:spAutoFit/>
          </a:bodyPr>
          <a:lstStyle/>
          <a:p>
            <a:pPr marL="0" marR="0" lvl="0" indent="0" algn="l" defTabSz="914400" rtl="0" eaLnBrk="1" fontAlgn="auto" latinLnBrk="0" hangingPunct="1">
              <a:lnSpc>
                <a:spcPts val="4320"/>
              </a:lnSpc>
              <a:spcBef>
                <a:spcPts val="0"/>
              </a:spcBef>
              <a:spcAft>
                <a:spcPts val="0"/>
              </a:spcAft>
              <a:buClrTx/>
              <a:buSzTx/>
              <a:buFontTx/>
              <a:buNone/>
              <a:tabLst/>
              <a:defRPr/>
            </a:pPr>
            <a:r>
              <a:rPr kumimoji="0" sz="3600" b="0" i="0" u="none" strike="noStrike" kern="1200" cap="none" spc="0" normalizeH="0" baseline="0" noProof="0" dirty="0">
                <a:ln>
                  <a:noFill/>
                </a:ln>
                <a:effectLst/>
                <a:uLnTx/>
                <a:uFillTx/>
                <a:latin typeface="TFACAC+11"/>
                <a:ea typeface="+mn-ea"/>
                <a:cs typeface="TFACAC+11"/>
              </a:rPr>
              <a:t>EOSC-SB Monitoring</a:t>
            </a:r>
            <a:r>
              <a:rPr kumimoji="0" sz="3600" b="0" i="0" u="none" strike="noStrike" kern="1200" cap="none" spc="-18" normalizeH="0" baseline="0" noProof="0" dirty="0">
                <a:ln>
                  <a:noFill/>
                </a:ln>
                <a:effectLst/>
                <a:uLnTx/>
                <a:uFillTx/>
                <a:latin typeface="TFACAC+11"/>
                <a:ea typeface="+mn-ea"/>
                <a:cs typeface="TFACAC+11"/>
              </a:rPr>
              <a:t> </a:t>
            </a:r>
            <a:r>
              <a:rPr kumimoji="0" sz="3600" b="0" i="0" u="none" strike="noStrike" kern="1200" cap="none" spc="0" normalizeH="0" baseline="0" noProof="0" dirty="0">
                <a:ln>
                  <a:noFill/>
                </a:ln>
                <a:effectLst/>
                <a:uLnTx/>
                <a:uFillTx/>
                <a:latin typeface="TFACAC+11"/>
                <a:ea typeface="+mn-ea"/>
                <a:cs typeface="TFACAC+11"/>
              </a:rPr>
              <a:t>survey 2021</a:t>
            </a:r>
          </a:p>
        </p:txBody>
      </p:sp>
      <p:pic>
        <p:nvPicPr>
          <p:cNvPr id="12" name="Picture 11">
            <a:extLst>
              <a:ext uri="{FF2B5EF4-FFF2-40B4-BE49-F238E27FC236}">
                <a16:creationId xmlns:a16="http://schemas.microsoft.com/office/drawing/2014/main" id="{73EB1B22-A619-4093-823C-D775CCDE8C6E}"/>
              </a:ext>
            </a:extLst>
          </p:cNvPr>
          <p:cNvPicPr>
            <a:picLocks noChangeAspect="1"/>
          </p:cNvPicPr>
          <p:nvPr/>
        </p:nvPicPr>
        <p:blipFill>
          <a:blip r:embed="rId4"/>
          <a:stretch>
            <a:fillRect/>
          </a:stretch>
        </p:blipFill>
        <p:spPr>
          <a:xfrm>
            <a:off x="7507085" y="160871"/>
            <a:ext cx="5206435" cy="841321"/>
          </a:xfrm>
          <a:prstGeom prst="rect">
            <a:avLst/>
          </a:prstGeom>
        </p:spPr>
      </p:pic>
      <p:sp>
        <p:nvSpPr>
          <p:cNvPr id="14" name="TextBox 13">
            <a:extLst>
              <a:ext uri="{FF2B5EF4-FFF2-40B4-BE49-F238E27FC236}">
                <a16:creationId xmlns:a16="http://schemas.microsoft.com/office/drawing/2014/main" id="{D7DD2FB0-3764-4594-9432-C67885068146}"/>
              </a:ext>
            </a:extLst>
          </p:cNvPr>
          <p:cNvSpPr txBox="1"/>
          <p:nvPr/>
        </p:nvSpPr>
        <p:spPr>
          <a:xfrm>
            <a:off x="1838738" y="1124823"/>
            <a:ext cx="6420678" cy="307777"/>
          </a:xfrm>
          <a:prstGeom prst="rect">
            <a:avLst/>
          </a:prstGeom>
          <a:noFill/>
        </p:spPr>
        <p:txBody>
          <a:bodyPr wrap="square">
            <a:spAutoFit/>
          </a:bodyPr>
          <a:lstStyle/>
          <a:p>
            <a:r>
              <a:rPr lang="en-US" dirty="0"/>
              <a:t>National EOSC-supporting policies and investments</a:t>
            </a:r>
            <a:endParaRPr lang="bg-BG" dirty="0"/>
          </a:p>
        </p:txBody>
      </p:sp>
      <p:sp>
        <p:nvSpPr>
          <p:cNvPr id="16" name="TextBox 15">
            <a:extLst>
              <a:ext uri="{FF2B5EF4-FFF2-40B4-BE49-F238E27FC236}">
                <a16:creationId xmlns:a16="http://schemas.microsoft.com/office/drawing/2014/main" id="{0E6C8BF5-BC92-4A6E-B839-07A82CF9B289}"/>
              </a:ext>
            </a:extLst>
          </p:cNvPr>
          <p:cNvSpPr txBox="1"/>
          <p:nvPr/>
        </p:nvSpPr>
        <p:spPr>
          <a:xfrm>
            <a:off x="115780" y="2449136"/>
            <a:ext cx="4565550" cy="3607206"/>
          </a:xfrm>
          <a:prstGeom prst="rect">
            <a:avLst/>
          </a:prstGeom>
          <a:noFill/>
        </p:spPr>
        <p:txBody>
          <a:bodyPr wrap="square">
            <a:spAutoFit/>
          </a:bodyPr>
          <a:lstStyle/>
          <a:p>
            <a:pPr>
              <a:lnSpc>
                <a:spcPct val="150000"/>
              </a:lnSpc>
            </a:pPr>
            <a:r>
              <a:rPr lang="en-US" dirty="0">
                <a:solidFill>
                  <a:srgbClr val="008691"/>
                </a:solidFill>
              </a:rPr>
              <a:t>Objectives </a:t>
            </a:r>
          </a:p>
          <a:p>
            <a:pPr>
              <a:lnSpc>
                <a:spcPct val="150000"/>
              </a:lnSpc>
            </a:pPr>
            <a:r>
              <a:rPr lang="en-US" dirty="0">
                <a:solidFill>
                  <a:srgbClr val="008691"/>
                </a:solidFill>
              </a:rPr>
              <a:t>A.) Benchmarking of activities on international, national, regional, and institutional level </a:t>
            </a:r>
          </a:p>
          <a:p>
            <a:pPr>
              <a:lnSpc>
                <a:spcPct val="150000"/>
              </a:lnSpc>
            </a:pPr>
            <a:r>
              <a:rPr lang="en-US" dirty="0">
                <a:solidFill>
                  <a:srgbClr val="008691"/>
                </a:solidFill>
              </a:rPr>
              <a:t>1. developing and implementing policies and supporting EOSC-ready infrastructures and </a:t>
            </a:r>
          </a:p>
          <a:p>
            <a:pPr>
              <a:lnSpc>
                <a:spcPct val="150000"/>
              </a:lnSpc>
            </a:pPr>
            <a:r>
              <a:rPr lang="en-US" dirty="0">
                <a:solidFill>
                  <a:srgbClr val="008691"/>
                </a:solidFill>
              </a:rPr>
              <a:t>initiatives; and</a:t>
            </a:r>
          </a:p>
          <a:p>
            <a:pPr>
              <a:lnSpc>
                <a:spcPct val="150000"/>
              </a:lnSpc>
            </a:pPr>
            <a:r>
              <a:rPr lang="en-US" dirty="0">
                <a:solidFill>
                  <a:srgbClr val="008691"/>
                </a:solidFill>
              </a:rPr>
              <a:t>2. providing contributions/investments and financing of EOSC relevant policies, infrastructures, and initiatives.</a:t>
            </a:r>
          </a:p>
          <a:p>
            <a:pPr>
              <a:lnSpc>
                <a:spcPct val="150000"/>
              </a:lnSpc>
            </a:pPr>
            <a:r>
              <a:rPr lang="en-US" dirty="0">
                <a:solidFill>
                  <a:srgbClr val="008691"/>
                </a:solidFill>
              </a:rPr>
              <a:t>B.) Monitor the benefits of MS/AC policies to the whole EOSC and the benefits of EOSC to the </a:t>
            </a:r>
          </a:p>
          <a:p>
            <a:pPr>
              <a:lnSpc>
                <a:spcPct val="150000"/>
              </a:lnSpc>
            </a:pPr>
            <a:r>
              <a:rPr lang="en-US" dirty="0">
                <a:solidFill>
                  <a:srgbClr val="008691"/>
                </a:solidFill>
              </a:rPr>
              <a:t>national research communities</a:t>
            </a:r>
            <a:endParaRPr lang="bg-BG" dirty="0">
              <a:solidFill>
                <a:srgbClr val="008691"/>
              </a:solidFill>
            </a:endParaRPr>
          </a:p>
        </p:txBody>
      </p:sp>
      <p:sp>
        <p:nvSpPr>
          <p:cNvPr id="18" name="TextBox 17">
            <a:extLst>
              <a:ext uri="{FF2B5EF4-FFF2-40B4-BE49-F238E27FC236}">
                <a16:creationId xmlns:a16="http://schemas.microsoft.com/office/drawing/2014/main" id="{F42763B0-277C-4601-A92A-9A97E38A08EA}"/>
              </a:ext>
            </a:extLst>
          </p:cNvPr>
          <p:cNvSpPr txBox="1"/>
          <p:nvPr/>
        </p:nvSpPr>
        <p:spPr>
          <a:xfrm>
            <a:off x="4807498" y="1306442"/>
            <a:ext cx="7225924" cy="5223033"/>
          </a:xfrm>
          <a:prstGeom prst="rect">
            <a:avLst/>
          </a:prstGeom>
          <a:noFill/>
        </p:spPr>
        <p:txBody>
          <a:bodyPr wrap="square">
            <a:spAutoFit/>
          </a:bodyPr>
          <a:lstStyle/>
          <a:p>
            <a:pPr>
              <a:lnSpc>
                <a:spcPct val="150000"/>
              </a:lnSpc>
            </a:pPr>
            <a:r>
              <a:rPr lang="en-US" dirty="0">
                <a:solidFill>
                  <a:srgbClr val="008691"/>
                </a:solidFill>
              </a:rPr>
              <a:t>Goals</a:t>
            </a:r>
          </a:p>
          <a:p>
            <a:pPr>
              <a:lnSpc>
                <a:spcPct val="150000"/>
              </a:lnSpc>
            </a:pPr>
            <a:r>
              <a:rPr lang="en-US" dirty="0">
                <a:solidFill>
                  <a:srgbClr val="008691"/>
                </a:solidFill>
              </a:rPr>
              <a:t>□ Understand what contributions will be made by MS/AC to further develop EOSC, in synergy with the implementation of the SRIA on a European level, and reach a collective understanding  on how to assess these contributions, building on the experience acquired by the Member States when communicating ex-ante commitments in response to Commissioner Gabriel’s invitation in </a:t>
            </a:r>
          </a:p>
          <a:p>
            <a:pPr>
              <a:lnSpc>
                <a:spcPct val="150000"/>
              </a:lnSpc>
            </a:pPr>
            <a:r>
              <a:rPr lang="en-US" dirty="0">
                <a:solidFill>
                  <a:srgbClr val="008691"/>
                </a:solidFill>
              </a:rPr>
              <a:t>July 2020;</a:t>
            </a:r>
          </a:p>
          <a:p>
            <a:pPr>
              <a:lnSpc>
                <a:spcPct val="150000"/>
              </a:lnSpc>
            </a:pPr>
            <a:r>
              <a:rPr lang="en-US" dirty="0">
                <a:solidFill>
                  <a:srgbClr val="008691"/>
                </a:solidFill>
              </a:rPr>
              <a:t>□ Evaluate how MS/AC support their </a:t>
            </a:r>
            <a:r>
              <a:rPr lang="en-US" dirty="0" err="1">
                <a:solidFill>
                  <a:srgbClr val="008691"/>
                </a:solidFill>
              </a:rPr>
              <a:t>organisations</a:t>
            </a:r>
            <a:r>
              <a:rPr lang="en-US" dirty="0">
                <a:solidFill>
                  <a:srgbClr val="008691"/>
                </a:solidFill>
              </a:rPr>
              <a:t> nationally, what are their data-related policies and financing mechanisms? What do MS/AC do on country level to advance FAIR and EOSC?</a:t>
            </a:r>
          </a:p>
          <a:p>
            <a:pPr>
              <a:lnSpc>
                <a:spcPct val="150000"/>
              </a:lnSpc>
            </a:pPr>
            <a:r>
              <a:rPr lang="en-US" dirty="0">
                <a:solidFill>
                  <a:srgbClr val="008691"/>
                </a:solidFill>
              </a:rPr>
              <a:t>□ Evaluate how national funding (other than from members of the EOSC Association)  complements the contributions provided by the Association members; and </a:t>
            </a:r>
          </a:p>
          <a:p>
            <a:pPr>
              <a:lnSpc>
                <a:spcPct val="150000"/>
              </a:lnSpc>
            </a:pPr>
            <a:r>
              <a:rPr lang="en-US" dirty="0">
                <a:solidFill>
                  <a:srgbClr val="008691"/>
                </a:solidFill>
              </a:rPr>
              <a:t>□ Work together with the EOSC Association, and liaise with the EC, so that the benchmarking and monitoring is strategic, fit for its purpose of an overall coordination of the implementation and </a:t>
            </a:r>
            <a:r>
              <a:rPr lang="en-US" dirty="0" err="1">
                <a:solidFill>
                  <a:srgbClr val="008691"/>
                </a:solidFill>
              </a:rPr>
              <a:t>operationalisation</a:t>
            </a:r>
            <a:r>
              <a:rPr lang="en-US" dirty="0">
                <a:solidFill>
                  <a:srgbClr val="008691"/>
                </a:solidFill>
              </a:rPr>
              <a:t> of the EOSC ecosystem in line with the SRIA priorities, and without duplication</a:t>
            </a:r>
            <a:endParaRPr lang="bg-BG" dirty="0">
              <a:solidFill>
                <a:srgbClr val="008691"/>
              </a:solidFill>
            </a:endParaRPr>
          </a:p>
        </p:txBody>
      </p:sp>
    </p:spTree>
    <p:extLst>
      <p:ext uri="{BB962C8B-B14F-4D97-AF65-F5344CB8AC3E}">
        <p14:creationId xmlns:p14="http://schemas.microsoft.com/office/powerpoint/2010/main" val="276131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5D2916-618C-44C1-A1A9-CEB8A6665378}"/>
              </a:ext>
            </a:extLst>
          </p:cNvPr>
          <p:cNvSpPr>
            <a:spLocks noGrp="1"/>
          </p:cNvSpPr>
          <p:nvPr>
            <p:ph type="title"/>
          </p:nvPr>
        </p:nvSpPr>
        <p:spPr>
          <a:xfrm>
            <a:off x="654519" y="303546"/>
            <a:ext cx="9830179" cy="603887"/>
          </a:xfrm>
        </p:spPr>
        <p:txBody>
          <a:bodyPr/>
          <a:lstStyle/>
          <a:p>
            <a:r>
              <a:rPr lang="en-US" dirty="0"/>
              <a:t>Steering Board Policy Issues </a:t>
            </a:r>
            <a:endParaRPr lang="bg-BG" dirty="0"/>
          </a:p>
        </p:txBody>
      </p:sp>
      <p:sp>
        <p:nvSpPr>
          <p:cNvPr id="4" name="Text Placeholder 3">
            <a:extLst>
              <a:ext uri="{FF2B5EF4-FFF2-40B4-BE49-F238E27FC236}">
                <a16:creationId xmlns:a16="http://schemas.microsoft.com/office/drawing/2014/main" id="{FBF8809C-6E0A-4122-8F7B-F875EBDA7471}"/>
              </a:ext>
            </a:extLst>
          </p:cNvPr>
          <p:cNvSpPr>
            <a:spLocks noGrp="1"/>
          </p:cNvSpPr>
          <p:nvPr>
            <p:ph type="body" idx="1"/>
          </p:nvPr>
        </p:nvSpPr>
        <p:spPr>
          <a:xfrm>
            <a:off x="777722" y="1144867"/>
            <a:ext cx="10897396" cy="5097624"/>
          </a:xfrm>
        </p:spPr>
        <p:txBody>
          <a:bodyPr>
            <a:noAutofit/>
          </a:bodyPr>
          <a:lstStyle/>
          <a:p>
            <a:r>
              <a:rPr lang="en-US" sz="1800" dirty="0">
                <a:solidFill>
                  <a:srgbClr val="008691"/>
                </a:solidFill>
                <a:latin typeface="+mn-lt"/>
              </a:rPr>
              <a:t>The SB has identified three Policy Issues to be addressed as building blocks of the Tripartite strategy</a:t>
            </a:r>
            <a:r>
              <a:rPr lang="bg-BG" sz="1800" dirty="0">
                <a:solidFill>
                  <a:srgbClr val="008691"/>
                </a:solidFill>
                <a:latin typeface="+mn-lt"/>
              </a:rPr>
              <a:t> </a:t>
            </a:r>
            <a:r>
              <a:rPr lang="en-US" sz="1800" dirty="0">
                <a:solidFill>
                  <a:srgbClr val="008691"/>
                </a:solidFill>
                <a:latin typeface="+mn-lt"/>
              </a:rPr>
              <a:t>for 2022:</a:t>
            </a:r>
          </a:p>
          <a:p>
            <a:r>
              <a:rPr lang="en-US" sz="1800" dirty="0">
                <a:solidFill>
                  <a:srgbClr val="008691"/>
                </a:solidFill>
                <a:latin typeface="+mn-lt"/>
              </a:rPr>
              <a:t>a) Data literacy including definitions and the potential of education and teaching</a:t>
            </a:r>
          </a:p>
          <a:p>
            <a:r>
              <a:rPr lang="en-US" sz="1800" dirty="0">
                <a:solidFill>
                  <a:srgbClr val="008691"/>
                </a:solidFill>
                <a:latin typeface="+mn-lt"/>
              </a:rPr>
              <a:t>b) EOSC and the private sector</a:t>
            </a:r>
          </a:p>
          <a:p>
            <a:r>
              <a:rPr lang="en-US" sz="1800" dirty="0">
                <a:solidFill>
                  <a:srgbClr val="008691"/>
                </a:solidFill>
                <a:latin typeface="+mn-lt"/>
              </a:rPr>
              <a:t>c) EOSC sovereignty on FAIR data</a:t>
            </a:r>
          </a:p>
          <a:p>
            <a:endParaRPr lang="en-US" sz="1800" dirty="0">
              <a:solidFill>
                <a:srgbClr val="008691"/>
              </a:solidFill>
              <a:latin typeface="+mn-lt"/>
            </a:endParaRPr>
          </a:p>
          <a:p>
            <a:r>
              <a:rPr lang="en-US" sz="1800" b="1" dirty="0">
                <a:solidFill>
                  <a:srgbClr val="008691"/>
                </a:solidFill>
                <a:latin typeface="+mn-lt"/>
              </a:rPr>
              <a:t>Three discussion papers prepared by the SB-policy-subgroup - now adopted and published as position papers.</a:t>
            </a:r>
          </a:p>
          <a:p>
            <a:endParaRPr lang="en-US" sz="1800" dirty="0">
              <a:solidFill>
                <a:srgbClr val="008691"/>
              </a:solidFill>
              <a:latin typeface="+mn-lt"/>
            </a:endParaRPr>
          </a:p>
          <a:p>
            <a:r>
              <a:rPr lang="en-US" sz="1800" dirty="0">
                <a:solidFill>
                  <a:srgbClr val="008691"/>
                </a:solidFill>
                <a:latin typeface="+mn-lt"/>
              </a:rPr>
              <a:t>Work is to start in 2023 on the following Policy Issues:   </a:t>
            </a:r>
          </a:p>
          <a:p>
            <a:r>
              <a:rPr lang="en-US" sz="1800" dirty="0">
                <a:solidFill>
                  <a:srgbClr val="008691"/>
                </a:solidFill>
                <a:latin typeface="+mn-lt"/>
              </a:rPr>
              <a:t>-   EOSC configuration for post 2027</a:t>
            </a:r>
          </a:p>
          <a:p>
            <a:pPr marL="514350" indent="-285750">
              <a:buFontTx/>
              <a:buChar char="-"/>
            </a:pPr>
            <a:r>
              <a:rPr lang="en-US" sz="1800" dirty="0">
                <a:solidFill>
                  <a:srgbClr val="008691"/>
                </a:solidFill>
                <a:latin typeface="+mn-lt"/>
              </a:rPr>
              <a:t>EOSC data productivity</a:t>
            </a:r>
          </a:p>
          <a:p>
            <a:pPr marL="514350" indent="-285750">
              <a:buFontTx/>
              <a:buChar char="-"/>
            </a:pPr>
            <a:r>
              <a:rPr lang="en-US" sz="1800" dirty="0">
                <a:solidFill>
                  <a:srgbClr val="008691"/>
                </a:solidFill>
                <a:latin typeface="+mn-lt"/>
              </a:rPr>
              <a:t>Digitalization of research</a:t>
            </a:r>
            <a:endParaRPr lang="bg-BG" sz="1800" dirty="0">
              <a:solidFill>
                <a:srgbClr val="008691"/>
              </a:solidFill>
              <a:latin typeface="+mn-lt"/>
            </a:endParaRPr>
          </a:p>
        </p:txBody>
      </p:sp>
      <p:sp>
        <p:nvSpPr>
          <p:cNvPr id="5" name="Slide Number Placeholder 4">
            <a:extLst>
              <a:ext uri="{FF2B5EF4-FFF2-40B4-BE49-F238E27FC236}">
                <a16:creationId xmlns:a16="http://schemas.microsoft.com/office/drawing/2014/main" id="{557DAD11-6D36-428A-B6B6-EFA20F6F9B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5</a:t>
            </a:fld>
            <a:endParaRPr lang="nl-NL"/>
          </a:p>
        </p:txBody>
      </p:sp>
      <p:pic>
        <p:nvPicPr>
          <p:cNvPr id="9" name="Picture 8">
            <a:extLst>
              <a:ext uri="{FF2B5EF4-FFF2-40B4-BE49-F238E27FC236}">
                <a16:creationId xmlns:a16="http://schemas.microsoft.com/office/drawing/2014/main" id="{EE89249E-CFCE-47E4-AEA9-18E7E133EB05}"/>
              </a:ext>
            </a:extLst>
          </p:cNvPr>
          <p:cNvPicPr>
            <a:picLocks noChangeAspect="1"/>
          </p:cNvPicPr>
          <p:nvPr/>
        </p:nvPicPr>
        <p:blipFill>
          <a:blip r:embed="rId3"/>
          <a:stretch>
            <a:fillRect/>
          </a:stretch>
        </p:blipFill>
        <p:spPr>
          <a:xfrm>
            <a:off x="7342887" y="184830"/>
            <a:ext cx="5206435" cy="841321"/>
          </a:xfrm>
          <a:prstGeom prst="rect">
            <a:avLst/>
          </a:prstGeom>
        </p:spPr>
      </p:pic>
      <p:pic>
        <p:nvPicPr>
          <p:cNvPr id="10" name="Picture 9">
            <a:extLst>
              <a:ext uri="{FF2B5EF4-FFF2-40B4-BE49-F238E27FC236}">
                <a16:creationId xmlns:a16="http://schemas.microsoft.com/office/drawing/2014/main" id="{79F5E1EE-DB87-4ACE-95F9-CBDDEED733C8}"/>
              </a:ext>
            </a:extLst>
          </p:cNvPr>
          <p:cNvPicPr>
            <a:picLocks noChangeAspect="1"/>
          </p:cNvPicPr>
          <p:nvPr/>
        </p:nvPicPr>
        <p:blipFill>
          <a:blip r:embed="rId4"/>
          <a:stretch>
            <a:fillRect/>
          </a:stretch>
        </p:blipFill>
        <p:spPr>
          <a:xfrm>
            <a:off x="3202542" y="6242491"/>
            <a:ext cx="6047756" cy="560881"/>
          </a:xfrm>
          <a:prstGeom prst="rect">
            <a:avLst/>
          </a:prstGeom>
        </p:spPr>
      </p:pic>
    </p:spTree>
    <p:extLst>
      <p:ext uri="{BB962C8B-B14F-4D97-AF65-F5344CB8AC3E}">
        <p14:creationId xmlns:p14="http://schemas.microsoft.com/office/powerpoint/2010/main" val="67840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D9D367-40FA-5684-8B0A-F5543B9FF9F8}"/>
              </a:ext>
            </a:extLst>
          </p:cNvPr>
          <p:cNvPicPr>
            <a:picLocks noChangeAspect="1"/>
          </p:cNvPicPr>
          <p:nvPr/>
        </p:nvPicPr>
        <p:blipFill>
          <a:blip r:embed="rId2"/>
          <a:stretch>
            <a:fillRect/>
          </a:stretch>
        </p:blipFill>
        <p:spPr>
          <a:xfrm>
            <a:off x="0" y="6431348"/>
            <a:ext cx="2798595" cy="426652"/>
          </a:xfrm>
          <a:prstGeom prst="rect">
            <a:avLst/>
          </a:prstGeom>
        </p:spPr>
      </p:pic>
      <p:pic>
        <p:nvPicPr>
          <p:cNvPr id="10" name="Picture 9">
            <a:extLst>
              <a:ext uri="{FF2B5EF4-FFF2-40B4-BE49-F238E27FC236}">
                <a16:creationId xmlns:a16="http://schemas.microsoft.com/office/drawing/2014/main" id="{EA97C819-5335-C4E9-66F2-9A0F48B9C16F}"/>
              </a:ext>
            </a:extLst>
          </p:cNvPr>
          <p:cNvPicPr>
            <a:picLocks noChangeAspect="1"/>
          </p:cNvPicPr>
          <p:nvPr/>
        </p:nvPicPr>
        <p:blipFill>
          <a:blip r:embed="rId2"/>
          <a:stretch>
            <a:fillRect/>
          </a:stretch>
        </p:blipFill>
        <p:spPr>
          <a:xfrm>
            <a:off x="10720137" y="84221"/>
            <a:ext cx="1380288" cy="469232"/>
          </a:xfrm>
          <a:prstGeom prst="rect">
            <a:avLst/>
          </a:prstGeom>
        </p:spPr>
      </p:pic>
      <p:pic>
        <p:nvPicPr>
          <p:cNvPr id="11" name="Picture 10">
            <a:extLst>
              <a:ext uri="{FF2B5EF4-FFF2-40B4-BE49-F238E27FC236}">
                <a16:creationId xmlns:a16="http://schemas.microsoft.com/office/drawing/2014/main" id="{0F03DF2A-D12A-A125-1FFE-3FEAF163E4A8}"/>
              </a:ext>
            </a:extLst>
          </p:cNvPr>
          <p:cNvPicPr>
            <a:picLocks noChangeAspect="1"/>
          </p:cNvPicPr>
          <p:nvPr/>
        </p:nvPicPr>
        <p:blipFill>
          <a:blip r:embed="rId2"/>
          <a:stretch>
            <a:fillRect/>
          </a:stretch>
        </p:blipFill>
        <p:spPr>
          <a:xfrm>
            <a:off x="1371010" y="84222"/>
            <a:ext cx="1685841" cy="547076"/>
          </a:xfrm>
          <a:prstGeom prst="rect">
            <a:avLst/>
          </a:prstGeom>
        </p:spPr>
      </p:pic>
      <p:sp>
        <p:nvSpPr>
          <p:cNvPr id="9" name="Titolo 1">
            <a:extLst>
              <a:ext uri="{FF2B5EF4-FFF2-40B4-BE49-F238E27FC236}">
                <a16:creationId xmlns:a16="http://schemas.microsoft.com/office/drawing/2014/main" id="{01FFC5F8-5E15-C023-4FEA-3E882C089281}"/>
              </a:ext>
            </a:extLst>
          </p:cNvPr>
          <p:cNvSpPr>
            <a:spLocks noGrp="1"/>
          </p:cNvSpPr>
          <p:nvPr>
            <p:ph type="title"/>
          </p:nvPr>
        </p:nvSpPr>
        <p:spPr>
          <a:xfrm>
            <a:off x="195878" y="-13683"/>
            <a:ext cx="11800245" cy="516730"/>
          </a:xfrm>
        </p:spPr>
        <p:txBody>
          <a:bodyPr spcFirstLastPara="1" vert="horz" wrap="square" lIns="91440" tIns="45720" rIns="91440" bIns="45720" rtlCol="0" anchor="b" anchorCtr="0">
            <a:normAutofit fontScale="90000"/>
          </a:bodyPr>
          <a:lstStyle/>
          <a:p>
            <a:pPr algn="ctr"/>
            <a:br>
              <a:rPr lang="en-GB" sz="2700" b="1" dirty="0"/>
            </a:br>
            <a:r>
              <a:rPr lang="en-GB" sz="2700" dirty="0"/>
              <a:t>EOSC and Data Literacy</a:t>
            </a:r>
            <a:endParaRPr lang="it-IT" sz="2700" dirty="0"/>
          </a:p>
        </p:txBody>
      </p:sp>
      <p:sp>
        <p:nvSpPr>
          <p:cNvPr id="12" name="TextBox 11">
            <a:extLst>
              <a:ext uri="{FF2B5EF4-FFF2-40B4-BE49-F238E27FC236}">
                <a16:creationId xmlns:a16="http://schemas.microsoft.com/office/drawing/2014/main" id="{922640CD-C636-5562-EC93-0D6E83933C12}"/>
              </a:ext>
            </a:extLst>
          </p:cNvPr>
          <p:cNvSpPr txBox="1"/>
          <p:nvPr/>
        </p:nvSpPr>
        <p:spPr>
          <a:xfrm>
            <a:off x="195877" y="854219"/>
            <a:ext cx="11800245" cy="55194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t">
            <a:spAutoFit/>
          </a:bodyPr>
          <a:lstStyle/>
          <a:p>
            <a:r>
              <a:rPr lang="en-GB" sz="1600" dirty="0">
                <a:solidFill>
                  <a:srgbClr val="00B050"/>
                </a:solidFill>
              </a:rPr>
              <a:t>Skills &amp; Competences are needed for digital transition and EOSC. Holistic, coherent and visible education and training paradigm must be implemented.-</a:t>
            </a:r>
          </a:p>
          <a:p>
            <a:endParaRPr lang="en-GB" sz="1600" dirty="0">
              <a:solidFill>
                <a:schemeClr val="accent1">
                  <a:lumMod val="75000"/>
                </a:schemeClr>
              </a:solidFill>
            </a:endParaRPr>
          </a:p>
          <a:p>
            <a:r>
              <a:rPr lang="en-GB" sz="1600" dirty="0">
                <a:solidFill>
                  <a:schemeClr val="accent1">
                    <a:lumMod val="75000"/>
                  </a:schemeClr>
                </a:solidFill>
              </a:rPr>
              <a:t>Objective 1</a:t>
            </a:r>
            <a:r>
              <a:rPr lang="en-GB" sz="1600" dirty="0"/>
              <a:t> – Ensure that Open Science practices and skills are described, rewarded and taught, becoming the ‘new normal’</a:t>
            </a:r>
          </a:p>
          <a:p>
            <a:pPr hangingPunct="0">
              <a:buClrTx/>
            </a:pPr>
            <a:endParaRPr lang="en-IT" sz="1600" dirty="0">
              <a:ea typeface="+mn-ea"/>
              <a:cs typeface="+mn-cs"/>
              <a:sym typeface="Calibri"/>
            </a:endParaRPr>
          </a:p>
          <a:p>
            <a:r>
              <a:rPr lang="en-GB" sz="1600" dirty="0">
                <a:solidFill>
                  <a:schemeClr val="accent1">
                    <a:lumMod val="75000"/>
                  </a:schemeClr>
                </a:solidFill>
              </a:rPr>
              <a:t>Objective 2</a:t>
            </a:r>
            <a:r>
              <a:rPr lang="en-GB" sz="1600" dirty="0"/>
              <a:t> – Enable the definition of standards, and the development of tools and services, to allow researchers to find, access, reuse and combine results</a:t>
            </a:r>
          </a:p>
          <a:p>
            <a:pPr hangingPunct="0">
              <a:buClrTx/>
            </a:pPr>
            <a:endParaRPr lang="en-IT" sz="1600" dirty="0">
              <a:solidFill>
                <a:schemeClr val="accent1">
                  <a:lumMod val="75000"/>
                </a:schemeClr>
              </a:solidFill>
            </a:endParaRPr>
          </a:p>
          <a:p>
            <a:r>
              <a:rPr lang="en-GB" sz="1600" dirty="0">
                <a:solidFill>
                  <a:schemeClr val="accent1">
                    <a:lumMod val="75000"/>
                  </a:schemeClr>
                </a:solidFill>
              </a:rPr>
              <a:t>Objective 3 </a:t>
            </a:r>
            <a:r>
              <a:rPr lang="en-GB" sz="1600" dirty="0"/>
              <a:t>– Establish a sustainable and federated infrastructure enabling </a:t>
            </a:r>
            <a:r>
              <a:rPr lang="en-GB" sz="1600" dirty="0" err="1"/>
              <a:t>opensharing</a:t>
            </a:r>
            <a:r>
              <a:rPr lang="en-GB" sz="1600" dirty="0"/>
              <a:t> of scientific results</a:t>
            </a:r>
          </a:p>
          <a:p>
            <a:endParaRPr lang="en-GB" sz="1600" dirty="0"/>
          </a:p>
          <a:p>
            <a:pPr defTabSz="1698940">
              <a:spcBef>
                <a:spcPts val="845"/>
              </a:spcBef>
              <a:defRPr sz="1600">
                <a:solidFill>
                  <a:srgbClr val="000000"/>
                </a:solidFill>
              </a:defRPr>
            </a:pPr>
            <a:endParaRPr lang="en-GB" sz="1600" dirty="0"/>
          </a:p>
          <a:p>
            <a:pPr defTabSz="1698940">
              <a:spcBef>
                <a:spcPts val="845"/>
              </a:spcBef>
              <a:defRPr sz="1600">
                <a:solidFill>
                  <a:srgbClr val="000000"/>
                </a:solidFill>
              </a:defRPr>
            </a:pPr>
            <a:r>
              <a:rPr lang="en-GB" sz="1600" dirty="0"/>
              <a:t>Objectives (subset):</a:t>
            </a:r>
          </a:p>
          <a:p>
            <a:pPr marL="225809" indent="-225809" defTabSz="1698940">
              <a:spcBef>
                <a:spcPts val="845"/>
              </a:spcBef>
              <a:buSzPct val="60000"/>
              <a:buBlip>
                <a:blip r:embed="rId3"/>
              </a:buBlip>
              <a:defRPr sz="1600">
                <a:solidFill>
                  <a:srgbClr val="000000"/>
                </a:solidFill>
              </a:defRPr>
            </a:pPr>
            <a:r>
              <a:rPr lang="en-GB" sz="1600" dirty="0"/>
              <a:t>Open data skills for researchers at all career stages, sustainable support researchers, mutual learning, awareness for FAIR data and data literacy</a:t>
            </a:r>
          </a:p>
          <a:p>
            <a:pPr marL="225809" indent="-225809" defTabSz="1698940">
              <a:spcBef>
                <a:spcPts val="845"/>
              </a:spcBef>
              <a:buSzPct val="60000"/>
              <a:buBlip>
                <a:blip r:embed="rId3"/>
              </a:buBlip>
              <a:defRPr sz="1600">
                <a:solidFill>
                  <a:srgbClr val="000000"/>
                </a:solidFill>
              </a:defRPr>
            </a:pPr>
            <a:endParaRPr lang="en-GB" sz="1600" dirty="0"/>
          </a:p>
          <a:p>
            <a:pPr defTabSz="1698940">
              <a:spcBef>
                <a:spcPts val="845"/>
              </a:spcBef>
              <a:defRPr sz="1600">
                <a:solidFill>
                  <a:srgbClr val="000000"/>
                </a:solidFill>
              </a:defRPr>
            </a:pPr>
            <a:r>
              <a:rPr lang="en-GB" sz="1600" dirty="0">
                <a:solidFill>
                  <a:srgbClr val="FF0000"/>
                </a:solidFill>
              </a:rPr>
              <a:t>Recommendations at EU, national and institutional level </a:t>
            </a:r>
            <a:r>
              <a:rPr lang="en-GB" sz="1600" dirty="0"/>
              <a:t>(some key words):</a:t>
            </a:r>
          </a:p>
          <a:p>
            <a:pPr marL="225809" indent="-225809" defTabSz="1698940">
              <a:spcBef>
                <a:spcPts val="845"/>
              </a:spcBef>
              <a:buSzPct val="60000"/>
              <a:buBlip>
                <a:blip r:embed="rId3"/>
              </a:buBlip>
              <a:defRPr sz="1600">
                <a:solidFill>
                  <a:srgbClr val="000000"/>
                </a:solidFill>
              </a:defRPr>
            </a:pPr>
            <a:r>
              <a:rPr lang="en-GB" sz="1600" dirty="0"/>
              <a:t>European framework for FAIR data skills, European network of Data Competence Centres</a:t>
            </a:r>
          </a:p>
          <a:p>
            <a:pPr marL="225809" indent="-225809" defTabSz="1698940">
              <a:spcBef>
                <a:spcPts val="845"/>
              </a:spcBef>
              <a:buSzPct val="60000"/>
              <a:buBlip>
                <a:blip r:embed="rId3"/>
              </a:buBlip>
              <a:defRPr sz="1600">
                <a:solidFill>
                  <a:srgbClr val="000000"/>
                </a:solidFill>
              </a:defRPr>
            </a:pPr>
            <a:r>
              <a:rPr lang="en-GB" sz="1600" dirty="0"/>
              <a:t>Coordination, mutual learning, recognition of data skills, learning programmes</a:t>
            </a:r>
            <a:endParaRPr lang="en-IT" sz="1600" dirty="0">
              <a:ea typeface="+mn-ea"/>
              <a:cs typeface="+mn-cs"/>
              <a:sym typeface="Calibri"/>
            </a:endParaRPr>
          </a:p>
          <a:p>
            <a:pPr hangingPunct="0">
              <a:buClrTx/>
            </a:pPr>
            <a:endParaRPr lang="en-IT" sz="1800" dirty="0">
              <a:latin typeface="+mn-lt"/>
              <a:ea typeface="+mn-ea"/>
              <a:cs typeface="+mn-cs"/>
              <a:sym typeface="Calibri"/>
            </a:endParaRPr>
          </a:p>
        </p:txBody>
      </p:sp>
      <p:sp>
        <p:nvSpPr>
          <p:cNvPr id="2" name="Opinion Paper 1">
            <a:extLst>
              <a:ext uri="{FF2B5EF4-FFF2-40B4-BE49-F238E27FC236}">
                <a16:creationId xmlns:a16="http://schemas.microsoft.com/office/drawing/2014/main" id="{65D5E81C-8B7E-B750-3B8D-88E21A592D9E}"/>
              </a:ext>
            </a:extLst>
          </p:cNvPr>
          <p:cNvSpPr txBox="1"/>
          <p:nvPr/>
        </p:nvSpPr>
        <p:spPr>
          <a:xfrm rot="20671366">
            <a:off x="7557780" y="5438554"/>
            <a:ext cx="4820354" cy="872226"/>
          </a:xfrm>
          <a:prstGeom prst="rect">
            <a:avLst/>
          </a:prstGeom>
          <a:solidFill>
            <a:schemeClr val="accent2"/>
          </a:solidFill>
          <a:ln w="12700">
            <a:solidFill>
              <a:srgbClr val="3790A2"/>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4355" rIns="64355">
            <a:spAutoFit/>
          </a:bodyPr>
          <a:lstStyle>
            <a:lvl1pPr>
              <a:defRPr>
                <a:solidFill>
                  <a:srgbClr val="FFFFFF"/>
                </a:solidFill>
              </a:defRPr>
            </a:lvl1pPr>
          </a:lstStyle>
          <a:p>
            <a:r>
              <a:rPr sz="5068" dirty="0"/>
              <a:t>Opinion Paper 1</a:t>
            </a:r>
          </a:p>
        </p:txBody>
      </p:sp>
      <p:pic>
        <p:nvPicPr>
          <p:cNvPr id="3" name="Picture 2">
            <a:extLst>
              <a:ext uri="{FF2B5EF4-FFF2-40B4-BE49-F238E27FC236}">
                <a16:creationId xmlns:a16="http://schemas.microsoft.com/office/drawing/2014/main" id="{5C4F7ABD-0B0A-4929-BE2A-A00B8AAD3158}"/>
              </a:ext>
            </a:extLst>
          </p:cNvPr>
          <p:cNvPicPr>
            <a:picLocks noChangeAspect="1"/>
          </p:cNvPicPr>
          <p:nvPr/>
        </p:nvPicPr>
        <p:blipFill>
          <a:blip r:embed="rId4"/>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33683CB2-5CC8-47E9-BF6F-4FF33DF36E7A}"/>
              </a:ext>
            </a:extLst>
          </p:cNvPr>
          <p:cNvPicPr>
            <a:picLocks noChangeAspect="1"/>
          </p:cNvPicPr>
          <p:nvPr/>
        </p:nvPicPr>
        <p:blipFill>
          <a:blip r:embed="rId5"/>
          <a:stretch>
            <a:fillRect/>
          </a:stretch>
        </p:blipFill>
        <p:spPr>
          <a:xfrm>
            <a:off x="502176" y="6364233"/>
            <a:ext cx="6047756" cy="560881"/>
          </a:xfrm>
          <a:prstGeom prst="rect">
            <a:avLst/>
          </a:prstGeom>
        </p:spPr>
      </p:pic>
    </p:spTree>
    <p:extLst>
      <p:ext uri="{BB962C8B-B14F-4D97-AF65-F5344CB8AC3E}">
        <p14:creationId xmlns:p14="http://schemas.microsoft.com/office/powerpoint/2010/main" val="10231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D9D367-40FA-5684-8B0A-F5543B9FF9F8}"/>
              </a:ext>
            </a:extLst>
          </p:cNvPr>
          <p:cNvPicPr>
            <a:picLocks noChangeAspect="1"/>
          </p:cNvPicPr>
          <p:nvPr/>
        </p:nvPicPr>
        <p:blipFill>
          <a:blip r:embed="rId2"/>
          <a:stretch>
            <a:fillRect/>
          </a:stretch>
        </p:blipFill>
        <p:spPr>
          <a:xfrm>
            <a:off x="0" y="6431348"/>
            <a:ext cx="2798595" cy="426652"/>
          </a:xfrm>
          <a:prstGeom prst="rect">
            <a:avLst/>
          </a:prstGeom>
        </p:spPr>
      </p:pic>
      <p:pic>
        <p:nvPicPr>
          <p:cNvPr id="10" name="Picture 9">
            <a:extLst>
              <a:ext uri="{FF2B5EF4-FFF2-40B4-BE49-F238E27FC236}">
                <a16:creationId xmlns:a16="http://schemas.microsoft.com/office/drawing/2014/main" id="{EA97C819-5335-C4E9-66F2-9A0F48B9C16F}"/>
              </a:ext>
            </a:extLst>
          </p:cNvPr>
          <p:cNvPicPr>
            <a:picLocks noChangeAspect="1"/>
          </p:cNvPicPr>
          <p:nvPr/>
        </p:nvPicPr>
        <p:blipFill>
          <a:blip r:embed="rId2"/>
          <a:stretch>
            <a:fillRect/>
          </a:stretch>
        </p:blipFill>
        <p:spPr>
          <a:xfrm>
            <a:off x="10720137" y="84221"/>
            <a:ext cx="1380288" cy="469232"/>
          </a:xfrm>
          <a:prstGeom prst="rect">
            <a:avLst/>
          </a:prstGeom>
        </p:spPr>
      </p:pic>
      <p:pic>
        <p:nvPicPr>
          <p:cNvPr id="11" name="Picture 10">
            <a:extLst>
              <a:ext uri="{FF2B5EF4-FFF2-40B4-BE49-F238E27FC236}">
                <a16:creationId xmlns:a16="http://schemas.microsoft.com/office/drawing/2014/main" id="{0F03DF2A-D12A-A125-1FFE-3FEAF163E4A8}"/>
              </a:ext>
            </a:extLst>
          </p:cNvPr>
          <p:cNvPicPr>
            <a:picLocks noChangeAspect="1"/>
          </p:cNvPicPr>
          <p:nvPr/>
        </p:nvPicPr>
        <p:blipFill>
          <a:blip r:embed="rId2"/>
          <a:stretch>
            <a:fillRect/>
          </a:stretch>
        </p:blipFill>
        <p:spPr>
          <a:xfrm>
            <a:off x="1371010" y="84222"/>
            <a:ext cx="1685841" cy="547076"/>
          </a:xfrm>
          <a:prstGeom prst="rect">
            <a:avLst/>
          </a:prstGeom>
        </p:spPr>
      </p:pic>
      <p:sp>
        <p:nvSpPr>
          <p:cNvPr id="9" name="Titolo 1">
            <a:extLst>
              <a:ext uri="{FF2B5EF4-FFF2-40B4-BE49-F238E27FC236}">
                <a16:creationId xmlns:a16="http://schemas.microsoft.com/office/drawing/2014/main" id="{01FFC5F8-5E15-C023-4FEA-3E882C089281}"/>
              </a:ext>
            </a:extLst>
          </p:cNvPr>
          <p:cNvSpPr>
            <a:spLocks noGrp="1"/>
          </p:cNvSpPr>
          <p:nvPr>
            <p:ph type="title"/>
          </p:nvPr>
        </p:nvSpPr>
        <p:spPr>
          <a:xfrm>
            <a:off x="195878" y="-13683"/>
            <a:ext cx="11800245" cy="516730"/>
          </a:xfrm>
        </p:spPr>
        <p:txBody>
          <a:bodyPr spcFirstLastPara="1" vert="horz" wrap="square" lIns="91440" tIns="45720" rIns="91440" bIns="45720" rtlCol="0" anchor="b" anchorCtr="0">
            <a:normAutofit fontScale="90000"/>
          </a:bodyPr>
          <a:lstStyle/>
          <a:p>
            <a:pPr algn="ctr"/>
            <a:br>
              <a:rPr lang="en-GB" sz="2700" b="1" dirty="0"/>
            </a:br>
            <a:r>
              <a:rPr lang="en-GB" sz="2700" dirty="0"/>
              <a:t>EOSC and Commercial Partners</a:t>
            </a:r>
            <a:endParaRPr lang="it-IT" sz="2700" dirty="0"/>
          </a:p>
        </p:txBody>
      </p:sp>
      <p:sp>
        <p:nvSpPr>
          <p:cNvPr id="12" name="TextBox 11">
            <a:extLst>
              <a:ext uri="{FF2B5EF4-FFF2-40B4-BE49-F238E27FC236}">
                <a16:creationId xmlns:a16="http://schemas.microsoft.com/office/drawing/2014/main" id="{922640CD-C636-5562-EC93-0D6E83933C12}"/>
              </a:ext>
            </a:extLst>
          </p:cNvPr>
          <p:cNvSpPr txBox="1"/>
          <p:nvPr/>
        </p:nvSpPr>
        <p:spPr>
          <a:xfrm>
            <a:off x="195877" y="854219"/>
            <a:ext cx="11800245" cy="47807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t">
            <a:spAutoFit/>
          </a:bodyPr>
          <a:lstStyle/>
          <a:p>
            <a:pPr marL="225809" indent="-225809" defTabSz="1698940">
              <a:spcBef>
                <a:spcPts val="845"/>
              </a:spcBef>
              <a:buSzPct val="60000"/>
              <a:buBlip>
                <a:blip r:embed="rId3"/>
              </a:buBlip>
              <a:defRPr sz="1600">
                <a:solidFill>
                  <a:srgbClr val="000000"/>
                </a:solidFill>
              </a:defRPr>
            </a:pPr>
            <a:r>
              <a:rPr lang="en-GB" sz="2000" dirty="0">
                <a:solidFill>
                  <a:srgbClr val="00B050"/>
                </a:solidFill>
              </a:rPr>
              <a:t>Participation by commercial partners (as users/providers) provides opportunities and risks. </a:t>
            </a:r>
          </a:p>
          <a:p>
            <a:pPr defTabSz="1698940">
              <a:spcBef>
                <a:spcPts val="845"/>
              </a:spcBef>
              <a:defRPr sz="1600">
                <a:solidFill>
                  <a:srgbClr val="000000"/>
                </a:solidFill>
              </a:defRPr>
            </a:pPr>
            <a:endParaRPr lang="en-GB" sz="2000" dirty="0"/>
          </a:p>
          <a:p>
            <a:pPr defTabSz="1698940">
              <a:spcBef>
                <a:spcPts val="845"/>
              </a:spcBef>
              <a:defRPr sz="1600">
                <a:solidFill>
                  <a:srgbClr val="000000"/>
                </a:solidFill>
              </a:defRPr>
            </a:pPr>
            <a:r>
              <a:rPr lang="en-GB" sz="2000" dirty="0">
                <a:solidFill>
                  <a:schemeClr val="accent1">
                    <a:lumMod val="75000"/>
                  </a:schemeClr>
                </a:solidFill>
              </a:rPr>
              <a:t>Objectives</a:t>
            </a:r>
            <a:r>
              <a:rPr lang="en-GB" sz="2000" dirty="0">
                <a:solidFill>
                  <a:srgbClr val="00B0F0"/>
                </a:solidFill>
              </a:rPr>
              <a:t> </a:t>
            </a:r>
            <a:r>
              <a:rPr lang="en-GB" sz="2000" dirty="0"/>
              <a:t>(subset):</a:t>
            </a:r>
          </a:p>
          <a:p>
            <a:pPr marL="225809" indent="-225809" defTabSz="1698940">
              <a:spcBef>
                <a:spcPts val="845"/>
              </a:spcBef>
              <a:buSzPct val="60000"/>
              <a:buBlip>
                <a:blip r:embed="rId3"/>
              </a:buBlip>
              <a:defRPr sz="1600">
                <a:solidFill>
                  <a:srgbClr val="000000"/>
                </a:solidFill>
              </a:defRPr>
            </a:pPr>
            <a:r>
              <a:rPr lang="en-GB" sz="2000" dirty="0"/>
              <a:t>concept for effective collaboration between all sources of competence that share the vision of an open science and innovation system</a:t>
            </a:r>
          </a:p>
          <a:p>
            <a:pPr defTabSz="1698940">
              <a:spcBef>
                <a:spcPts val="845"/>
              </a:spcBef>
              <a:defRPr sz="1600">
                <a:solidFill>
                  <a:srgbClr val="000000"/>
                </a:solidFill>
              </a:defRPr>
            </a:pPr>
            <a:endParaRPr lang="en-GB" sz="2000" dirty="0"/>
          </a:p>
          <a:p>
            <a:pPr defTabSz="1698940">
              <a:spcBef>
                <a:spcPts val="845"/>
              </a:spcBef>
              <a:defRPr sz="1600">
                <a:solidFill>
                  <a:srgbClr val="000000"/>
                </a:solidFill>
              </a:defRPr>
            </a:pPr>
            <a:r>
              <a:rPr lang="en-GB" sz="2000" dirty="0">
                <a:solidFill>
                  <a:srgbClr val="FF0000"/>
                </a:solidFill>
              </a:rPr>
              <a:t>Recommendations at EU and national </a:t>
            </a:r>
            <a:r>
              <a:rPr lang="en-GB" sz="2000" dirty="0"/>
              <a:t>(some key words):</a:t>
            </a:r>
          </a:p>
          <a:p>
            <a:pPr marL="225809" indent="-225809" defTabSz="1698940">
              <a:spcBef>
                <a:spcPts val="845"/>
              </a:spcBef>
              <a:buSzPct val="60000"/>
              <a:buBlip>
                <a:blip r:embed="rId3"/>
              </a:buBlip>
              <a:defRPr sz="1600">
                <a:solidFill>
                  <a:srgbClr val="000000"/>
                </a:solidFill>
              </a:defRPr>
            </a:pPr>
            <a:r>
              <a:rPr lang="en-GB" sz="2000" dirty="0"/>
              <a:t>Analyse risks/benefits, review </a:t>
            </a:r>
            <a:r>
              <a:rPr lang="en-GB" sz="2000" dirty="0" err="1"/>
              <a:t>RoP</a:t>
            </a:r>
            <a:r>
              <a:rPr lang="en-GB" sz="2000" dirty="0"/>
              <a:t>, explore synergies (e.g. with GAIA-X, data spaces)</a:t>
            </a:r>
          </a:p>
          <a:p>
            <a:pPr marL="225809" indent="-225809" defTabSz="1698940">
              <a:spcBef>
                <a:spcPts val="845"/>
              </a:spcBef>
              <a:buSzPct val="60000"/>
              <a:buBlip>
                <a:blip r:embed="rId3"/>
              </a:buBlip>
              <a:defRPr sz="1600">
                <a:solidFill>
                  <a:srgbClr val="000000"/>
                </a:solidFill>
              </a:defRPr>
            </a:pPr>
            <a:r>
              <a:rPr lang="en-GB" sz="2000" dirty="0"/>
              <a:t>Coordinate investment at national level, discuss in national tripartite events </a:t>
            </a:r>
          </a:p>
          <a:p>
            <a:pPr marL="225809" indent="-225809" defTabSz="1698940">
              <a:spcBef>
                <a:spcPts val="845"/>
              </a:spcBef>
              <a:buSzPct val="60000"/>
              <a:buBlip>
                <a:blip r:embed="rId3"/>
              </a:buBlip>
              <a:defRPr sz="1600">
                <a:solidFill>
                  <a:srgbClr val="000000"/>
                </a:solidFill>
              </a:defRPr>
            </a:pPr>
            <a:endParaRPr lang="en-GB" sz="2000" dirty="0"/>
          </a:p>
          <a:p>
            <a:pPr marL="225809" indent="-225809" defTabSz="1698940">
              <a:spcBef>
                <a:spcPts val="845"/>
              </a:spcBef>
              <a:buSzPct val="60000"/>
              <a:buBlip>
                <a:blip r:embed="rId3"/>
              </a:buBlip>
              <a:defRPr sz="1600">
                <a:solidFill>
                  <a:srgbClr val="000000"/>
                </a:solidFill>
              </a:defRPr>
            </a:pPr>
            <a:r>
              <a:rPr lang="en-GB" sz="2000" dirty="0"/>
              <a:t>FOLLOW-UP:  Procurement </a:t>
            </a:r>
          </a:p>
          <a:p>
            <a:pPr hangingPunct="0">
              <a:buClrTx/>
            </a:pPr>
            <a:endParaRPr lang="en-IT" sz="1800" dirty="0">
              <a:latin typeface="+mn-lt"/>
              <a:ea typeface="+mn-ea"/>
              <a:cs typeface="+mn-cs"/>
              <a:sym typeface="Calibri"/>
            </a:endParaRPr>
          </a:p>
        </p:txBody>
      </p:sp>
      <p:sp>
        <p:nvSpPr>
          <p:cNvPr id="2" name="Opinion Paper 1">
            <a:extLst>
              <a:ext uri="{FF2B5EF4-FFF2-40B4-BE49-F238E27FC236}">
                <a16:creationId xmlns:a16="http://schemas.microsoft.com/office/drawing/2014/main" id="{65D5E81C-8B7E-B750-3B8D-88E21A592D9E}"/>
              </a:ext>
            </a:extLst>
          </p:cNvPr>
          <p:cNvSpPr txBox="1"/>
          <p:nvPr/>
        </p:nvSpPr>
        <p:spPr>
          <a:xfrm rot="20671366">
            <a:off x="7557780" y="5438554"/>
            <a:ext cx="4820354" cy="872226"/>
          </a:xfrm>
          <a:prstGeom prst="rect">
            <a:avLst/>
          </a:prstGeom>
          <a:solidFill>
            <a:schemeClr val="accent2"/>
          </a:solidFill>
          <a:ln w="12700">
            <a:solidFill>
              <a:srgbClr val="3790A2"/>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4355" rIns="64355">
            <a:spAutoFit/>
          </a:bodyPr>
          <a:lstStyle>
            <a:lvl1pPr>
              <a:defRPr>
                <a:solidFill>
                  <a:srgbClr val="FFFFFF"/>
                </a:solidFill>
              </a:defRPr>
            </a:lvl1pPr>
          </a:lstStyle>
          <a:p>
            <a:r>
              <a:rPr sz="5068" dirty="0"/>
              <a:t>Opinion Paper </a:t>
            </a:r>
            <a:r>
              <a:rPr lang="it-IT" sz="5068" dirty="0"/>
              <a:t>2</a:t>
            </a:r>
            <a:endParaRPr sz="5068" dirty="0"/>
          </a:p>
        </p:txBody>
      </p:sp>
      <p:pic>
        <p:nvPicPr>
          <p:cNvPr id="3" name="Picture 2">
            <a:extLst>
              <a:ext uri="{FF2B5EF4-FFF2-40B4-BE49-F238E27FC236}">
                <a16:creationId xmlns:a16="http://schemas.microsoft.com/office/drawing/2014/main" id="{B631729E-8504-4690-8CB2-51A6C48E46C8}"/>
              </a:ext>
            </a:extLst>
          </p:cNvPr>
          <p:cNvPicPr>
            <a:picLocks noChangeAspect="1"/>
          </p:cNvPicPr>
          <p:nvPr/>
        </p:nvPicPr>
        <p:blipFill>
          <a:blip r:embed="rId4"/>
          <a:stretch>
            <a:fillRect/>
          </a:stretch>
        </p:blipFill>
        <p:spPr>
          <a:xfrm>
            <a:off x="338547" y="6377253"/>
            <a:ext cx="6047756" cy="560881"/>
          </a:xfrm>
          <a:prstGeom prst="rect">
            <a:avLst/>
          </a:prstGeom>
        </p:spPr>
      </p:pic>
    </p:spTree>
    <p:extLst>
      <p:ext uri="{BB962C8B-B14F-4D97-AF65-F5344CB8AC3E}">
        <p14:creationId xmlns:p14="http://schemas.microsoft.com/office/powerpoint/2010/main" val="99377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D9D367-40FA-5684-8B0A-F5543B9FF9F8}"/>
              </a:ext>
            </a:extLst>
          </p:cNvPr>
          <p:cNvPicPr>
            <a:picLocks noChangeAspect="1"/>
          </p:cNvPicPr>
          <p:nvPr/>
        </p:nvPicPr>
        <p:blipFill>
          <a:blip r:embed="rId2"/>
          <a:stretch>
            <a:fillRect/>
          </a:stretch>
        </p:blipFill>
        <p:spPr>
          <a:xfrm>
            <a:off x="0" y="6431348"/>
            <a:ext cx="2798595" cy="426652"/>
          </a:xfrm>
          <a:prstGeom prst="rect">
            <a:avLst/>
          </a:prstGeom>
        </p:spPr>
      </p:pic>
      <p:pic>
        <p:nvPicPr>
          <p:cNvPr id="10" name="Picture 9">
            <a:extLst>
              <a:ext uri="{FF2B5EF4-FFF2-40B4-BE49-F238E27FC236}">
                <a16:creationId xmlns:a16="http://schemas.microsoft.com/office/drawing/2014/main" id="{EA97C819-5335-C4E9-66F2-9A0F48B9C16F}"/>
              </a:ext>
            </a:extLst>
          </p:cNvPr>
          <p:cNvPicPr>
            <a:picLocks noChangeAspect="1"/>
          </p:cNvPicPr>
          <p:nvPr/>
        </p:nvPicPr>
        <p:blipFill>
          <a:blip r:embed="rId2"/>
          <a:stretch>
            <a:fillRect/>
          </a:stretch>
        </p:blipFill>
        <p:spPr>
          <a:xfrm>
            <a:off x="10720137" y="84221"/>
            <a:ext cx="1380288" cy="469232"/>
          </a:xfrm>
          <a:prstGeom prst="rect">
            <a:avLst/>
          </a:prstGeom>
        </p:spPr>
      </p:pic>
      <p:pic>
        <p:nvPicPr>
          <p:cNvPr id="11" name="Picture 10">
            <a:extLst>
              <a:ext uri="{FF2B5EF4-FFF2-40B4-BE49-F238E27FC236}">
                <a16:creationId xmlns:a16="http://schemas.microsoft.com/office/drawing/2014/main" id="{0F03DF2A-D12A-A125-1FFE-3FEAF163E4A8}"/>
              </a:ext>
            </a:extLst>
          </p:cNvPr>
          <p:cNvPicPr>
            <a:picLocks noChangeAspect="1"/>
          </p:cNvPicPr>
          <p:nvPr/>
        </p:nvPicPr>
        <p:blipFill>
          <a:blip r:embed="rId2"/>
          <a:stretch>
            <a:fillRect/>
          </a:stretch>
        </p:blipFill>
        <p:spPr>
          <a:xfrm>
            <a:off x="1371010" y="84222"/>
            <a:ext cx="1685841" cy="547076"/>
          </a:xfrm>
          <a:prstGeom prst="rect">
            <a:avLst/>
          </a:prstGeom>
        </p:spPr>
      </p:pic>
      <p:sp>
        <p:nvSpPr>
          <p:cNvPr id="9" name="Titolo 1">
            <a:extLst>
              <a:ext uri="{FF2B5EF4-FFF2-40B4-BE49-F238E27FC236}">
                <a16:creationId xmlns:a16="http://schemas.microsoft.com/office/drawing/2014/main" id="{01FFC5F8-5E15-C023-4FEA-3E882C089281}"/>
              </a:ext>
            </a:extLst>
          </p:cNvPr>
          <p:cNvSpPr>
            <a:spLocks noGrp="1"/>
          </p:cNvSpPr>
          <p:nvPr>
            <p:ph type="title"/>
          </p:nvPr>
        </p:nvSpPr>
        <p:spPr>
          <a:xfrm>
            <a:off x="195878" y="-13683"/>
            <a:ext cx="11800245" cy="516730"/>
          </a:xfrm>
        </p:spPr>
        <p:txBody>
          <a:bodyPr spcFirstLastPara="1" vert="horz" wrap="square" lIns="91440" tIns="45720" rIns="91440" bIns="45720" rtlCol="0" anchor="b" anchorCtr="0">
            <a:normAutofit fontScale="90000"/>
          </a:bodyPr>
          <a:lstStyle/>
          <a:p>
            <a:pPr algn="ctr"/>
            <a:br>
              <a:rPr lang="en-GB" sz="2700" b="1" dirty="0"/>
            </a:br>
            <a:r>
              <a:rPr lang="en-GB" sz="2700" dirty="0"/>
              <a:t>FAIR data sovereignty in EOSC</a:t>
            </a:r>
            <a:endParaRPr lang="it-IT" sz="2700" dirty="0"/>
          </a:p>
        </p:txBody>
      </p:sp>
      <p:sp>
        <p:nvSpPr>
          <p:cNvPr id="12" name="TextBox 11">
            <a:extLst>
              <a:ext uri="{FF2B5EF4-FFF2-40B4-BE49-F238E27FC236}">
                <a16:creationId xmlns:a16="http://schemas.microsoft.com/office/drawing/2014/main" id="{922640CD-C636-5562-EC93-0D6E83933C12}"/>
              </a:ext>
            </a:extLst>
          </p:cNvPr>
          <p:cNvSpPr txBox="1"/>
          <p:nvPr/>
        </p:nvSpPr>
        <p:spPr>
          <a:xfrm>
            <a:off x="195877" y="854219"/>
            <a:ext cx="11800245" cy="39600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t">
            <a:spAutoFit/>
          </a:bodyPr>
          <a:lstStyle/>
          <a:p>
            <a:pPr marL="225809" indent="-225809" defTabSz="1698940">
              <a:spcBef>
                <a:spcPts val="845"/>
              </a:spcBef>
              <a:buSzPct val="60000"/>
              <a:buBlip>
                <a:blip r:embed="rId3"/>
              </a:buBlip>
              <a:defRPr sz="1600">
                <a:solidFill>
                  <a:srgbClr val="000000"/>
                </a:solidFill>
              </a:defRPr>
            </a:pPr>
            <a:r>
              <a:rPr lang="en-GB" sz="2000" dirty="0">
                <a:solidFill>
                  <a:srgbClr val="00B050"/>
                </a:solidFill>
              </a:rPr>
              <a:t>FAIR data are common goods; responsibilities to protect FAIR data value of use and reuse  </a:t>
            </a:r>
          </a:p>
          <a:p>
            <a:pPr defTabSz="1698940">
              <a:spcBef>
                <a:spcPts val="845"/>
              </a:spcBef>
              <a:defRPr sz="1600">
                <a:solidFill>
                  <a:srgbClr val="000000"/>
                </a:solidFill>
              </a:defRPr>
            </a:pPr>
            <a:endParaRPr lang="en-GB" sz="2000" dirty="0"/>
          </a:p>
          <a:p>
            <a:pPr defTabSz="1698940">
              <a:spcBef>
                <a:spcPts val="845"/>
              </a:spcBef>
              <a:defRPr sz="1600">
                <a:solidFill>
                  <a:srgbClr val="000000"/>
                </a:solidFill>
              </a:defRPr>
            </a:pPr>
            <a:r>
              <a:rPr lang="en-GB" sz="2000" dirty="0">
                <a:solidFill>
                  <a:schemeClr val="accent1">
                    <a:lumMod val="75000"/>
                  </a:schemeClr>
                </a:solidFill>
              </a:rPr>
              <a:t>Objectives</a:t>
            </a:r>
            <a:r>
              <a:rPr lang="en-GB" sz="2000" dirty="0"/>
              <a:t> (subset):</a:t>
            </a:r>
          </a:p>
          <a:p>
            <a:pPr marL="225809" indent="-225809" defTabSz="1698940">
              <a:spcBef>
                <a:spcPts val="845"/>
              </a:spcBef>
              <a:buSzPct val="60000"/>
              <a:buBlip>
                <a:blip r:embed="rId3"/>
              </a:buBlip>
              <a:defRPr sz="1600">
                <a:solidFill>
                  <a:srgbClr val="000000"/>
                </a:solidFill>
              </a:defRPr>
            </a:pPr>
            <a:r>
              <a:rPr lang="en-GB" sz="2000" dirty="0"/>
              <a:t>Sovereignty on research FAIR data (SFD) as common practice (EOSC tripartite, research communities, developers and operators of the EOSC)</a:t>
            </a:r>
          </a:p>
          <a:p>
            <a:pPr defTabSz="1698940">
              <a:spcBef>
                <a:spcPts val="845"/>
              </a:spcBef>
              <a:defRPr sz="1600">
                <a:solidFill>
                  <a:srgbClr val="000000"/>
                </a:solidFill>
              </a:defRPr>
            </a:pPr>
            <a:endParaRPr lang="en-GB" sz="2000" dirty="0"/>
          </a:p>
          <a:p>
            <a:pPr defTabSz="1698940">
              <a:spcBef>
                <a:spcPts val="845"/>
              </a:spcBef>
              <a:defRPr sz="1600">
                <a:solidFill>
                  <a:srgbClr val="000000"/>
                </a:solidFill>
              </a:defRPr>
            </a:pPr>
            <a:r>
              <a:rPr lang="en-GB" sz="2000" dirty="0">
                <a:solidFill>
                  <a:srgbClr val="FF0000"/>
                </a:solidFill>
              </a:rPr>
              <a:t>Recommendations at EU and national </a:t>
            </a:r>
            <a:r>
              <a:rPr lang="en-GB" sz="2000" dirty="0"/>
              <a:t>(some key words):</a:t>
            </a:r>
          </a:p>
          <a:p>
            <a:pPr marL="225809" indent="-225809" defTabSz="1698940">
              <a:spcBef>
                <a:spcPts val="845"/>
              </a:spcBef>
              <a:buSzPct val="60000"/>
              <a:buBlip>
                <a:blip r:embed="rId3"/>
              </a:buBlip>
              <a:defRPr sz="1600">
                <a:solidFill>
                  <a:srgbClr val="000000"/>
                </a:solidFill>
              </a:defRPr>
            </a:pPr>
            <a:r>
              <a:rPr lang="en-GB" sz="2000" dirty="0" err="1"/>
              <a:t>RoP</a:t>
            </a:r>
            <a:r>
              <a:rPr lang="en-GB" sz="2000" dirty="0"/>
              <a:t> evolve with quality standards, EOSC Interoperability Framework development, guidelines </a:t>
            </a:r>
          </a:p>
          <a:p>
            <a:pPr marL="225809" indent="-225809" defTabSz="1698940">
              <a:spcBef>
                <a:spcPts val="845"/>
              </a:spcBef>
              <a:buSzPct val="60000"/>
              <a:buBlip>
                <a:blip r:embed="rId3"/>
              </a:buBlip>
              <a:defRPr sz="1600">
                <a:solidFill>
                  <a:srgbClr val="000000"/>
                </a:solidFill>
              </a:defRPr>
            </a:pPr>
            <a:r>
              <a:rPr lang="en-GB" sz="2000" dirty="0"/>
              <a:t>Contributors clearly identified, national EOSC-ready nodes and policies, quality assurance</a:t>
            </a:r>
          </a:p>
          <a:p>
            <a:pPr hangingPunct="0">
              <a:buClrTx/>
            </a:pPr>
            <a:endParaRPr lang="en-IT" sz="1800" dirty="0">
              <a:latin typeface="+mn-lt"/>
              <a:ea typeface="+mn-ea"/>
              <a:cs typeface="+mn-cs"/>
              <a:sym typeface="Calibri"/>
            </a:endParaRPr>
          </a:p>
        </p:txBody>
      </p:sp>
      <p:sp>
        <p:nvSpPr>
          <p:cNvPr id="2" name="Opinion Paper 1">
            <a:extLst>
              <a:ext uri="{FF2B5EF4-FFF2-40B4-BE49-F238E27FC236}">
                <a16:creationId xmlns:a16="http://schemas.microsoft.com/office/drawing/2014/main" id="{65D5E81C-8B7E-B750-3B8D-88E21A592D9E}"/>
              </a:ext>
            </a:extLst>
          </p:cNvPr>
          <p:cNvSpPr txBox="1"/>
          <p:nvPr/>
        </p:nvSpPr>
        <p:spPr>
          <a:xfrm rot="20671366">
            <a:off x="7557780" y="5438554"/>
            <a:ext cx="4820354" cy="872226"/>
          </a:xfrm>
          <a:prstGeom prst="rect">
            <a:avLst/>
          </a:prstGeom>
          <a:solidFill>
            <a:schemeClr val="accent2"/>
          </a:solidFill>
          <a:ln w="12700">
            <a:solidFill>
              <a:srgbClr val="3790A2"/>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4355" rIns="64355">
            <a:spAutoFit/>
          </a:bodyPr>
          <a:lstStyle>
            <a:lvl1pPr>
              <a:defRPr>
                <a:solidFill>
                  <a:srgbClr val="FFFFFF"/>
                </a:solidFill>
              </a:defRPr>
            </a:lvl1pPr>
          </a:lstStyle>
          <a:p>
            <a:r>
              <a:rPr sz="5068" dirty="0"/>
              <a:t>Opinion Paper </a:t>
            </a:r>
            <a:r>
              <a:rPr lang="it-IT" sz="5068" dirty="0"/>
              <a:t>3</a:t>
            </a:r>
            <a:endParaRPr sz="5068" dirty="0"/>
          </a:p>
        </p:txBody>
      </p:sp>
      <p:pic>
        <p:nvPicPr>
          <p:cNvPr id="3" name="Picture 2">
            <a:extLst>
              <a:ext uri="{FF2B5EF4-FFF2-40B4-BE49-F238E27FC236}">
                <a16:creationId xmlns:a16="http://schemas.microsoft.com/office/drawing/2014/main" id="{27BFA238-62D6-44BA-8BBC-DE4FB0615394}"/>
              </a:ext>
            </a:extLst>
          </p:cNvPr>
          <p:cNvPicPr>
            <a:picLocks noChangeAspect="1"/>
          </p:cNvPicPr>
          <p:nvPr/>
        </p:nvPicPr>
        <p:blipFill>
          <a:blip r:embed="rId4"/>
          <a:stretch>
            <a:fillRect/>
          </a:stretch>
        </p:blipFill>
        <p:spPr>
          <a:xfrm>
            <a:off x="290421" y="6431348"/>
            <a:ext cx="6047756" cy="560881"/>
          </a:xfrm>
          <a:prstGeom prst="rect">
            <a:avLst/>
          </a:prstGeom>
        </p:spPr>
      </p:pic>
    </p:spTree>
    <p:extLst>
      <p:ext uri="{BB962C8B-B14F-4D97-AF65-F5344CB8AC3E}">
        <p14:creationId xmlns:p14="http://schemas.microsoft.com/office/powerpoint/2010/main" val="129438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D9D367-40FA-5684-8B0A-F5543B9FF9F8}"/>
              </a:ext>
            </a:extLst>
          </p:cNvPr>
          <p:cNvPicPr>
            <a:picLocks noChangeAspect="1"/>
          </p:cNvPicPr>
          <p:nvPr/>
        </p:nvPicPr>
        <p:blipFill>
          <a:blip r:embed="rId2"/>
          <a:stretch>
            <a:fillRect/>
          </a:stretch>
        </p:blipFill>
        <p:spPr>
          <a:xfrm>
            <a:off x="0" y="6431348"/>
            <a:ext cx="2798595" cy="426652"/>
          </a:xfrm>
          <a:prstGeom prst="rect">
            <a:avLst/>
          </a:prstGeom>
        </p:spPr>
      </p:pic>
      <p:pic>
        <p:nvPicPr>
          <p:cNvPr id="10" name="Picture 9">
            <a:extLst>
              <a:ext uri="{FF2B5EF4-FFF2-40B4-BE49-F238E27FC236}">
                <a16:creationId xmlns:a16="http://schemas.microsoft.com/office/drawing/2014/main" id="{EA97C819-5335-C4E9-66F2-9A0F48B9C16F}"/>
              </a:ext>
            </a:extLst>
          </p:cNvPr>
          <p:cNvPicPr>
            <a:picLocks noChangeAspect="1"/>
          </p:cNvPicPr>
          <p:nvPr/>
        </p:nvPicPr>
        <p:blipFill>
          <a:blip r:embed="rId2"/>
          <a:stretch>
            <a:fillRect/>
          </a:stretch>
        </p:blipFill>
        <p:spPr>
          <a:xfrm>
            <a:off x="10720137" y="84221"/>
            <a:ext cx="1380288" cy="469232"/>
          </a:xfrm>
          <a:prstGeom prst="rect">
            <a:avLst/>
          </a:prstGeom>
        </p:spPr>
      </p:pic>
      <p:pic>
        <p:nvPicPr>
          <p:cNvPr id="11" name="Picture 10">
            <a:extLst>
              <a:ext uri="{FF2B5EF4-FFF2-40B4-BE49-F238E27FC236}">
                <a16:creationId xmlns:a16="http://schemas.microsoft.com/office/drawing/2014/main" id="{0F03DF2A-D12A-A125-1FFE-3FEAF163E4A8}"/>
              </a:ext>
            </a:extLst>
          </p:cNvPr>
          <p:cNvPicPr>
            <a:picLocks noChangeAspect="1"/>
          </p:cNvPicPr>
          <p:nvPr/>
        </p:nvPicPr>
        <p:blipFill>
          <a:blip r:embed="rId2"/>
          <a:stretch>
            <a:fillRect/>
          </a:stretch>
        </p:blipFill>
        <p:spPr>
          <a:xfrm>
            <a:off x="1371010" y="84222"/>
            <a:ext cx="1685841" cy="547076"/>
          </a:xfrm>
          <a:prstGeom prst="rect">
            <a:avLst/>
          </a:prstGeom>
        </p:spPr>
      </p:pic>
      <p:sp>
        <p:nvSpPr>
          <p:cNvPr id="9" name="Titolo 1">
            <a:extLst>
              <a:ext uri="{FF2B5EF4-FFF2-40B4-BE49-F238E27FC236}">
                <a16:creationId xmlns:a16="http://schemas.microsoft.com/office/drawing/2014/main" id="{01FFC5F8-5E15-C023-4FEA-3E882C089281}"/>
              </a:ext>
            </a:extLst>
          </p:cNvPr>
          <p:cNvSpPr>
            <a:spLocks noGrp="1"/>
          </p:cNvSpPr>
          <p:nvPr>
            <p:ph type="title"/>
          </p:nvPr>
        </p:nvSpPr>
        <p:spPr>
          <a:xfrm>
            <a:off x="195878" y="-13683"/>
            <a:ext cx="11800245" cy="516730"/>
          </a:xfrm>
        </p:spPr>
        <p:txBody>
          <a:bodyPr spcFirstLastPara="1" vert="horz" wrap="square" lIns="91440" tIns="45720" rIns="91440" bIns="45720" rtlCol="0" anchor="b" anchorCtr="0">
            <a:normAutofit fontScale="90000"/>
          </a:bodyPr>
          <a:lstStyle/>
          <a:p>
            <a:pPr algn="ctr"/>
            <a:br>
              <a:rPr lang="en-GB" sz="2700" b="1" dirty="0"/>
            </a:br>
            <a:r>
              <a:rPr lang="en-GB" sz="2700" dirty="0"/>
              <a:t>Monitoring Open Science</a:t>
            </a:r>
            <a:endParaRPr lang="it-IT" sz="2700" dirty="0"/>
          </a:p>
        </p:txBody>
      </p:sp>
      <p:sp>
        <p:nvSpPr>
          <p:cNvPr id="12" name="TextBox 11">
            <a:extLst>
              <a:ext uri="{FF2B5EF4-FFF2-40B4-BE49-F238E27FC236}">
                <a16:creationId xmlns:a16="http://schemas.microsoft.com/office/drawing/2014/main" id="{922640CD-C636-5562-EC93-0D6E83933C12}"/>
              </a:ext>
            </a:extLst>
          </p:cNvPr>
          <p:cNvSpPr txBox="1"/>
          <p:nvPr/>
        </p:nvSpPr>
        <p:spPr>
          <a:xfrm>
            <a:off x="195877" y="854219"/>
            <a:ext cx="11800245" cy="52937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t">
            <a:spAutoFit/>
          </a:bodyPr>
          <a:lstStyle/>
          <a:p>
            <a:pPr marL="225809" indent="-225809" defTabSz="1698940">
              <a:spcBef>
                <a:spcPts val="845"/>
              </a:spcBef>
              <a:buSzPct val="60000"/>
              <a:buBlip>
                <a:blip r:embed="rId3"/>
              </a:buBlip>
              <a:defRPr sz="1600">
                <a:solidFill>
                  <a:srgbClr val="000000"/>
                </a:solidFill>
              </a:defRPr>
            </a:pPr>
            <a:r>
              <a:rPr lang="en-GB" sz="2000" dirty="0">
                <a:solidFill>
                  <a:srgbClr val="00B050"/>
                </a:solidFill>
              </a:rPr>
              <a:t>Deploy Open Science principles, share best practices and monitor evolution; MS/AC support the EOSC through financing/making available EOSC-needed  e-infrastructures and research organisations, and through contributions to European policy developments. Motivation helps to recognize/share good practices (What that works can be adopted by other partner countries, status of actual investments, evolution in the ERA context and beyond</a:t>
            </a:r>
          </a:p>
          <a:p>
            <a:pPr defTabSz="1698940">
              <a:spcBef>
                <a:spcPts val="845"/>
              </a:spcBef>
              <a:defRPr sz="1600">
                <a:solidFill>
                  <a:srgbClr val="000000"/>
                </a:solidFill>
              </a:defRPr>
            </a:pPr>
            <a:endParaRPr lang="en-GB" sz="2000" dirty="0"/>
          </a:p>
          <a:p>
            <a:pPr defTabSz="1698940">
              <a:spcBef>
                <a:spcPts val="845"/>
              </a:spcBef>
              <a:defRPr sz="1600">
                <a:solidFill>
                  <a:srgbClr val="000000"/>
                </a:solidFill>
              </a:defRPr>
            </a:pPr>
            <a:r>
              <a:rPr lang="en-GB" sz="2000" dirty="0">
                <a:solidFill>
                  <a:schemeClr val="accent1">
                    <a:lumMod val="75000"/>
                  </a:schemeClr>
                </a:solidFill>
              </a:rPr>
              <a:t>Objectives</a:t>
            </a:r>
            <a:r>
              <a:rPr lang="en-GB" sz="2000" dirty="0"/>
              <a:t> (subset):</a:t>
            </a:r>
          </a:p>
          <a:p>
            <a:pPr marL="225809" indent="-225809" defTabSz="1698940">
              <a:spcBef>
                <a:spcPts val="845"/>
              </a:spcBef>
              <a:buSzPct val="60000"/>
              <a:buBlip>
                <a:blip r:embed="rId3"/>
              </a:buBlip>
              <a:defRPr sz="1600">
                <a:solidFill>
                  <a:srgbClr val="000000"/>
                </a:solidFill>
              </a:defRPr>
            </a:pPr>
            <a:r>
              <a:rPr lang="en-GB" sz="2000" dirty="0"/>
              <a:t>one-stop-shop for Open Science monitoring, identify gaps, make information as open as possible to all</a:t>
            </a:r>
          </a:p>
          <a:p>
            <a:pPr defTabSz="1698940">
              <a:spcBef>
                <a:spcPts val="845"/>
              </a:spcBef>
              <a:defRPr sz="1600">
                <a:solidFill>
                  <a:srgbClr val="000000"/>
                </a:solidFill>
              </a:defRPr>
            </a:pPr>
            <a:endParaRPr lang="en-GB" sz="2000" dirty="0"/>
          </a:p>
          <a:p>
            <a:pPr defTabSz="1698940">
              <a:spcBef>
                <a:spcPts val="845"/>
              </a:spcBef>
              <a:defRPr sz="1600">
                <a:solidFill>
                  <a:srgbClr val="000000"/>
                </a:solidFill>
              </a:defRPr>
            </a:pPr>
            <a:r>
              <a:rPr lang="en-GB" sz="2000" dirty="0">
                <a:solidFill>
                  <a:srgbClr val="FF0000"/>
                </a:solidFill>
              </a:rPr>
              <a:t>Recommendations at national and institutional level </a:t>
            </a:r>
            <a:r>
              <a:rPr lang="en-GB" sz="2000" dirty="0"/>
              <a:t>(some key words):</a:t>
            </a:r>
          </a:p>
          <a:p>
            <a:pPr marL="225809" indent="-225809" defTabSz="1698940">
              <a:spcBef>
                <a:spcPts val="845"/>
              </a:spcBef>
              <a:buSzPct val="60000"/>
              <a:buBlip>
                <a:blip r:embed="rId3"/>
              </a:buBlip>
              <a:defRPr sz="1600">
                <a:solidFill>
                  <a:srgbClr val="000000"/>
                </a:solidFill>
              </a:defRPr>
            </a:pPr>
            <a:r>
              <a:rPr lang="en-GB" sz="2000" dirty="0"/>
              <a:t>Aim at large participation in Open Science at national and institutional level</a:t>
            </a:r>
          </a:p>
          <a:p>
            <a:pPr marL="225809" indent="-225809" defTabSz="1698940">
              <a:spcBef>
                <a:spcPts val="845"/>
              </a:spcBef>
              <a:buSzPct val="60000"/>
              <a:buBlip>
                <a:blip r:embed="rId3"/>
              </a:buBlip>
              <a:defRPr sz="1600">
                <a:solidFill>
                  <a:srgbClr val="000000"/>
                </a:solidFill>
              </a:defRPr>
            </a:pPr>
            <a:r>
              <a:rPr lang="en-GB" sz="2000" dirty="0"/>
              <a:t>Reach a number of ambitious targets by 2024</a:t>
            </a:r>
          </a:p>
          <a:p>
            <a:pPr marL="225809" indent="-225809" defTabSz="1698940">
              <a:spcBef>
                <a:spcPts val="845"/>
              </a:spcBef>
              <a:buSzPct val="60000"/>
              <a:buBlip>
                <a:blip r:embed="rId3"/>
              </a:buBlip>
              <a:defRPr sz="1600">
                <a:solidFill>
                  <a:srgbClr val="000000"/>
                </a:solidFill>
              </a:defRPr>
            </a:pPr>
            <a:r>
              <a:rPr lang="en-GB" sz="2000" dirty="0"/>
              <a:t>EOSC SB to discuss, communicate, validate, develop and refine policies </a:t>
            </a:r>
          </a:p>
          <a:p>
            <a:pPr hangingPunct="0">
              <a:buClrTx/>
            </a:pPr>
            <a:endParaRPr lang="en-IT" sz="1800" dirty="0">
              <a:latin typeface="+mn-lt"/>
              <a:ea typeface="+mn-ea"/>
              <a:cs typeface="+mn-cs"/>
              <a:sym typeface="Calibri"/>
            </a:endParaRPr>
          </a:p>
        </p:txBody>
      </p:sp>
      <p:sp>
        <p:nvSpPr>
          <p:cNvPr id="2" name="Opinion Paper 1">
            <a:extLst>
              <a:ext uri="{FF2B5EF4-FFF2-40B4-BE49-F238E27FC236}">
                <a16:creationId xmlns:a16="http://schemas.microsoft.com/office/drawing/2014/main" id="{65D5E81C-8B7E-B750-3B8D-88E21A592D9E}"/>
              </a:ext>
            </a:extLst>
          </p:cNvPr>
          <p:cNvSpPr txBox="1"/>
          <p:nvPr/>
        </p:nvSpPr>
        <p:spPr>
          <a:xfrm rot="20671366">
            <a:off x="7557780" y="5438554"/>
            <a:ext cx="4820354" cy="872226"/>
          </a:xfrm>
          <a:prstGeom prst="rect">
            <a:avLst/>
          </a:prstGeom>
          <a:solidFill>
            <a:schemeClr val="accent2"/>
          </a:solidFill>
          <a:ln w="12700">
            <a:solidFill>
              <a:srgbClr val="3790A2"/>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4355" rIns="64355">
            <a:spAutoFit/>
          </a:bodyPr>
          <a:lstStyle>
            <a:lvl1pPr>
              <a:defRPr>
                <a:solidFill>
                  <a:srgbClr val="FFFFFF"/>
                </a:solidFill>
              </a:defRPr>
            </a:lvl1pPr>
          </a:lstStyle>
          <a:p>
            <a:r>
              <a:rPr sz="5068" dirty="0"/>
              <a:t>Opinion Paper </a:t>
            </a:r>
            <a:r>
              <a:rPr lang="it-IT" sz="5068" dirty="0"/>
              <a:t>4</a:t>
            </a:r>
            <a:endParaRPr sz="5068" dirty="0"/>
          </a:p>
        </p:txBody>
      </p:sp>
      <p:pic>
        <p:nvPicPr>
          <p:cNvPr id="3" name="Picture 2">
            <a:extLst>
              <a:ext uri="{FF2B5EF4-FFF2-40B4-BE49-F238E27FC236}">
                <a16:creationId xmlns:a16="http://schemas.microsoft.com/office/drawing/2014/main" id="{C7844DBB-30F6-429E-B41D-66E8B16FF18E}"/>
              </a:ext>
            </a:extLst>
          </p:cNvPr>
          <p:cNvPicPr>
            <a:picLocks noChangeAspect="1"/>
          </p:cNvPicPr>
          <p:nvPr/>
        </p:nvPicPr>
        <p:blipFill>
          <a:blip r:embed="rId4"/>
          <a:stretch>
            <a:fillRect/>
          </a:stretch>
        </p:blipFill>
        <p:spPr>
          <a:xfrm>
            <a:off x="195877" y="6311539"/>
            <a:ext cx="6047756" cy="560881"/>
          </a:xfrm>
          <a:prstGeom prst="rect">
            <a:avLst/>
          </a:prstGeom>
        </p:spPr>
      </p:pic>
    </p:spTree>
    <p:extLst>
      <p:ext uri="{BB962C8B-B14F-4D97-AF65-F5344CB8AC3E}">
        <p14:creationId xmlns:p14="http://schemas.microsoft.com/office/powerpoint/2010/main" val="875266177"/>
      </p:ext>
    </p:extLst>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1663</Words>
  <Application>Microsoft Office PowerPoint</Application>
  <PresentationFormat>Widescreen</PresentationFormat>
  <Paragraphs>148</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 Light</vt:lpstr>
      <vt:lpstr>Roboto</vt:lpstr>
      <vt:lpstr>Calibri</vt:lpstr>
      <vt:lpstr>TFACAC+11</vt:lpstr>
      <vt:lpstr>Arial</vt:lpstr>
      <vt:lpstr>Kantoorthema</vt:lpstr>
      <vt:lpstr>PowerPoint Presentation</vt:lpstr>
      <vt:lpstr>EOSC is transitioning </vt:lpstr>
      <vt:lpstr> EOSC-SB overview </vt:lpstr>
      <vt:lpstr>EOSC-SB Monitoring survey 2021</vt:lpstr>
      <vt:lpstr>Steering Board Policy Issues </vt:lpstr>
      <vt:lpstr> EOSC and Data Literacy</vt:lpstr>
      <vt:lpstr> EOSC and Commercial Partners</vt:lpstr>
      <vt:lpstr> FAIR data sovereignty in EOSC</vt:lpstr>
      <vt:lpstr> Monitoring Open Science</vt:lpstr>
      <vt:lpstr>PowerPoint Presentation</vt:lpstr>
      <vt:lpstr> EOSC Steering Board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 Caetano</dc:creator>
  <cp:lastModifiedBy>Yanita S Zherkova</cp:lastModifiedBy>
  <cp:revision>31</cp:revision>
  <dcterms:created xsi:type="dcterms:W3CDTF">2022-09-13T13:32:51Z</dcterms:created>
  <dcterms:modified xsi:type="dcterms:W3CDTF">2023-03-28T05:13:30Z</dcterms:modified>
</cp:coreProperties>
</file>