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 Light" panose="020B060402020202020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3iCmsUAg6bSJ/HFJ9qip3Li3+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54"/>
  </p:normalViewPr>
  <p:slideViewPr>
    <p:cSldViewPr snapToGrid="0">
      <p:cViewPr varScale="1">
        <p:scale>
          <a:sx n="66" d="100"/>
          <a:sy n="66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8026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81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5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128789" y="0"/>
            <a:ext cx="12320789" cy="7006107"/>
          </a:xfrm>
          <a:prstGeom prst="rect">
            <a:avLst/>
          </a:prstGeom>
          <a:solidFill>
            <a:srgbClr val="00869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Roboto"/>
              <a:buNone/>
              <a:defRPr sz="65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423013" y="61737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 descr="A picture containing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394" y="6122751"/>
            <a:ext cx="2076422" cy="46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140" y="360654"/>
            <a:ext cx="1196340" cy="34089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 Light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1">
  <p:cSld name="Divider Page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-103031" y="-103031"/>
            <a:ext cx="6199031" cy="6961031"/>
          </a:xfrm>
          <a:prstGeom prst="rect">
            <a:avLst/>
          </a:prstGeom>
          <a:solidFill>
            <a:srgbClr val="00869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68192" y="940672"/>
            <a:ext cx="5082367" cy="60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oboto"/>
              <a:buNone/>
              <a:defRPr sz="35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668192" y="1650367"/>
            <a:ext cx="5082368" cy="36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3"/>
          </p:nvPr>
        </p:nvSpPr>
        <p:spPr>
          <a:xfrm>
            <a:off x="668192" y="2270760"/>
            <a:ext cx="5082367" cy="368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4737652" y="643947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2">
  <p:cSld name="Divider Page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-1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0" y="1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oboto"/>
              <a:buNone/>
              <a:defRPr sz="35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3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4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 Light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6225209" y="636321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>
  <p:cSld name="Sectiekop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1E6CE0-7954-453E-A757-BEB0C532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75B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9C1CAF-B7D2-4142-9819-72A2A3FD1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Clr>
                <a:srgbClr val="3875BF"/>
              </a:buClr>
              <a:defRPr>
                <a:solidFill>
                  <a:schemeClr val="tx1"/>
                </a:solidFill>
              </a:defRPr>
            </a:lvl1pPr>
            <a:lvl2pPr marL="717550" indent="-260350">
              <a:buClr>
                <a:srgbClr val="3875BF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3875BF"/>
              </a:buClr>
              <a:buFont typeface="Calibri" panose="020F0502020204030204" pitchFamily="34" charset="0"/>
              <a:buChar char="₋"/>
              <a:defRPr>
                <a:solidFill>
                  <a:schemeClr val="tx1"/>
                </a:solidFill>
              </a:defRPr>
            </a:lvl3pPr>
            <a:lvl4pPr marL="1612900" indent="-241300">
              <a:buClr>
                <a:srgbClr val="3875BF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6AF5832-91C3-478C-878E-E362C19DB68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14488"/>
            <a:ext cx="9474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="" xmlns:a16="http://schemas.microsoft.com/office/drawing/2014/main" id="{1A4B5FBC-0FE3-422C-8ECB-9BF2501E5549}"/>
              </a:ext>
            </a:extLst>
          </p:cNvPr>
          <p:cNvSpPr/>
          <p:nvPr userDrawn="1"/>
        </p:nvSpPr>
        <p:spPr>
          <a:xfrm>
            <a:off x="10172700" y="1358901"/>
            <a:ext cx="241300" cy="255588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883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sz="4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838200" y="63615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.bas.bg/" TargetMode="External"/><Relationship Id="rId3" Type="http://schemas.openxmlformats.org/officeDocument/2006/relationships/hyperlink" Target="http://www.uni-sofia.bg/" TargetMode="External"/><Relationship Id="rId7" Type="http://schemas.openxmlformats.org/officeDocument/2006/relationships/hyperlink" Target="http://www.unibit.bg/" TargetMode="External"/><Relationship Id="rId2" Type="http://schemas.openxmlformats.org/officeDocument/2006/relationships/hyperlink" Target="http://www.iict.bas.b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ni-plovdiv.bg/" TargetMode="External"/><Relationship Id="rId11" Type="http://schemas.openxmlformats.org/officeDocument/2006/relationships/image" Target="../media/image6.emf"/><Relationship Id="rId5" Type="http://schemas.openxmlformats.org/officeDocument/2006/relationships/hyperlink" Target="http://www.mu-sofia.bg/" TargetMode="External"/><Relationship Id="rId10" Type="http://schemas.openxmlformats.org/officeDocument/2006/relationships/hyperlink" Target="http://www.imbm.bas.bg/" TargetMode="External"/><Relationship Id="rId4" Type="http://schemas.openxmlformats.org/officeDocument/2006/relationships/hyperlink" Target="http://www.tu-sofia.bg/" TargetMode="External"/><Relationship Id="rId9" Type="http://schemas.openxmlformats.org/officeDocument/2006/relationships/hyperlink" Target="http://www.niggg.bas.b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8;p9">
            <a:extLst>
              <a:ext uri="{FF2B5EF4-FFF2-40B4-BE49-F238E27FC236}">
                <a16:creationId xmlns="" xmlns:a16="http://schemas.microsoft.com/office/drawing/2014/main" id="{886F486C-2828-B4AC-4146-BBF8FFCAED7F}"/>
              </a:ext>
            </a:extLst>
          </p:cNvPr>
          <p:cNvSpPr/>
          <p:nvPr/>
        </p:nvSpPr>
        <p:spPr>
          <a:xfrm>
            <a:off x="0" y="0"/>
            <a:ext cx="12192000" cy="579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"/>
          <p:cNvSpPr txBox="1">
            <a:spLocks noGrp="1"/>
          </p:cNvSpPr>
          <p:nvPr>
            <p:ph type="subTitle" idx="1"/>
          </p:nvPr>
        </p:nvSpPr>
        <p:spPr>
          <a:xfrm>
            <a:off x="1472484" y="2236397"/>
            <a:ext cx="9144000" cy="216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pt-PT" sz="4800" b="1" dirty="0">
                <a:latin typeface="Roboto" panose="02000000000000000000" pitchFamily="2" charset="0"/>
                <a:ea typeface="Roboto" panose="02000000000000000000" pitchFamily="2" charset="0"/>
              </a:rPr>
              <a:t>National Tripartite Event EOSC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pt-PT" b="1" dirty="0" smtClean="0"/>
              <a:t>Bulgaria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</a:pPr>
            <a:r>
              <a:rPr lang="en-US" b="1" dirty="0"/>
              <a:t>Open Science Memorandum of understanding of RPOs</a:t>
            </a:r>
            <a:endParaRPr lang="bg-BG" b="1" dirty="0" smtClean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pt-PT" dirty="0" smtClean="0"/>
              <a:t>Prof. Aneta Karaivanova, IICT</a:t>
            </a:r>
            <a:r>
              <a:rPr lang="bg-BG" dirty="0" smtClean="0"/>
              <a:t>-</a:t>
            </a:r>
            <a:r>
              <a:rPr lang="en-US" smtClean="0"/>
              <a:t>BAS</a:t>
            </a:r>
            <a:endParaRPr dirty="0"/>
          </a:p>
        </p:txBody>
      </p:sp>
      <p:sp>
        <p:nvSpPr>
          <p:cNvPr id="84" name="Google Shape;84;p1"/>
          <p:cNvSpPr txBox="1">
            <a:spLocks noGrp="1"/>
          </p:cNvSpPr>
          <p:nvPr>
            <p:ph type="ftr" idx="11"/>
          </p:nvPr>
        </p:nvSpPr>
        <p:spPr>
          <a:xfrm>
            <a:off x="423013" y="630913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solidFill>
                  <a:srgbClr val="008691"/>
                </a:solidFill>
              </a:rPr>
              <a:t>28  March 2023  Sofia</a:t>
            </a:r>
            <a:endParaRPr b="1" dirty="0">
              <a:solidFill>
                <a:srgbClr val="00869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31D9CD23-FB92-F539-F9D4-7B0CEF12B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54" y="6330149"/>
            <a:ext cx="1745008" cy="301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B966BA-3AB4-484A-AA44-EA79F8492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848" y="6098432"/>
            <a:ext cx="3567139" cy="7647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8691"/>
                </a:solidFill>
              </a:rPr>
              <a:t>National OS Initiative in Bulgaria: </a:t>
            </a:r>
            <a:br>
              <a:rPr lang="en-US" sz="3600" dirty="0" smtClean="0">
                <a:solidFill>
                  <a:srgbClr val="008691"/>
                </a:solidFill>
              </a:rPr>
            </a:br>
            <a:r>
              <a:rPr lang="en-US" sz="3600" dirty="0" smtClean="0">
                <a:solidFill>
                  <a:srgbClr val="008691"/>
                </a:solidFill>
              </a:rPr>
              <a:t>Open </a:t>
            </a:r>
            <a:r>
              <a:rPr lang="en-US" sz="3600" dirty="0">
                <a:solidFill>
                  <a:srgbClr val="008691"/>
                </a:solidFill>
              </a:rPr>
              <a:t>Data and Cloud </a:t>
            </a:r>
            <a:r>
              <a:rPr lang="en-US" sz="3600" dirty="0" smtClean="0">
                <a:solidFill>
                  <a:srgbClr val="008691"/>
                </a:solidFill>
              </a:rPr>
              <a:t>Computing</a:t>
            </a:r>
            <a:endParaRPr lang="en-US" sz="3600" dirty="0">
              <a:solidFill>
                <a:srgbClr val="0086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US" sz="2900" dirty="0"/>
              <a:t>On December 9, 2021, nine scientific organizations signed a Memorandum of Understanding (MoU) establishing the </a:t>
            </a:r>
            <a:r>
              <a:rPr lang="en-US" sz="2900" b="1" i="1" dirty="0"/>
              <a:t>National Open Data and Cloud Computing Initiative </a:t>
            </a:r>
            <a:r>
              <a:rPr lang="en-US" sz="2900" dirty="0"/>
              <a:t>(NI ODCC) in order to </a:t>
            </a:r>
            <a:r>
              <a:rPr lang="en-US" sz="2900" dirty="0" smtClean="0"/>
              <a:t>create:</a:t>
            </a:r>
          </a:p>
          <a:p>
            <a:pPr lvl="1" algn="just">
              <a:lnSpc>
                <a:spcPct val="110000"/>
              </a:lnSpc>
            </a:pPr>
            <a:r>
              <a:rPr lang="en-US" sz="2900" dirty="0" smtClean="0"/>
              <a:t>synergies </a:t>
            </a:r>
            <a:r>
              <a:rPr lang="en-US" sz="2900" dirty="0"/>
              <a:t>at national level between organizations with a role and interest in the European Open Science </a:t>
            </a:r>
            <a:r>
              <a:rPr lang="en-US" sz="2900" dirty="0" smtClean="0"/>
              <a:t>Cloud </a:t>
            </a:r>
          </a:p>
          <a:p>
            <a:pPr lvl="1" algn="just">
              <a:lnSpc>
                <a:spcPct val="110000"/>
              </a:lnSpc>
            </a:pPr>
            <a:r>
              <a:rPr lang="en-US" sz="2900" dirty="0" smtClean="0"/>
              <a:t>integration </a:t>
            </a:r>
            <a:r>
              <a:rPr lang="en-US" sz="2900" dirty="0"/>
              <a:t>of open data infrastructures (storage) and cloud computing (</a:t>
            </a:r>
            <a:r>
              <a:rPr lang="en-US" sz="2900" dirty="0" smtClean="0"/>
              <a:t>services and resources) </a:t>
            </a:r>
            <a:r>
              <a:rPr lang="en-US" sz="2900" dirty="0"/>
              <a:t>in the </a:t>
            </a:r>
            <a:r>
              <a:rPr lang="en-US" sz="2900" dirty="0" smtClean="0"/>
              <a:t>EOSC</a:t>
            </a:r>
          </a:p>
          <a:p>
            <a:pPr lvl="1" algn="just">
              <a:lnSpc>
                <a:spcPct val="110000"/>
              </a:lnSpc>
            </a:pPr>
            <a:r>
              <a:rPr lang="en-US" sz="2900" dirty="0" smtClean="0"/>
              <a:t>supporting </a:t>
            </a:r>
            <a:r>
              <a:rPr lang="en-US" sz="2900" dirty="0"/>
              <a:t>activities to optimize services for research and innovation; </a:t>
            </a:r>
            <a:endParaRPr lang="en-US" sz="2900" dirty="0" smtClean="0"/>
          </a:p>
          <a:p>
            <a:pPr lvl="1" algn="just">
              <a:lnSpc>
                <a:spcPct val="110000"/>
              </a:lnSpc>
            </a:pPr>
            <a:r>
              <a:rPr lang="en-US" sz="2900" dirty="0" smtClean="0"/>
              <a:t>sharing </a:t>
            </a:r>
            <a:r>
              <a:rPr lang="en-US" sz="2900" dirty="0"/>
              <a:t>and disseminating information about the </a:t>
            </a:r>
            <a:r>
              <a:rPr lang="en-US" sz="2900" dirty="0" smtClean="0"/>
              <a:t>infrastructure</a:t>
            </a:r>
            <a:r>
              <a:rPr lang="en-US" sz="2900" dirty="0"/>
              <a:t>, services and expertise of the participants, about their work and achievements. </a:t>
            </a:r>
            <a:endParaRPr lang="en-US" sz="2900" dirty="0" smtClean="0"/>
          </a:p>
          <a:p>
            <a:pPr>
              <a:lnSpc>
                <a:spcPct val="110000"/>
              </a:lnSpc>
            </a:pPr>
            <a:r>
              <a:rPr lang="en-US" sz="2900" dirty="0" smtClean="0"/>
              <a:t>The </a:t>
            </a:r>
            <a:r>
              <a:rPr lang="en-US" sz="2900" dirty="0"/>
              <a:t>final document was prepared after a </a:t>
            </a:r>
            <a:r>
              <a:rPr lang="en-US" sz="2900" b="1" dirty="0">
                <a:solidFill>
                  <a:srgbClr val="008691"/>
                </a:solidFill>
              </a:rPr>
              <a:t>6 months’ intensive work of an initiative WG </a:t>
            </a:r>
            <a:r>
              <a:rPr lang="en-US" sz="2900" dirty="0"/>
              <a:t>following the recommendations given at the EOSC symposium in 2021 and by the models, developed in the framework of NI4OS-Europe project, and several presentations including the discussion during the National Information Day on Open Science held </a:t>
            </a:r>
            <a:r>
              <a:rPr lang="en-US" sz="2900" dirty="0" smtClean="0"/>
              <a:t>in </a:t>
            </a:r>
            <a:r>
              <a:rPr lang="en-US" sz="2900" dirty="0"/>
              <a:t>September 2021.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7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8691"/>
                </a:solidFill>
              </a:rPr>
              <a:t>Open Data and Cloud Computing National </a:t>
            </a:r>
            <a:r>
              <a:rPr lang="en-US" sz="3600" dirty="0" smtClean="0">
                <a:solidFill>
                  <a:srgbClr val="008691"/>
                </a:solidFill>
              </a:rPr>
              <a:t>Initiative: the partners</a:t>
            </a:r>
            <a:endParaRPr lang="en-US" sz="3600" dirty="0">
              <a:solidFill>
                <a:srgbClr val="0086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coordinating organization of the initiative is the Institute of Information and Communication Technologies, Bulgarian Academy of Sciences (</a:t>
            </a:r>
            <a:r>
              <a:rPr lang="en-US" u="sng" dirty="0">
                <a:hlinkClick r:id="rId2"/>
              </a:rPr>
              <a:t>www.iict.bas.bg</a:t>
            </a:r>
            <a:r>
              <a:rPr lang="en-US" dirty="0"/>
              <a:t> </a:t>
            </a:r>
            <a:r>
              <a:rPr lang="en-US" dirty="0" smtClean="0"/>
              <a:t>).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 </a:t>
            </a:r>
            <a:r>
              <a:rPr lang="en-US" dirty="0"/>
              <a:t>Partners are </a:t>
            </a:r>
            <a:r>
              <a:rPr lang="en-US" dirty="0" smtClean="0"/>
              <a:t>5 Bulgarian universities </a:t>
            </a:r>
            <a:r>
              <a:rPr lang="en-US" dirty="0"/>
              <a:t>and 4 institutes of the </a:t>
            </a:r>
            <a:r>
              <a:rPr lang="en-US" dirty="0" smtClean="0"/>
              <a:t>BAS: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Sofia </a:t>
            </a:r>
            <a:r>
              <a:rPr lang="en-US" dirty="0"/>
              <a:t>University "St. </a:t>
            </a:r>
            <a:r>
              <a:rPr lang="en-US" dirty="0" err="1"/>
              <a:t>Kliment</a:t>
            </a:r>
            <a:r>
              <a:rPr lang="en-US" dirty="0"/>
              <a:t> </a:t>
            </a:r>
            <a:r>
              <a:rPr lang="en-US" dirty="0" err="1"/>
              <a:t>Ohridski</a:t>
            </a:r>
            <a:r>
              <a:rPr lang="en-US" dirty="0"/>
              <a:t> ” (</a:t>
            </a:r>
            <a:r>
              <a:rPr lang="en-US" u="sng" dirty="0">
                <a:hlinkClick r:id="rId3"/>
              </a:rPr>
              <a:t>www.uni-sofia.bg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Technical </a:t>
            </a:r>
            <a:r>
              <a:rPr lang="en-US" dirty="0"/>
              <a:t>University – Sofia (</a:t>
            </a:r>
            <a:r>
              <a:rPr lang="en-US" u="sng" dirty="0">
                <a:hlinkClick r:id="rId4"/>
              </a:rPr>
              <a:t>www.tu-sofia.bg</a:t>
            </a:r>
            <a:r>
              <a:rPr lang="en-US" dirty="0"/>
              <a:t> </a:t>
            </a:r>
            <a:r>
              <a:rPr lang="en-US" dirty="0" smtClean="0"/>
              <a:t>)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Medical </a:t>
            </a:r>
            <a:r>
              <a:rPr lang="en-US" dirty="0"/>
              <a:t>University – Sofia (</a:t>
            </a:r>
            <a:r>
              <a:rPr lang="en-US" u="sng" dirty="0">
                <a:hlinkClick r:id="rId5"/>
              </a:rPr>
              <a:t>www.mu-sofia.bg</a:t>
            </a:r>
            <a:r>
              <a:rPr lang="en-US" dirty="0" smtClean="0"/>
              <a:t>)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University </a:t>
            </a:r>
            <a:r>
              <a:rPr lang="en-US" dirty="0"/>
              <a:t>of Plovdiv “</a:t>
            </a:r>
            <a:r>
              <a:rPr lang="en-US" dirty="0" err="1"/>
              <a:t>Paisii</a:t>
            </a:r>
            <a:r>
              <a:rPr lang="en-US" dirty="0"/>
              <a:t> </a:t>
            </a:r>
            <a:r>
              <a:rPr lang="en-US" dirty="0" err="1"/>
              <a:t>Hilendarski</a:t>
            </a:r>
            <a:r>
              <a:rPr lang="en-US" dirty="0"/>
              <a:t>” (</a:t>
            </a:r>
            <a:r>
              <a:rPr lang="en-US" u="sng" dirty="0">
                <a:hlinkClick r:id="rId6"/>
              </a:rPr>
              <a:t>www.uni-plovdiv.bg</a:t>
            </a:r>
            <a:r>
              <a:rPr lang="en-US" dirty="0"/>
              <a:t> ) </a:t>
            </a:r>
            <a:r>
              <a:rPr lang="en-US" dirty="0" smtClean="0"/>
              <a:t>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University </a:t>
            </a:r>
            <a:r>
              <a:rPr lang="en-US" dirty="0"/>
              <a:t>of Library Studies and Information Technologies – </a:t>
            </a:r>
            <a:r>
              <a:rPr lang="en-US" dirty="0" smtClean="0"/>
              <a:t>Sofia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u="sng" dirty="0">
                <a:hlinkClick r:id="rId7"/>
              </a:rPr>
              <a:t>www.unibit.bg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 The Institute of Mathematics and Informatics (</a:t>
            </a:r>
            <a:r>
              <a:rPr lang="en-US" u="sng" dirty="0">
                <a:hlinkClick r:id="rId8"/>
              </a:rPr>
              <a:t>www.math.bas.bg</a:t>
            </a:r>
            <a:r>
              <a:rPr lang="en-US" dirty="0"/>
              <a:t> </a:t>
            </a:r>
            <a:r>
              <a:rPr lang="en-US" dirty="0" smtClean="0"/>
              <a:t>) 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The National Institute of Geophysics, Geodesy and Geography 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(</a:t>
            </a:r>
            <a:r>
              <a:rPr lang="en-US" u="sng" dirty="0">
                <a:hlinkClick r:id="rId9"/>
              </a:rPr>
              <a:t>www.niggg.bas.bg</a:t>
            </a:r>
            <a:r>
              <a:rPr lang="en-US" dirty="0"/>
              <a:t> </a:t>
            </a:r>
            <a:r>
              <a:rPr lang="en-US" dirty="0" smtClean="0"/>
              <a:t>) 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The Institute of Mechanics (</a:t>
            </a:r>
            <a:r>
              <a:rPr lang="en-US" u="sng" dirty="0">
                <a:hlinkClick r:id="rId10"/>
              </a:rPr>
              <a:t>www.imbm.bas.bg</a:t>
            </a:r>
            <a:r>
              <a:rPr lang="en-US" dirty="0"/>
              <a:t> </a:t>
            </a:r>
            <a:r>
              <a:rPr lang="en-US" dirty="0" smtClean="0"/>
              <a:t>)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dirty="0"/>
              <a:t>MoU remains open for new members to </a:t>
            </a:r>
            <a:r>
              <a:rPr lang="en-US" dirty="0" smtClean="0"/>
              <a:t>join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469" y="2762451"/>
            <a:ext cx="2743199" cy="2974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99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8691"/>
                </a:solidFill>
              </a:rPr>
              <a:t>MoU: objectives</a:t>
            </a:r>
            <a:endParaRPr lang="en-US" sz="3600" dirty="0">
              <a:solidFill>
                <a:srgbClr val="0086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Objective 1: Creating </a:t>
            </a:r>
            <a:r>
              <a:rPr lang="en-US" dirty="0"/>
              <a:t>synergy at the national level between organizations that have a role and interest in EOSC, optimizing </a:t>
            </a:r>
            <a:r>
              <a:rPr lang="en-US" dirty="0" smtClean="0"/>
              <a:t>national </a:t>
            </a:r>
            <a:r>
              <a:rPr lang="en-US" dirty="0"/>
              <a:t>activities with a view to </a:t>
            </a:r>
            <a:r>
              <a:rPr lang="en-US" b="1" i="1" dirty="0" smtClean="0">
                <a:solidFill>
                  <a:srgbClr val="008691"/>
                </a:solidFill>
              </a:rPr>
              <a:t>integration </a:t>
            </a:r>
            <a:r>
              <a:rPr lang="en-US" b="1" i="1" dirty="0">
                <a:solidFill>
                  <a:srgbClr val="008691"/>
                </a:solidFill>
              </a:rPr>
              <a:t>of national infrastructures related to open data </a:t>
            </a:r>
            <a:r>
              <a:rPr lang="en-US" b="1" i="1" dirty="0" smtClean="0">
                <a:solidFill>
                  <a:srgbClr val="008691"/>
                </a:solidFill>
              </a:rPr>
              <a:t>and </a:t>
            </a:r>
            <a:r>
              <a:rPr lang="en-US" b="1" i="1" dirty="0">
                <a:solidFill>
                  <a:srgbClr val="008691"/>
                </a:solidFill>
              </a:rPr>
              <a:t>cloud </a:t>
            </a:r>
            <a:r>
              <a:rPr lang="en-US" b="1" i="1" dirty="0" smtClean="0">
                <a:solidFill>
                  <a:srgbClr val="008691"/>
                </a:solidFill>
              </a:rPr>
              <a:t>computing</a:t>
            </a:r>
          </a:p>
          <a:p>
            <a:pPr>
              <a:lnSpc>
                <a:spcPct val="100000"/>
              </a:lnSpc>
            </a:pPr>
            <a:r>
              <a:rPr lang="en-US" dirty="0"/>
              <a:t>Objective 2: </a:t>
            </a:r>
            <a:r>
              <a:rPr lang="en-US" b="1" i="1" dirty="0">
                <a:solidFill>
                  <a:srgbClr val="008691"/>
                </a:solidFill>
              </a:rPr>
              <a:t>Provide support to the </a:t>
            </a:r>
            <a:r>
              <a:rPr lang="en-US" b="1" i="1" dirty="0" smtClean="0">
                <a:solidFill>
                  <a:srgbClr val="008691"/>
                </a:solidFill>
              </a:rPr>
              <a:t>research </a:t>
            </a:r>
            <a:r>
              <a:rPr lang="en-US" b="1" i="1" dirty="0">
                <a:solidFill>
                  <a:srgbClr val="008691"/>
                </a:solidFill>
              </a:rPr>
              <a:t>community at national level </a:t>
            </a:r>
            <a:r>
              <a:rPr lang="en-US" dirty="0"/>
              <a:t>regarding the </a:t>
            </a:r>
            <a:r>
              <a:rPr lang="en-US" dirty="0" smtClean="0"/>
              <a:t>implementation </a:t>
            </a:r>
            <a:r>
              <a:rPr lang="en-US" dirty="0"/>
              <a:t>of "Open Science" and "Open Science Cloud" policies in accordance with European recommendations and policies </a:t>
            </a:r>
            <a:r>
              <a:rPr lang="en-US" dirty="0" smtClean="0"/>
              <a:t>and </a:t>
            </a:r>
            <a:r>
              <a:rPr lang="en-US" dirty="0"/>
              <a:t>provide support for the development of capabilities, specific to Open Science</a:t>
            </a:r>
            <a:r>
              <a:rPr lang="en-US" dirty="0" smtClean="0"/>
              <a:t>;</a:t>
            </a:r>
          </a:p>
          <a:p>
            <a:pPr>
              <a:lnSpc>
                <a:spcPct val="100000"/>
              </a:lnSpc>
            </a:pPr>
            <a:r>
              <a:rPr lang="en-US" dirty="0"/>
              <a:t>Objective 3: Contribute to the identification, creation and administration of </a:t>
            </a:r>
            <a:r>
              <a:rPr lang="en-US" b="1" i="1" dirty="0">
                <a:solidFill>
                  <a:srgbClr val="008691"/>
                </a:solidFill>
              </a:rPr>
              <a:t>national open data resource infrastructures and services</a:t>
            </a:r>
            <a:r>
              <a:rPr lang="en-US" dirty="0">
                <a:solidFill>
                  <a:srgbClr val="008691"/>
                </a:solidFill>
              </a:rPr>
              <a:t> </a:t>
            </a:r>
            <a:r>
              <a:rPr lang="en-US" dirty="0"/>
              <a:t>specific to the "Open Science Cloud" and compatible with the EOSC for the benefit of the research community.</a:t>
            </a:r>
          </a:p>
        </p:txBody>
      </p:sp>
    </p:spTree>
    <p:extLst>
      <p:ext uri="{BB962C8B-B14F-4D97-AF65-F5344CB8AC3E}">
        <p14:creationId xmlns:p14="http://schemas.microsoft.com/office/powerpoint/2010/main" val="103981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958" y="2111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8691"/>
                </a:solidFill>
              </a:rPr>
              <a:t>E-Infrastructure facilities</a:t>
            </a:r>
            <a:endParaRPr lang="en-US" sz="3600" dirty="0">
              <a:solidFill>
                <a:srgbClr val="00869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03" y="1951619"/>
            <a:ext cx="6285909" cy="416990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5AC1229B-54F5-4B68-8F84-B16829A7EE79}"/>
              </a:ext>
            </a:extLst>
          </p:cNvPr>
          <p:cNvSpPr txBox="1">
            <a:spLocks/>
          </p:cNvSpPr>
          <p:nvPr/>
        </p:nvSpPr>
        <p:spPr>
          <a:xfrm>
            <a:off x="914400" y="1799924"/>
            <a:ext cx="4331368" cy="45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Font typeface="Calibri" panose="020F0502020204030204" pitchFamily="34" charset="0"/>
              <a:buChar char="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00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Avitohol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supercomputer (top500 system), IICT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System for Data storage for  6.72 PB of data, IICT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3 HPC systems, SU and TU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NVIDIA V100-based servers, IICT, IMI, PU, MU,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UniBIT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PU,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IMeh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NIGGG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Comprehensive portfolio of systems and services, capable of serving diverse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691"/>
                </a:solidFill>
              </a:rPr>
              <a:t>2022: implementation</a:t>
            </a:r>
            <a:endParaRPr lang="en-US" dirty="0">
              <a:solidFill>
                <a:srgbClr val="0086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67711"/>
            <a:ext cx="7073766" cy="43092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In 2022 the </a:t>
            </a:r>
            <a:r>
              <a:rPr lang="en-US" dirty="0" smtClean="0"/>
              <a:t>team already </a:t>
            </a:r>
            <a:r>
              <a:rPr lang="en-US" dirty="0"/>
              <a:t>started </a:t>
            </a:r>
            <a:r>
              <a:rPr lang="en-US" dirty="0" smtClean="0"/>
              <a:t>with: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Identification of digital resources, general and thematic cloud services </a:t>
            </a:r>
            <a:r>
              <a:rPr lang="en-US" dirty="0" smtClean="0"/>
              <a:t>owned </a:t>
            </a:r>
            <a:r>
              <a:rPr lang="en-US" dirty="0"/>
              <a:t>b</a:t>
            </a:r>
            <a:r>
              <a:rPr lang="en-US" dirty="0" smtClean="0"/>
              <a:t>y the partners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Thematic services for onboarding to EOSC catalogue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</a:t>
            </a:r>
            <a:r>
              <a:rPr lang="en-US" dirty="0" smtClean="0"/>
              <a:t>evelopment </a:t>
            </a:r>
            <a:r>
              <a:rPr lang="en-US" dirty="0"/>
              <a:t>and provision of training materials on open data and cloud computing to the academic community; </a:t>
            </a:r>
            <a:endParaRPr lang="en-US" dirty="0" smtClean="0"/>
          </a:p>
          <a:p>
            <a:pPr lvl="2">
              <a:lnSpc>
                <a:spcPct val="110000"/>
              </a:lnSpc>
            </a:pPr>
            <a:r>
              <a:rPr lang="en-US" dirty="0" smtClean="0"/>
              <a:t>Translated into Bulgarian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</a:t>
            </a:r>
            <a:r>
              <a:rPr lang="en-US" dirty="0" smtClean="0"/>
              <a:t>echnical </a:t>
            </a:r>
            <a:r>
              <a:rPr lang="en-US" dirty="0"/>
              <a:t>assistance to ensure compliance with EOSC </a:t>
            </a:r>
            <a:r>
              <a:rPr lang="en-US" dirty="0" smtClean="0"/>
              <a:t>requirements;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</a:t>
            </a:r>
            <a:r>
              <a:rPr lang="en-US" dirty="0" smtClean="0"/>
              <a:t>romotion </a:t>
            </a:r>
            <a:r>
              <a:rPr lang="en-US" dirty="0"/>
              <a:t>of EOSC and FAIR principles </a:t>
            </a:r>
            <a:r>
              <a:rPr lang="en-US" dirty="0" smtClean="0"/>
              <a:t>and </a:t>
            </a:r>
            <a:r>
              <a:rPr lang="en-US" dirty="0"/>
              <a:t>their adoption by scientific data </a:t>
            </a:r>
            <a:r>
              <a:rPr lang="en-US" dirty="0" smtClean="0"/>
              <a:t>providers;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2 trainings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Organization of the National Information Day on Open Science, 23 September 2022 (hybrid event)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Summarizing the OS activities and achievements during the last year in a paper (OA)</a:t>
            </a:r>
          </a:p>
          <a:p>
            <a:pPr lvl="2">
              <a:lnSpc>
                <a:spcPct val="11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dipp.math.bas.bg/images/proc-head/2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037" y="1730612"/>
            <a:ext cx="3192480" cy="44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9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691"/>
                </a:solidFill>
              </a:rPr>
              <a:t>Conclusion</a:t>
            </a:r>
            <a:endParaRPr lang="en-US" dirty="0">
              <a:solidFill>
                <a:srgbClr val="0086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Bulgarian National OS Initiative is built upon a successfully working consortium </a:t>
            </a:r>
          </a:p>
          <a:p>
            <a:pPr lvl="1"/>
            <a:r>
              <a:rPr lang="en-US" dirty="0" smtClean="0"/>
              <a:t>Considerable knowledge and expertise within the consortium</a:t>
            </a:r>
          </a:p>
          <a:p>
            <a:r>
              <a:rPr lang="en-US" dirty="0" smtClean="0"/>
              <a:t>Expanding the scope of activities</a:t>
            </a:r>
          </a:p>
          <a:p>
            <a:r>
              <a:rPr lang="en-US" dirty="0" smtClean="0"/>
              <a:t>Good relations with MES and NACID</a:t>
            </a:r>
          </a:p>
          <a:p>
            <a:r>
              <a:rPr lang="en-US" dirty="0" smtClean="0"/>
              <a:t>We acknowledge the EOSC related projects (with </a:t>
            </a:r>
            <a:r>
              <a:rPr lang="en-US" smtClean="0"/>
              <a:t>Bulgarian participation): </a:t>
            </a:r>
            <a:r>
              <a:rPr lang="en-US" dirty="0" smtClean="0"/>
              <a:t>NI4OS-Europe, EGI-ACE, </a:t>
            </a:r>
            <a:r>
              <a:rPr lang="en-US" dirty="0"/>
              <a:t>Skills4EOSC</a:t>
            </a:r>
            <a:r>
              <a:rPr lang="en-US" dirty="0" smtClean="0"/>
              <a:t>, VI-SEEM, </a:t>
            </a:r>
            <a:r>
              <a:rPr lang="en-US" dirty="0" err="1" smtClean="0"/>
              <a:t>OpenAir</a:t>
            </a:r>
            <a:r>
              <a:rPr lang="en-US" dirty="0" smtClean="0"/>
              <a:t>, etc., for inspiration </a:t>
            </a:r>
            <a:r>
              <a:rPr lang="en-US" dirty="0"/>
              <a:t>and help. </a:t>
            </a:r>
          </a:p>
        </p:txBody>
      </p:sp>
    </p:spTree>
    <p:extLst>
      <p:ext uri="{BB962C8B-B14F-4D97-AF65-F5344CB8AC3E}">
        <p14:creationId xmlns:p14="http://schemas.microsoft.com/office/powerpoint/2010/main" val="33065371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677</Words>
  <Application>Microsoft Office PowerPoint</Application>
  <PresentationFormat>Widescreen</PresentationFormat>
  <Paragraphs>53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Wingdings</vt:lpstr>
      <vt:lpstr>Courier New</vt:lpstr>
      <vt:lpstr>Calibri</vt:lpstr>
      <vt:lpstr>Roboto Light</vt:lpstr>
      <vt:lpstr>Roboto</vt:lpstr>
      <vt:lpstr>Kantoorthema</vt:lpstr>
      <vt:lpstr>PowerPoint Presentation</vt:lpstr>
      <vt:lpstr>National OS Initiative in Bulgaria:  Open Data and Cloud Computing</vt:lpstr>
      <vt:lpstr>Open Data and Cloud Computing National Initiative: the partners</vt:lpstr>
      <vt:lpstr>MoU: objectives</vt:lpstr>
      <vt:lpstr>E-Infrastructure facilities</vt:lpstr>
      <vt:lpstr>2022: implementation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Caetano</dc:creator>
  <cp:lastModifiedBy>Aneta</cp:lastModifiedBy>
  <cp:revision>36</cp:revision>
  <dcterms:created xsi:type="dcterms:W3CDTF">2022-09-13T13:32:51Z</dcterms:created>
  <dcterms:modified xsi:type="dcterms:W3CDTF">2023-03-21T13:12:43Z</dcterms:modified>
</cp:coreProperties>
</file>